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317" r:id="rId5"/>
    <p:sldId id="259" r:id="rId6"/>
    <p:sldId id="261" r:id="rId7"/>
    <p:sldId id="263" r:id="rId8"/>
    <p:sldId id="265" r:id="rId9"/>
    <p:sldId id="312" r:id="rId10"/>
    <p:sldId id="266" r:id="rId11"/>
    <p:sldId id="267" r:id="rId12"/>
    <p:sldId id="313" r:id="rId13"/>
    <p:sldId id="269" r:id="rId14"/>
    <p:sldId id="270" r:id="rId15"/>
    <p:sldId id="271" r:id="rId16"/>
    <p:sldId id="315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316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18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9" autoAdjust="0"/>
  </p:normalViewPr>
  <p:slideViewPr>
    <p:cSldViewPr snapToGrid="0" snapToObjects="1"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0F85-F24D-8846-BF1C-E3EF00AF76F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8F14A-130B-1F45-8A8D-1E6F0B5D8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3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9063E-0EAC-9F44-BC3D-67B4D48CFB07}" type="slidenum">
              <a:rPr lang="en-US"/>
              <a:pPr/>
              <a:t>11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pKa of RNH3+ = 10-11,  R2NH2+ = 11</a:t>
            </a:r>
          </a:p>
        </p:txBody>
      </p:sp>
    </p:spTree>
    <p:extLst>
      <p:ext uri="{BB962C8B-B14F-4D97-AF65-F5344CB8AC3E}">
        <p14:creationId xmlns:p14="http://schemas.microsoft.com/office/powerpoint/2010/main" val="322319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6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9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5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8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E670-5700-8841-B1CE-A5B7BF5900D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328C9-F4E6-2D48-A255-156C3747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9430" y="1945936"/>
            <a:ext cx="657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NST110: Advanced Toxicology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224" y="2925357"/>
            <a:ext cx="878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Lecture 2: Absorption and Distribution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69953"/>
            <a:ext cx="91440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Absorption, Distribution, Metabolism and Excretion (ADME):</a:t>
            </a:r>
          </a:p>
          <a:p>
            <a:pPr algn="ctr">
              <a:spcBef>
                <a:spcPct val="50000"/>
              </a:spcBef>
            </a:pPr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58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711" y="0"/>
            <a:ext cx="85196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Arial"/>
                <a:cs typeface="Arial"/>
              </a:rPr>
              <a:t>Simple </a:t>
            </a:r>
            <a:r>
              <a:rPr lang="en-US" sz="3600" dirty="0" smtClean="0">
                <a:latin typeface="Arial"/>
                <a:cs typeface="Arial"/>
              </a:rPr>
              <a:t>Diffusion </a:t>
            </a:r>
            <a:r>
              <a:rPr lang="en-US" sz="3600" dirty="0">
                <a:latin typeface="Arial"/>
                <a:cs typeface="Arial"/>
              </a:rPr>
              <a:t>of </a:t>
            </a:r>
            <a:r>
              <a:rPr lang="en-US" sz="3600" dirty="0" smtClean="0">
                <a:latin typeface="Arial"/>
                <a:cs typeface="Arial"/>
              </a:rPr>
              <a:t>Weak </a:t>
            </a:r>
            <a:r>
              <a:rPr lang="en-US" sz="3600" dirty="0">
                <a:latin typeface="Arial"/>
                <a:cs typeface="Arial"/>
              </a:rPr>
              <a:t>O</a:t>
            </a:r>
            <a:r>
              <a:rPr lang="en-US" sz="3600" dirty="0" smtClean="0">
                <a:latin typeface="Arial"/>
                <a:cs typeface="Arial"/>
              </a:rPr>
              <a:t>rganic </a:t>
            </a:r>
            <a:r>
              <a:rPr lang="en-US" sz="3600" dirty="0">
                <a:latin typeface="Arial"/>
                <a:cs typeface="Arial"/>
              </a:rPr>
              <a:t>A</a:t>
            </a:r>
            <a:r>
              <a:rPr lang="en-US" sz="3600" dirty="0" smtClean="0">
                <a:latin typeface="Arial"/>
                <a:cs typeface="Arial"/>
              </a:rPr>
              <a:t>cids and </a:t>
            </a:r>
            <a:r>
              <a:rPr lang="en-US" sz="3600" dirty="0">
                <a:latin typeface="Arial"/>
                <a:cs typeface="Arial"/>
              </a:rPr>
              <a:t>B</a:t>
            </a:r>
            <a:r>
              <a:rPr lang="en-US" sz="3600" dirty="0" smtClean="0">
                <a:latin typeface="Arial"/>
                <a:cs typeface="Arial"/>
              </a:rPr>
              <a:t>ases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1378027"/>
            <a:ext cx="8686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The ionized form usually has low lipid solubility and does not permeate readily through the lipid domain of a membrane.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The non-ionized form of weak organic acids and bases is more lipid soluble, resulting in diffusion across the lipid domain of the membrane.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The pH at which a weak organic acid or base is 50 % ionized is its </a:t>
            </a:r>
            <a:r>
              <a:rPr lang="en-US" sz="2400" dirty="0" err="1">
                <a:latin typeface="Arial"/>
                <a:cs typeface="Arial"/>
              </a:rPr>
              <a:t>pK</a:t>
            </a:r>
            <a:r>
              <a:rPr lang="en-US" sz="2400" baseline="-25000" dirty="0" err="1">
                <a:latin typeface="Arial"/>
                <a:cs typeface="Arial"/>
              </a:rPr>
              <a:t>a</a:t>
            </a:r>
            <a:r>
              <a:rPr lang="en-US" sz="2400" baseline="-250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 </a:t>
            </a:r>
            <a:r>
              <a:rPr lang="en-US" sz="2400" dirty="0" err="1">
                <a:latin typeface="Arial"/>
                <a:cs typeface="Arial"/>
              </a:rPr>
              <a:t>pK</a:t>
            </a:r>
            <a:r>
              <a:rPr lang="en-US" sz="2400" baseline="-25000" dirty="0" err="1">
                <a:latin typeface="Arial"/>
                <a:cs typeface="Arial"/>
              </a:rPr>
              <a:t>b</a:t>
            </a:r>
            <a:r>
              <a:rPr lang="en-US" sz="2400" dirty="0">
                <a:latin typeface="Arial"/>
                <a:cs typeface="Arial"/>
              </a:rPr>
              <a:t>.</a:t>
            </a:r>
            <a:r>
              <a:rPr lang="en-US" sz="2400" baseline="-25000" dirty="0">
                <a:latin typeface="Arial"/>
                <a:cs typeface="Arial"/>
              </a:rPr>
              <a:t>     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594725" y="18224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2697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/>
                <a:cs typeface="Arial"/>
              </a:rPr>
              <a:t>The degree of ionization of a chemical depends on its </a:t>
            </a:r>
            <a:r>
              <a:rPr lang="en-US" sz="2800" b="1" dirty="0" err="1">
                <a:latin typeface="Arial"/>
                <a:cs typeface="Arial"/>
              </a:rPr>
              <a:t>pKa</a:t>
            </a:r>
            <a:r>
              <a:rPr lang="en-US" sz="2800" b="1" dirty="0">
                <a:latin typeface="Arial"/>
                <a:cs typeface="Arial"/>
              </a:rPr>
              <a:t> and on the pH of the solution, a relationship described by the Henderson-</a:t>
            </a:r>
            <a:r>
              <a:rPr lang="en-US" sz="2800" b="1" dirty="0" err="1">
                <a:latin typeface="Arial"/>
                <a:cs typeface="Arial"/>
              </a:rPr>
              <a:t>Hasselbalch</a:t>
            </a:r>
            <a:r>
              <a:rPr lang="en-US" sz="2800" b="1" dirty="0">
                <a:latin typeface="Arial"/>
                <a:cs typeface="Arial"/>
              </a:rPr>
              <a:t> equation</a:t>
            </a:r>
            <a:r>
              <a:rPr lang="en-US" sz="2800" dirty="0">
                <a:latin typeface="Arial"/>
                <a:cs typeface="Arial"/>
              </a:rPr>
              <a:t>.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1416380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For acids: </a:t>
            </a:r>
            <a:r>
              <a:rPr lang="en-US" sz="3200" dirty="0" err="1">
                <a:latin typeface="Arial"/>
                <a:cs typeface="Arial"/>
              </a:rPr>
              <a:t>pK</a:t>
            </a:r>
            <a:r>
              <a:rPr lang="en-US" sz="3200" baseline="-25000" dirty="0" err="1">
                <a:latin typeface="Arial"/>
                <a:cs typeface="Arial"/>
              </a:rPr>
              <a:t>a</a:t>
            </a:r>
            <a:r>
              <a:rPr lang="en-US" sz="3200" dirty="0">
                <a:latin typeface="Arial"/>
                <a:cs typeface="Arial"/>
              </a:rPr>
              <a:t> – pH= log [non-ionized]/[ionized]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For bases: </a:t>
            </a:r>
            <a:r>
              <a:rPr lang="en-US" sz="3200" dirty="0" err="1">
                <a:latin typeface="Arial"/>
                <a:cs typeface="Arial"/>
              </a:rPr>
              <a:t>pK</a:t>
            </a:r>
            <a:r>
              <a:rPr lang="en-US" sz="3200" baseline="-25000" dirty="0" err="1">
                <a:latin typeface="Arial"/>
                <a:cs typeface="Arial"/>
              </a:rPr>
              <a:t>b</a:t>
            </a:r>
            <a:r>
              <a:rPr lang="en-US" sz="3200" dirty="0">
                <a:latin typeface="Arial"/>
                <a:cs typeface="Arial"/>
              </a:rPr>
              <a:t> – pH=log [ionized]/[non-ionized]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3117"/>
              </p:ext>
            </p:extLst>
          </p:nvPr>
        </p:nvGraphicFramePr>
        <p:xfrm>
          <a:off x="0" y="2895600"/>
          <a:ext cx="91440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CS ChemDraw Drawing" r:id="rId4" imgW="6228080" imgH="1998980" progId="ChemDraw.Document.4.5">
                  <p:embed/>
                </p:oleObj>
              </mc:Choice>
              <mc:Fallback>
                <p:oleObj name="CS ChemDraw Drawing" r:id="rId4" imgW="6228080" imgH="199898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9144000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" y="6096000"/>
            <a:ext cx="807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Arial"/>
                <a:cs typeface="Arial"/>
              </a:rPr>
              <a:t>pK</a:t>
            </a:r>
            <a:r>
              <a:rPr lang="en-US" baseline="-25000" dirty="0" err="1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 of benzoic acid = </a:t>
            </a:r>
            <a:r>
              <a:rPr lang="en-US" dirty="0" smtClean="0">
                <a:latin typeface="Arial"/>
                <a:cs typeface="Arial"/>
              </a:rPr>
              <a:t>4.0; </a:t>
            </a:r>
            <a:r>
              <a:rPr lang="en-US" dirty="0" err="1">
                <a:latin typeface="Arial"/>
                <a:cs typeface="Arial"/>
              </a:rPr>
              <a:t>pK</a:t>
            </a:r>
            <a:r>
              <a:rPr lang="en-US" baseline="-25000" dirty="0" err="1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 of aniline = </a:t>
            </a:r>
            <a:r>
              <a:rPr lang="en-US" dirty="0" smtClean="0">
                <a:latin typeface="Arial"/>
                <a:cs typeface="Arial"/>
              </a:rPr>
              <a:t>5.0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3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pH Effect: Acid/Base effect on absorption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48400" y="1066800"/>
            <a:ext cx="2895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R-CO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H would be absorbed under acidic conditions (e.g. stomach).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Arial"/>
                <a:cs typeface="Arial"/>
              </a:rPr>
              <a:t>R</a:t>
            </a:r>
            <a:r>
              <a:rPr lang="en-US" sz="2400" dirty="0">
                <a:latin typeface="Arial"/>
                <a:cs typeface="Arial"/>
              </a:rPr>
              <a:t>-NH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 would be absorbed at neutral pH (e.g. intestine, nasal passage).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24" y="1094465"/>
            <a:ext cx="787400" cy="2006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45429" y="730527"/>
            <a:ext cx="0" cy="3154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0350" y="605135"/>
            <a:ext cx="73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pH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1" y="1311932"/>
            <a:ext cx="1168400" cy="965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821773" y="1311932"/>
            <a:ext cx="1592750" cy="4806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2002564" y="1924083"/>
            <a:ext cx="1151706" cy="23279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305" y="1310004"/>
            <a:ext cx="1028700" cy="965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0253" y="1038637"/>
            <a:ext cx="196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i.e. pH ~2 stomach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060" y="4014777"/>
            <a:ext cx="1257300" cy="168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25" y="4014777"/>
            <a:ext cx="787400" cy="200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370" y="4047891"/>
            <a:ext cx="1181100" cy="16891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1793382" y="4047891"/>
            <a:ext cx="1592750" cy="4806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1974173" y="4520836"/>
            <a:ext cx="1151706" cy="23279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1773" y="5060603"/>
            <a:ext cx="1592750" cy="4806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2002564" y="5533548"/>
            <a:ext cx="1151706" cy="23279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5429" y="3183224"/>
            <a:ext cx="73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pH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21" y="3616726"/>
            <a:ext cx="196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i.e. pH ~7.4 intestine, nasal passage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5429" y="3224868"/>
            <a:ext cx="0" cy="303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50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Arial"/>
                <a:cs typeface="Arial"/>
              </a:rPr>
              <a:t>Compounds will accumulate in total amount where there are more binding sites</a:t>
            </a:r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327275"/>
              </p:ext>
            </p:extLst>
          </p:nvPr>
        </p:nvGraphicFramePr>
        <p:xfrm>
          <a:off x="1776413" y="1343025"/>
          <a:ext cx="5591175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CS ChemDraw Drawing" r:id="rId3" imgW="5593080" imgH="4175760" progId="ChemDraw.Document.4.5">
                  <p:embed/>
                </p:oleObj>
              </mc:Choice>
              <mc:Fallback>
                <p:oleObj name="CS ChemDraw Drawing" r:id="rId3" imgW="5593080" imgH="417576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1343025"/>
                        <a:ext cx="5591175" cy="417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0" y="5484813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Applicable for the blood-brain barrier; toxicants with high affinity for binding proteins (e.g. albumin, hemoglobin) less likely to cross barrier.</a:t>
            </a:r>
          </a:p>
        </p:txBody>
      </p:sp>
    </p:spTree>
    <p:extLst>
      <p:ext uri="{BB962C8B-B14F-4D97-AF65-F5344CB8AC3E}">
        <p14:creationId xmlns:p14="http://schemas.microsoft.com/office/powerpoint/2010/main" val="254798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0" y="1371600"/>
            <a:ext cx="9144000" cy="41148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75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>
                <a:solidFill>
                  <a:srgbClr val="000000"/>
                </a:solidFill>
                <a:latin typeface="Arial" charset="0"/>
                <a:cs typeface="Arial Unicode MS" charset="0"/>
              </a:rPr>
              <a:t>What are the common names for these chemicals and where are they likely to be absorbed?</a:t>
            </a: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0" y="1981200"/>
          <a:ext cx="9043988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r:id="rId3" imgW="6223000" imgH="2374900" progId="">
                  <p:embed/>
                </p:oleObj>
              </mc:Choice>
              <mc:Fallback>
                <p:oleObj r:id="rId3" imgW="6223000" imgH="2374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043988" cy="3433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797425" y="2433638"/>
            <a:ext cx="688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rgbClr val="000000"/>
                </a:solidFill>
                <a:latin typeface="Tahoma" charset="0"/>
                <a:cs typeface="Arial Unicode MS" charset="0"/>
              </a:rPr>
              <a:t>CH</a:t>
            </a:r>
            <a:r>
              <a:rPr lang="en-US" sz="1600" b="1" baseline="-33000">
                <a:solidFill>
                  <a:srgbClr val="000000"/>
                </a:solidFill>
                <a:latin typeface="Tahoma" charset="0"/>
                <a:cs typeface="Arial Unicode MS" charset="0"/>
              </a:rPr>
              <a:t>3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0" y="2514600"/>
            <a:ext cx="2057400" cy="1828800"/>
          </a:xfrm>
          <a:prstGeom prst="roundRect">
            <a:avLst>
              <a:gd name="adj" fmla="val 83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73300"/>
            <a:ext cx="2189162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1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ChangeArrowheads="1"/>
          </p:cNvSpPr>
          <p:nvPr/>
        </p:nvSpPr>
        <p:spPr bwMode="auto">
          <a:xfrm>
            <a:off x="84138" y="685800"/>
            <a:ext cx="5715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304800" y="722313"/>
          <a:ext cx="54102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r:id="rId3" imgW="4305300" imgH="2578100" progId="">
                  <p:embed/>
                </p:oleObj>
              </mc:Choice>
              <mc:Fallback>
                <p:oleObj r:id="rId3" imgW="4305300" imgH="257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22313"/>
                        <a:ext cx="5410200" cy="3232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905000" y="0"/>
            <a:ext cx="57150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25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Freebasing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0" y="3886200"/>
            <a:ext cx="9144000" cy="17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Freebasing has been done with baking soda (sodium bicarbonate) or ammonia (NH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) to increase absorption of cocaine (crack) via nasal installation. </a:t>
            </a: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6384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989138" y="1497013"/>
            <a:ext cx="525462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charset="0"/>
                <a:cs typeface="Arial Unicode MS" charset="0"/>
              </a:rPr>
              <a:t>CH</a:t>
            </a:r>
            <a:r>
              <a:rPr lang="en-US" sz="1400" b="1" baseline="-33000">
                <a:solidFill>
                  <a:srgbClr val="000000"/>
                </a:solidFill>
                <a:latin typeface="Tahoma" charset="0"/>
                <a:cs typeface="Arial Unicode MS" charset="0"/>
              </a:rPr>
              <a:t>3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905375" y="1604963"/>
            <a:ext cx="52546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charset="0"/>
                <a:cs typeface="Arial Unicode MS" charset="0"/>
              </a:rPr>
              <a:t>CH</a:t>
            </a:r>
            <a:r>
              <a:rPr lang="en-US" sz="1400" b="1" baseline="-33000">
                <a:solidFill>
                  <a:srgbClr val="000000"/>
                </a:solidFill>
                <a:latin typeface="Tahoma" charset="0"/>
                <a:cs typeface="Arial Unicode MS" charset="0"/>
              </a:rPr>
              <a:t>3</a:t>
            </a: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 flipV="1">
            <a:off x="3294063" y="2344738"/>
            <a:ext cx="35560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61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905000" y="0"/>
            <a:ext cx="57150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25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Facilitated Diffusion</a:t>
            </a:r>
            <a:endParaRPr lang="en-US" sz="3600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513" y="638408"/>
            <a:ext cx="8602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Facilitated Diffusion—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saturable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carrier-mediated transport (e.g. glucose transporter)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38" y="1245402"/>
            <a:ext cx="6568794" cy="2870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" y="4082428"/>
            <a:ext cx="2173940" cy="1379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56" y="5748019"/>
            <a:ext cx="2361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Glucose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(taken up by glucose transporters by facilitated diffusion)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602" y="4115965"/>
            <a:ext cx="2121084" cy="13458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71602" y="5632627"/>
            <a:ext cx="2361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2-deoxy-glucose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(also taken up by glucose transporters—inhibits hexokinase--chemotherapeutic)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646" y="4082429"/>
            <a:ext cx="2015821" cy="12790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32848" y="5632627"/>
            <a:ext cx="2361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/>
                <a:cs typeface="Arial"/>
              </a:rPr>
              <a:t>Fluorodeoxyglucose</a:t>
            </a:r>
            <a:endParaRPr lang="en-US" sz="1600" dirty="0" smtClean="0">
              <a:latin typeface="Arial"/>
              <a:cs typeface="Arial"/>
            </a:endParaRP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(taken up by glucose transporters—imaging agent for tumors)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091" y="4051676"/>
            <a:ext cx="2179909" cy="19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2. Active Transport--a) chemicals are moved against an electrochemical gradient; b) the transport system is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saturable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; c) requires the expenditure of energy.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Examples: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multi-drug-resistant protein (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mdr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)—decreases GI absorption, blood-brain barrier, biliary excretion, placental barrier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Multi-resistant drug protein (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mrp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)—urinary excretion, biliary excretion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Organic-anion transporting polypeptide (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oatp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)—hepatic uptake of organic anions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Organic anion transporter (oat)—kidney uptake of organic anions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Organic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cation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transporter (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oct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)—kidney, liver and placental uptake of organic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cations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Divalent-metal ion transporter (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dmt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)—GI absorption of divalent metals (Fe</a:t>
            </a:r>
            <a:r>
              <a:rPr lang="en-US" sz="1800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	Cu </a:t>
            </a:r>
            <a:r>
              <a:rPr lang="en-US" sz="1800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, Mg</a:t>
            </a:r>
            <a:r>
              <a:rPr lang="en-US" sz="1800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, etc.)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7.	Peptide transporter (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pept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)—GI absorption of peptides</a:t>
            </a:r>
          </a:p>
        </p:txBody>
      </p:sp>
    </p:spTree>
    <p:extLst>
      <p:ext uri="{BB962C8B-B14F-4D97-AF65-F5344CB8AC3E}">
        <p14:creationId xmlns:p14="http://schemas.microsoft.com/office/powerpoint/2010/main" val="19584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Routes of </a:t>
            </a:r>
            <a:r>
              <a:rPr lang="en-US" sz="3200" dirty="0" smtClean="0">
                <a:latin typeface="Arial"/>
                <a:cs typeface="Arial"/>
              </a:rPr>
              <a:t>Exposure: </a:t>
            </a:r>
            <a:r>
              <a:rPr lang="en-US" sz="3200" dirty="0">
                <a:latin typeface="Arial"/>
                <a:cs typeface="Arial"/>
              </a:rPr>
              <a:t>Oral (GI tract)</a:t>
            </a:r>
          </a:p>
        </p:txBody>
      </p:sp>
      <p:pic>
        <p:nvPicPr>
          <p:cNvPr id="26630" name="Picture 6" descr="UpperGISeries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1115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00400" y="990600"/>
            <a:ext cx="594360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/>
                <a:cs typeface="Arial"/>
              </a:rPr>
              <a:t> GI tract can be viewed as a tube traversing the body.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/>
                <a:cs typeface="Arial"/>
              </a:rPr>
              <a:t>Although the GI tract is in the body, its contents can be considered exterior to most of the body</a:t>
            </a:r>
            <a:r>
              <a:rPr lang="ja-JP" altLang="en-US" sz="2000" dirty="0">
                <a:latin typeface="Arial"/>
                <a:cs typeface="Arial"/>
              </a:rPr>
              <a:t>’</a:t>
            </a:r>
            <a:r>
              <a:rPr lang="en-US" sz="2000" dirty="0">
                <a:latin typeface="Arial"/>
                <a:cs typeface="Arial"/>
              </a:rPr>
              <a:t>s metabolism.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/>
                <a:cs typeface="Arial"/>
              </a:rPr>
              <a:t>Unless the toxicant is an irritant or has caustic properties, poisons in the GI tract do not produce systemic injury </a:t>
            </a:r>
            <a:r>
              <a:rPr lang="en-US" sz="2000" u="sng" dirty="0">
                <a:latin typeface="Arial"/>
                <a:cs typeface="Arial"/>
              </a:rPr>
              <a:t>until absorbed.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/>
                <a:cs typeface="Arial"/>
              </a:rPr>
              <a:t>Absorption can occur anywhere in the GI tract including the mouth and rectum.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/>
                <a:cs typeface="Arial"/>
              </a:rPr>
              <a:t>Initial metabolism can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  occur in gastric cells.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ran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1910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676400" y="19625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GI Tract Absorption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267200" y="838200"/>
            <a:ext cx="4876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sng" dirty="0">
                <a:latin typeface="Arial"/>
                <a:cs typeface="Arial"/>
              </a:rPr>
              <a:t>Weak acids and bases</a:t>
            </a:r>
            <a:r>
              <a:rPr lang="en-US" sz="2000" dirty="0">
                <a:latin typeface="Arial"/>
                <a:cs typeface="Arial"/>
              </a:rPr>
              <a:t> will be absorbed by simple diffusion to a greater extent in the part of the GI tract in which they exist in the most lipid-soluble (non-ionized) </a:t>
            </a:r>
            <a:r>
              <a:rPr lang="en-US" sz="2000" dirty="0" smtClean="0">
                <a:latin typeface="Arial"/>
                <a:cs typeface="Arial"/>
              </a:rPr>
              <a:t>form—hydrophilic substances will be transported to the liver by the portal vein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sng" dirty="0">
                <a:latin typeface="Arial"/>
                <a:cs typeface="Arial"/>
              </a:rPr>
              <a:t>Highly hydrophilic substances</a:t>
            </a:r>
            <a:r>
              <a:rPr lang="en-US" sz="2000" dirty="0">
                <a:latin typeface="Arial"/>
                <a:cs typeface="Arial"/>
              </a:rPr>
              <a:t> may be absorbed through transporters (</a:t>
            </a:r>
            <a:r>
              <a:rPr lang="en-US" sz="2000" dirty="0" err="1">
                <a:latin typeface="Arial"/>
                <a:cs typeface="Arial"/>
              </a:rPr>
              <a:t>xenobiotics</a:t>
            </a:r>
            <a:r>
              <a:rPr lang="en-US" sz="2000" dirty="0">
                <a:latin typeface="Arial"/>
                <a:cs typeface="Arial"/>
              </a:rPr>
              <a:t> with similar structures to endogenous substrates).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52400" y="5029200"/>
            <a:ext cx="8991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sng" dirty="0">
                <a:latin typeface="Arial"/>
                <a:cs typeface="Arial"/>
              </a:rPr>
              <a:t>Highly hydrophobic compounds</a:t>
            </a:r>
            <a:r>
              <a:rPr lang="en-US" sz="2000" dirty="0">
                <a:latin typeface="Arial"/>
                <a:cs typeface="Arial"/>
              </a:rPr>
              <a:t> may be absorbed into the lymphatic system via </a:t>
            </a:r>
            <a:r>
              <a:rPr lang="en-US" sz="2000" dirty="0" smtClean="0">
                <a:latin typeface="Arial"/>
                <a:cs typeface="Arial"/>
              </a:rPr>
              <a:t>chylomicrons and drained into venous circulation near the heart.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Arial"/>
                <a:cs typeface="Arial"/>
              </a:rPr>
              <a:t>The greatest level of absorption</a:t>
            </a:r>
            <a:r>
              <a:rPr lang="en-US" sz="2000" dirty="0">
                <a:latin typeface="Arial"/>
                <a:cs typeface="Arial"/>
              </a:rPr>
              <a:t> for most ingested substances occurs in the small intestine.</a:t>
            </a:r>
          </a:p>
        </p:txBody>
      </p:sp>
    </p:spTree>
    <p:extLst>
      <p:ext uri="{BB962C8B-B14F-4D97-AF65-F5344CB8AC3E}">
        <p14:creationId xmlns:p14="http://schemas.microsoft.com/office/powerpoint/2010/main" val="152730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0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Arial"/>
                <a:cs typeface="Arial"/>
              </a:rPr>
              <a:t>Review and Forward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90600"/>
            <a:ext cx="8763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latin typeface="Arial"/>
                <a:cs typeface="Arial"/>
              </a:rPr>
              <a:t>The toxicity of a substance depends on the dose.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However, it is ultimately not the dose but the </a:t>
            </a:r>
            <a:r>
              <a:rPr lang="en-US" sz="2400" b="1" u="sng" dirty="0">
                <a:latin typeface="Arial"/>
                <a:cs typeface="Arial"/>
              </a:rPr>
              <a:t>concentration of a toxicant </a:t>
            </a:r>
            <a:r>
              <a:rPr lang="en-US" sz="2400" b="1" i="1" u="sng" dirty="0">
                <a:latin typeface="Arial"/>
                <a:cs typeface="Arial"/>
              </a:rPr>
              <a:t>at the site of action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(target organ or tissue) that determines toxicity.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The concentration of a chemical at the site of action is often proportional to the dose, but the same dose of two or more chemicals may lead to </a:t>
            </a:r>
            <a:r>
              <a:rPr lang="en-US" sz="2400" b="1" u="sng" dirty="0">
                <a:latin typeface="Arial"/>
                <a:cs typeface="Arial"/>
              </a:rPr>
              <a:t>vastly different concentrations in a particular target organ of toxicity depending on the </a:t>
            </a:r>
            <a:r>
              <a:rPr lang="en-US" sz="2400" b="1" i="1" u="sng" dirty="0">
                <a:latin typeface="Arial"/>
                <a:cs typeface="Arial"/>
              </a:rPr>
              <a:t>disposition </a:t>
            </a:r>
            <a:r>
              <a:rPr lang="en-US" sz="2400" b="1" u="sng" dirty="0">
                <a:latin typeface="Arial"/>
                <a:cs typeface="Arial"/>
              </a:rPr>
              <a:t>of the chemical.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Disposition of a chemical depends on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i="1" u="sng" dirty="0">
                <a:latin typeface="Arial"/>
                <a:cs typeface="Arial"/>
              </a:rPr>
              <a:t>absorption, distribution, biotransformation (metabolism) and excretion.</a:t>
            </a:r>
          </a:p>
        </p:txBody>
      </p:sp>
    </p:spTree>
    <p:extLst>
      <p:ext uri="{BB962C8B-B14F-4D97-AF65-F5344CB8AC3E}">
        <p14:creationId xmlns:p14="http://schemas.microsoft.com/office/powerpoint/2010/main" val="1425238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Polar versus </a:t>
            </a:r>
            <a:r>
              <a:rPr lang="en-US" sz="3200" dirty="0" smtClean="0">
                <a:latin typeface="Arial"/>
                <a:cs typeface="Arial"/>
              </a:rPr>
              <a:t>Nonpolar </a:t>
            </a:r>
            <a:r>
              <a:rPr lang="en-US" sz="3200" dirty="0">
                <a:latin typeface="Arial"/>
                <a:cs typeface="Arial"/>
              </a:rPr>
              <a:t>GI </a:t>
            </a:r>
            <a:r>
              <a:rPr lang="en-US" sz="3200" dirty="0" smtClean="0">
                <a:latin typeface="Arial"/>
                <a:cs typeface="Arial"/>
              </a:rPr>
              <a:t>Absorption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191000" y="990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191000" y="609600"/>
            <a:ext cx="4953000" cy="316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 u="sng" dirty="0">
                <a:solidFill>
                  <a:srgbClr val="000000"/>
                </a:solidFill>
                <a:latin typeface="Arial"/>
                <a:cs typeface="Arial"/>
              </a:rPr>
              <a:t>Polar substances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 that are absorbed: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go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to the liver via the </a:t>
            </a:r>
            <a:r>
              <a:rPr lang="en-US" sz="1900" b="1" u="sng" dirty="0">
                <a:solidFill>
                  <a:srgbClr val="000000"/>
                </a:solidFill>
                <a:latin typeface="Arial"/>
                <a:cs typeface="Arial"/>
              </a:rPr>
              <a:t>portal vein.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may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undergo </a:t>
            </a:r>
            <a:r>
              <a:rPr lang="en-US" sz="1900" b="1" u="sng" dirty="0">
                <a:solidFill>
                  <a:srgbClr val="000000"/>
                </a:solidFill>
                <a:latin typeface="Arial"/>
                <a:cs typeface="Arial"/>
              </a:rPr>
              <a:t>first-pass metabolism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 or </a:t>
            </a:r>
            <a:r>
              <a:rPr lang="en-US" sz="1900" b="1" u="sng" dirty="0" err="1">
                <a:solidFill>
                  <a:srgbClr val="000000"/>
                </a:solidFill>
                <a:latin typeface="Arial"/>
                <a:cs typeface="Arial"/>
              </a:rPr>
              <a:t>presystemic</a:t>
            </a:r>
            <a:r>
              <a:rPr lang="en-US" sz="1900" b="1" u="sng" dirty="0">
                <a:solidFill>
                  <a:srgbClr val="000000"/>
                </a:solidFill>
                <a:latin typeface="Arial"/>
                <a:cs typeface="Arial"/>
              </a:rPr>
              <a:t> elimination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 in gastric and/or liver cells where </a:t>
            </a:r>
            <a:r>
              <a:rPr lang="en-US" sz="1900" dirty="0" err="1">
                <a:solidFill>
                  <a:srgbClr val="000000"/>
                </a:solidFill>
                <a:latin typeface="Arial"/>
                <a:cs typeface="Arial"/>
              </a:rPr>
              <a:t>xenobiotics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 may be </a:t>
            </a:r>
            <a:r>
              <a:rPr lang="en-US" sz="1900" dirty="0" err="1">
                <a:solidFill>
                  <a:srgbClr val="000000"/>
                </a:solidFill>
                <a:latin typeface="Arial"/>
                <a:cs typeface="Arial"/>
              </a:rPr>
              <a:t>biotransformed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can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be excreted into the bile without entrance into the systemic circulation or enter the systemic circulation.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0" y="4648200"/>
            <a:ext cx="59650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 liver and first-pass metabolism serve as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 defense against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most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xenobiotics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. The liver is the organ with the highest metabolic capacity for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xenobiotics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</p:txBody>
      </p:sp>
      <p:pic>
        <p:nvPicPr>
          <p:cNvPr id="31753" name="Picture 9" descr="tran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1910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004" y="3772004"/>
            <a:ext cx="3085996" cy="30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24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igestion%20of%20Lip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09600"/>
            <a:ext cx="533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Arial"/>
                <a:cs typeface="Arial"/>
              </a:rPr>
              <a:t>Polar versus Non</a:t>
            </a:r>
            <a:r>
              <a:rPr lang="en-US" sz="3600" dirty="0" smtClean="0">
                <a:latin typeface="Arial"/>
                <a:cs typeface="Arial"/>
              </a:rPr>
              <a:t>-Polar </a:t>
            </a:r>
            <a:r>
              <a:rPr lang="en-US" sz="3600" dirty="0">
                <a:latin typeface="Arial"/>
                <a:cs typeface="Arial"/>
              </a:rPr>
              <a:t>GI Absorption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3962400"/>
            <a:ext cx="5181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000000"/>
                </a:solidFill>
                <a:latin typeface="Arial"/>
                <a:cs typeface="Arial"/>
              </a:rPr>
              <a:t>Lipophilic, non-polar substances (e.g. polycyclic aromatic hydrocarbons)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Ride on the </a:t>
            </a:r>
            <a:r>
              <a:rPr lang="ja-JP" altLang="en-US" sz="2000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coat-tails</a:t>
            </a:r>
            <a:r>
              <a:rPr lang="ja-JP" altLang="en-US" sz="2000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of lipids via micelles and follow lipid absorption to the lymphatic system (via chylomicrons) to the lungs.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2000" b="1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0728" name="Picture 8" descr="diges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609600"/>
            <a:ext cx="39687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2.   Non-polar substances may by-pass first-pass metabolism</a:t>
            </a:r>
            <a:r>
              <a:rPr lang="en-US" sz="2400" dirty="0">
                <a:latin typeface="Arial"/>
                <a:cs typeface="Arial"/>
              </a:rPr>
              <a:t>.</a:t>
            </a:r>
            <a:r>
              <a:rPr lang="en-US" sz="2000" dirty="0">
                <a:latin typeface="Arial"/>
                <a:cs typeface="Arial"/>
              </a:rPr>
              <a:t> e.g. PAH have selective toxicity in the lung, where they </a:t>
            </a:r>
            <a:r>
              <a:rPr lang="en-US" sz="2000" dirty="0" smtClean="0">
                <a:latin typeface="Arial"/>
                <a:cs typeface="Arial"/>
              </a:rPr>
              <a:t>may be </a:t>
            </a:r>
            <a:r>
              <a:rPr lang="en-US" sz="2000" dirty="0">
                <a:latin typeface="Arial"/>
                <a:cs typeface="Arial"/>
              </a:rPr>
              <a:t>metabolically activated.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59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382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492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Routes of </a:t>
            </a:r>
            <a:r>
              <a:rPr lang="en-US" sz="3200" dirty="0" smtClean="0">
                <a:latin typeface="Arial"/>
                <a:cs typeface="Arial"/>
              </a:rPr>
              <a:t>Exposure: </a:t>
            </a:r>
            <a:r>
              <a:rPr lang="en-US" sz="3200" dirty="0">
                <a:latin typeface="Arial"/>
                <a:cs typeface="Arial"/>
              </a:rPr>
              <a:t>Inhalation (Lung)</a:t>
            </a:r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35300"/>
            <a:ext cx="42672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0" y="762000"/>
            <a:ext cx="91440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Toxicants absorbed by the lung are: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Gases (e.g. carbon monoxide, nitrogen dioxide, sulfur dioxide, phosgene)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Vapors or volatile liquids (e.g. benzene and carbon tetrachloride)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Aerosols</a:t>
            </a:r>
          </a:p>
          <a:p>
            <a:pPr lvl="1">
              <a:spcBef>
                <a:spcPct val="50000"/>
              </a:spcBef>
            </a:pP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5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lung_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09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33600" y="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Arial"/>
                <a:cs typeface="Arial"/>
              </a:rPr>
              <a:t>Gases and Vapors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685800"/>
            <a:ext cx="5181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 absorption of inhaled gases and vapors starts in the nasal cavity which has: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Turbinates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which increase the surface area for increased absorption (bony projections in the breathing passage of the nose improving smell).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Mucosa covered by a film of fluid. 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4038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2400" dirty="0">
                <a:latin typeface="Arial"/>
                <a:cs typeface="Arial"/>
              </a:rPr>
              <a:t>3.  The nose can act as a </a:t>
            </a:r>
            <a:r>
              <a:rPr lang="ja-JP" altLang="en-US" sz="2400" dirty="0">
                <a:latin typeface="Arial"/>
                <a:cs typeface="Arial"/>
              </a:rPr>
              <a:t>“</a:t>
            </a:r>
            <a:r>
              <a:rPr lang="en-US" sz="2400" dirty="0">
                <a:latin typeface="Arial"/>
                <a:cs typeface="Arial"/>
              </a:rPr>
              <a:t>scrubber</a:t>
            </a:r>
            <a:r>
              <a:rPr lang="ja-JP" altLang="en-US" sz="2400" dirty="0">
                <a:latin typeface="Arial"/>
                <a:cs typeface="Arial"/>
              </a:rPr>
              <a:t>”</a:t>
            </a:r>
            <a:r>
              <a:rPr lang="en-US" sz="2400" dirty="0">
                <a:latin typeface="Arial"/>
                <a:cs typeface="Arial"/>
              </a:rPr>
              <a:t> for water-soluble gases and  </a:t>
            </a:r>
          </a:p>
          <a:p>
            <a:pPr marL="457200" indent="-457200"/>
            <a:r>
              <a:rPr lang="en-US" sz="2400" dirty="0">
                <a:latin typeface="Arial"/>
                <a:cs typeface="Arial"/>
              </a:rPr>
              <a:t>     highly reactive gases, partially protecting the lungs from         </a:t>
            </a:r>
          </a:p>
          <a:p>
            <a:pPr marL="457200" indent="-457200"/>
            <a:r>
              <a:rPr lang="en-US" sz="2400" dirty="0">
                <a:latin typeface="Arial"/>
                <a:cs typeface="Arial"/>
              </a:rPr>
              <a:t>     potentially injurious insults (e.g. formaldehyde, SO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).</a:t>
            </a:r>
          </a:p>
          <a:p>
            <a:pPr marL="457200" indent="-457200"/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000" dirty="0">
                <a:latin typeface="Arial"/>
                <a:cs typeface="Arial"/>
              </a:rPr>
              <a:t>-Rats develop tumors in the nasal </a:t>
            </a:r>
            <a:r>
              <a:rPr lang="en-US" sz="2000" dirty="0" err="1">
                <a:latin typeface="Arial"/>
                <a:cs typeface="Arial"/>
              </a:rPr>
              <a:t>turbinates</a:t>
            </a:r>
            <a:r>
              <a:rPr lang="en-US" sz="2000" dirty="0">
                <a:latin typeface="Arial"/>
                <a:cs typeface="Arial"/>
              </a:rPr>
              <a:t> when exposed to </a:t>
            </a:r>
            <a:r>
              <a:rPr lang="en-US" sz="2000" dirty="0" smtClean="0">
                <a:latin typeface="Arial"/>
                <a:cs typeface="Arial"/>
              </a:rPr>
              <a:t>formaldehyde</a:t>
            </a:r>
            <a:r>
              <a:rPr lang="en-US" sz="2000" dirty="0">
                <a:latin typeface="Arial"/>
                <a:cs typeface="Arial"/>
              </a:rPr>
              <a:t>.</a:t>
            </a:r>
            <a:r>
              <a:rPr lang="en-US" sz="2400" dirty="0">
                <a:latin typeface="Arial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8265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828800" y="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Absorption of Gases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533400"/>
            <a:ext cx="5943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Absorption of gases differs from intestinal and percutaneous absorption of compounds because: 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1. Ionized molecules are of very low volatility, so their ambient air concentration is insignificant.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2. Epithelial cells lining the alveoli (type I </a:t>
            </a:r>
            <a:r>
              <a:rPr lang="en-US" sz="2400" dirty="0" err="1">
                <a:latin typeface="Arial"/>
                <a:cs typeface="Arial"/>
              </a:rPr>
              <a:t>pneumocytes</a:t>
            </a:r>
            <a:r>
              <a:rPr lang="en-US" sz="2400" dirty="0">
                <a:latin typeface="Arial"/>
                <a:cs typeface="Arial"/>
              </a:rPr>
              <a:t>) are very thin and the capillaries are in close contact with the </a:t>
            </a:r>
            <a:r>
              <a:rPr lang="en-US" sz="2400" dirty="0" err="1">
                <a:latin typeface="Arial"/>
                <a:cs typeface="Arial"/>
              </a:rPr>
              <a:t>pneumocytes</a:t>
            </a:r>
            <a:r>
              <a:rPr lang="en-US" sz="2400" dirty="0">
                <a:latin typeface="Arial"/>
                <a:cs typeface="Arial"/>
              </a:rPr>
              <a:t>, so the diffusion distance is very short.</a:t>
            </a:r>
          </a:p>
        </p:txBody>
      </p:sp>
      <p:pic>
        <p:nvPicPr>
          <p:cNvPr id="35969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990600"/>
            <a:ext cx="3114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70" name="Text Box 130"/>
          <p:cNvSpPr txBox="1">
            <a:spLocks noChangeArrowheads="1"/>
          </p:cNvSpPr>
          <p:nvPr/>
        </p:nvSpPr>
        <p:spPr bwMode="auto">
          <a:xfrm>
            <a:off x="457200" y="5410200"/>
            <a:ext cx="86868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3. Chemicals absorbed by the lungs are rapidly removed by the blood (3-4 seconds for blood to go through lung capillary network).</a:t>
            </a:r>
          </a:p>
        </p:txBody>
      </p:sp>
    </p:spTree>
    <p:extLst>
      <p:ext uri="{BB962C8B-B14F-4D97-AF65-F5344CB8AC3E}">
        <p14:creationId xmlns:p14="http://schemas.microsoft.com/office/powerpoint/2010/main" val="18404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4757738"/>
            <a:ext cx="91440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1900" dirty="0">
                <a:latin typeface="Arial"/>
                <a:cs typeface="Arial"/>
              </a:rPr>
              <a:t>When a gas is inhaled into the lungs, gas molecules diffuse from the alveolar space into the blood and then dissolve.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900" dirty="0">
                <a:latin typeface="Arial"/>
                <a:cs typeface="Arial"/>
              </a:rPr>
              <a:t> The gas molecules partition between the air and blood during the absorptive phase, and between blood and other tissues during the distributive phase.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900" dirty="0">
                <a:latin typeface="Arial"/>
                <a:cs typeface="Arial"/>
              </a:rPr>
              <a:t>Note that </a:t>
            </a:r>
            <a:r>
              <a:rPr lang="en-US" sz="1900" b="1" u="sng" dirty="0">
                <a:latin typeface="Arial"/>
                <a:cs typeface="Arial"/>
              </a:rPr>
              <a:t>inhalation </a:t>
            </a:r>
            <a:r>
              <a:rPr lang="en-US" sz="1900" b="1" u="sng" dirty="0" smtClean="0">
                <a:latin typeface="Arial"/>
                <a:cs typeface="Arial"/>
              </a:rPr>
              <a:t>bypasses </a:t>
            </a:r>
            <a:r>
              <a:rPr lang="en-US" sz="1900" b="1" u="sng" dirty="0">
                <a:latin typeface="Arial"/>
                <a:cs typeface="Arial"/>
              </a:rPr>
              <a:t>first-pass metabolism.</a:t>
            </a: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87754"/>
              </p:ext>
            </p:extLst>
          </p:nvPr>
        </p:nvGraphicFramePr>
        <p:xfrm>
          <a:off x="1600200" y="0"/>
          <a:ext cx="6138863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CS ChemDraw Drawing" r:id="rId3" imgW="6141720" imgH="4615180" progId="ChemDraw.Document.4.5">
                  <p:embed/>
                </p:oleObj>
              </mc:Choice>
              <mc:Fallback>
                <p:oleObj name="CS ChemDraw Drawing" r:id="rId3" imgW="6141720" imgH="461518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6138863" cy="461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177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6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Examples of Toxicant Gases or Volatile Liquids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70" y="688301"/>
            <a:ext cx="699936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Arial"/>
                <a:cs typeface="Arial"/>
              </a:rPr>
              <a:t>Carbon monoxide</a:t>
            </a:r>
            <a:r>
              <a:rPr lang="en-US" dirty="0" smtClean="0">
                <a:latin typeface="Arial"/>
                <a:cs typeface="Arial"/>
              </a:rPr>
              <a:t>—binds hemoglobin (with &gt;200x affinity compared to O2) and displaces oxygen leading to impaired oxygenation of tissues, energy impairment, and death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/>
                <a:cs typeface="Arial"/>
              </a:rPr>
              <a:t>Chloroform</a:t>
            </a:r>
            <a:r>
              <a:rPr lang="en-US" dirty="0" smtClean="0">
                <a:latin typeface="Arial"/>
                <a:cs typeface="Arial"/>
              </a:rPr>
              <a:t>—anesthetic that depresses the nervous system, but can also be metabolized to phosgene, a reactive metabolite that modifies proteins and causes toxicity in lung, kidney, and liver.</a:t>
            </a:r>
          </a:p>
          <a:p>
            <a:pPr marL="342900" indent="-342900">
              <a:buAutoNum type="arabicPeriod"/>
            </a:pPr>
            <a:r>
              <a:rPr lang="en-US" b="1" dirty="0" err="1" smtClean="0">
                <a:latin typeface="Arial"/>
                <a:cs typeface="Arial"/>
              </a:rPr>
              <a:t>Sarin</a:t>
            </a:r>
            <a:r>
              <a:rPr lang="en-US" b="1" dirty="0" smtClean="0">
                <a:latin typeface="Arial"/>
                <a:cs typeface="Arial"/>
              </a:rPr>
              <a:t> gas—</a:t>
            </a:r>
            <a:r>
              <a:rPr lang="en-US" dirty="0" smtClean="0">
                <a:latin typeface="Arial"/>
                <a:cs typeface="Arial"/>
              </a:rPr>
              <a:t>chemical warfare agent (recently used in Syria) that causes excessive neuronal excitation, convulsions, seizures, tearing, salivation, suffocation, and death through inhibition of </a:t>
            </a:r>
            <a:r>
              <a:rPr lang="en-US" dirty="0" err="1" smtClean="0">
                <a:latin typeface="Arial"/>
                <a:cs typeface="Arial"/>
              </a:rPr>
              <a:t>acetylcholinesterase</a:t>
            </a: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/>
                <a:cs typeface="Arial"/>
              </a:rPr>
              <a:t>Carbon tetrachloride—</a:t>
            </a:r>
            <a:r>
              <a:rPr lang="en-US" dirty="0" smtClean="0">
                <a:latin typeface="Arial"/>
                <a:cs typeface="Arial"/>
              </a:rPr>
              <a:t>volatile liquid used widely as a cleaning agent and refrigerant, currently banned—greenhouse gas and carbon tetrachloride can be </a:t>
            </a:r>
            <a:r>
              <a:rPr lang="en-US" dirty="0" err="1" smtClean="0">
                <a:latin typeface="Arial"/>
                <a:cs typeface="Arial"/>
              </a:rPr>
              <a:t>bioactivated</a:t>
            </a:r>
            <a:r>
              <a:rPr lang="en-US" dirty="0" smtClean="0">
                <a:latin typeface="Arial"/>
                <a:cs typeface="Arial"/>
              </a:rPr>
              <a:t> in the liver to produce a potent </a:t>
            </a:r>
            <a:r>
              <a:rPr lang="en-US" dirty="0" err="1" smtClean="0">
                <a:latin typeface="Arial"/>
                <a:cs typeface="Arial"/>
              </a:rPr>
              <a:t>hepatotoxin</a:t>
            </a: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/>
                <a:cs typeface="Arial"/>
              </a:rPr>
              <a:t>Benzene—</a:t>
            </a:r>
            <a:r>
              <a:rPr lang="en-US" dirty="0" smtClean="0">
                <a:latin typeface="Arial"/>
                <a:cs typeface="Arial"/>
              </a:rPr>
              <a:t>largely found in crude oil, but also found in tobacco smoke and used to be found in glues, paints, and detergents—benzene metabolism leads to </a:t>
            </a:r>
            <a:r>
              <a:rPr lang="en-US" dirty="0" err="1" smtClean="0">
                <a:latin typeface="Arial"/>
                <a:cs typeface="Arial"/>
              </a:rPr>
              <a:t>bioactivated</a:t>
            </a:r>
            <a:r>
              <a:rPr lang="en-US" dirty="0" smtClean="0">
                <a:latin typeface="Arial"/>
                <a:cs typeface="Arial"/>
              </a:rPr>
              <a:t> carcinogens that cause leukemia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144" y="1350280"/>
            <a:ext cx="1305170" cy="1223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632" y="535901"/>
            <a:ext cx="1294760" cy="68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766" y="2573877"/>
            <a:ext cx="1163548" cy="1142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766" y="3716443"/>
            <a:ext cx="929632" cy="86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350" y="4866832"/>
            <a:ext cx="732793" cy="8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7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74320" y="-15558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Aerosols and Particles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61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latin typeface="Arial"/>
                <a:cs typeface="Arial"/>
              </a:rPr>
              <a:t>Size				Location of Absorption			</a:t>
            </a:r>
            <a:r>
              <a:rPr lang="en-US" sz="2400" u="sng" dirty="0" smtClean="0">
                <a:latin typeface="Arial"/>
                <a:cs typeface="Arial"/>
              </a:rPr>
              <a:t>					</a:t>
            </a:r>
            <a:endParaRPr lang="en-US" sz="2400" u="sng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/>
                <a:cs typeface="Arial"/>
              </a:rPr>
              <a:t>&gt;5 </a:t>
            </a:r>
            <a:r>
              <a:rPr lang="el-GR" sz="1800" dirty="0">
                <a:latin typeface="Arial"/>
                <a:cs typeface="Arial"/>
              </a:rPr>
              <a:t>μ</a:t>
            </a:r>
            <a:r>
              <a:rPr lang="en-US" sz="1800" dirty="0">
                <a:latin typeface="Arial"/>
                <a:cs typeface="Arial"/>
              </a:rPr>
              <a:t>m	</a:t>
            </a:r>
            <a:r>
              <a:rPr lang="en-US" sz="1800" u="sng" dirty="0" smtClean="0">
                <a:latin typeface="Arial"/>
                <a:cs typeface="Arial"/>
              </a:rPr>
              <a:t>Deposited </a:t>
            </a:r>
            <a:r>
              <a:rPr lang="en-US" sz="1800" u="sng" dirty="0">
                <a:latin typeface="Arial"/>
                <a:cs typeface="Arial"/>
              </a:rPr>
              <a:t>in nasopharyngeal region (or mouth).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/>
                <a:cs typeface="Arial"/>
              </a:rPr>
              <a:t>		1. Removed by nose wiping, blowing or sneezing.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/>
                <a:cs typeface="Arial"/>
              </a:rPr>
              <a:t>		2.  The mucous blanket of the ciliated nasal surface can propel </a:t>
            </a:r>
            <a:r>
              <a:rPr lang="en-US" sz="1800" dirty="0" smtClean="0">
                <a:latin typeface="Arial"/>
                <a:cs typeface="Arial"/>
              </a:rPr>
              <a:t>insoluble 			particles </a:t>
            </a:r>
            <a:r>
              <a:rPr lang="en-US" sz="1800" dirty="0">
                <a:latin typeface="Arial"/>
                <a:cs typeface="Arial"/>
              </a:rPr>
              <a:t>by </a:t>
            </a:r>
            <a:r>
              <a:rPr lang="en-US" sz="1800" dirty="0" smtClean="0">
                <a:latin typeface="Arial"/>
                <a:cs typeface="Arial"/>
              </a:rPr>
              <a:t>movement </a:t>
            </a:r>
            <a:r>
              <a:rPr lang="en-US" sz="1800" dirty="0">
                <a:latin typeface="Arial"/>
                <a:cs typeface="Arial"/>
              </a:rPr>
              <a:t>of cilia and be swallowed.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/>
                <a:cs typeface="Arial"/>
              </a:rPr>
              <a:t>		3. Soluble particles can dissolve in mucus and be carried to the </a:t>
            </a:r>
            <a:r>
              <a:rPr lang="en-US" sz="1800" dirty="0" smtClean="0">
                <a:latin typeface="Arial"/>
                <a:cs typeface="Arial"/>
              </a:rPr>
              <a:t>pharynx </a:t>
            </a:r>
            <a:r>
              <a:rPr lang="en-US" sz="1800" dirty="0">
                <a:latin typeface="Arial"/>
                <a:cs typeface="Arial"/>
              </a:rPr>
              <a:t>or nasal </a:t>
            </a:r>
            <a:r>
              <a:rPr lang="en-US" sz="1800" dirty="0" smtClean="0">
                <a:latin typeface="Arial"/>
                <a:cs typeface="Arial"/>
              </a:rPr>
              <a:t>			epithelia </a:t>
            </a:r>
            <a:r>
              <a:rPr lang="en-US" sz="1800" dirty="0">
                <a:latin typeface="Arial"/>
                <a:cs typeface="Arial"/>
              </a:rPr>
              <a:t>and into blood. (asbestos-lung cancer)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/>
                <a:cs typeface="Arial"/>
              </a:rPr>
              <a:t>2-5 </a:t>
            </a:r>
            <a:r>
              <a:rPr lang="el-GR" sz="1800" dirty="0">
                <a:latin typeface="Arial"/>
                <a:cs typeface="Arial"/>
              </a:rPr>
              <a:t>μ</a:t>
            </a:r>
            <a:r>
              <a:rPr lang="en-US" sz="1800" dirty="0">
                <a:latin typeface="Arial"/>
                <a:cs typeface="Arial"/>
              </a:rPr>
              <a:t>m	</a:t>
            </a:r>
            <a:r>
              <a:rPr lang="en-US" sz="1800" u="sng" dirty="0" smtClean="0">
                <a:latin typeface="Arial"/>
                <a:cs typeface="Arial"/>
              </a:rPr>
              <a:t>Deposited </a:t>
            </a:r>
            <a:r>
              <a:rPr lang="en-US" sz="1800" u="sng" dirty="0">
                <a:latin typeface="Arial"/>
                <a:cs typeface="Arial"/>
              </a:rPr>
              <a:t>in </a:t>
            </a:r>
            <a:r>
              <a:rPr lang="en-US" sz="1800" u="sng" dirty="0" err="1">
                <a:latin typeface="Arial"/>
                <a:cs typeface="Arial"/>
              </a:rPr>
              <a:t>tracheobronchiolar</a:t>
            </a:r>
            <a:r>
              <a:rPr lang="en-US" sz="1800" u="sng" dirty="0">
                <a:latin typeface="Arial"/>
                <a:cs typeface="Arial"/>
              </a:rPr>
              <a:t> regions of the lungs.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/>
                <a:cs typeface="Arial"/>
              </a:rPr>
              <a:t>		1. Cleared by retrograde movement of mucus layer in ciliated portion </a:t>
            </a:r>
            <a:r>
              <a:rPr lang="en-US" sz="1800" dirty="0" smtClean="0">
                <a:latin typeface="Arial"/>
                <a:cs typeface="Arial"/>
              </a:rPr>
              <a:t>of 				respiratory </a:t>
            </a:r>
            <a:r>
              <a:rPr lang="en-US" sz="1800" dirty="0">
                <a:latin typeface="Arial"/>
                <a:cs typeface="Arial"/>
              </a:rPr>
              <a:t>tract.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/>
                <a:cs typeface="Arial"/>
              </a:rPr>
              <a:t>		2. Coughing can increase expulsion rate.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/>
                <a:cs typeface="Arial"/>
              </a:rPr>
              <a:t>		3. Particles can be swallowed and absorbed from the GI tract. </a:t>
            </a:r>
            <a:r>
              <a:rPr lang="en-US" sz="1800" dirty="0" smtClean="0">
                <a:latin typeface="Arial"/>
                <a:cs typeface="Arial"/>
              </a:rPr>
              <a:t>(asbestosis—lung 		fibrosis, wheezing) </a:t>
            </a:r>
            <a:endParaRPr lang="en-US" sz="18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/>
                <a:cs typeface="Arial"/>
              </a:rPr>
              <a:t>&lt;1 </a:t>
            </a:r>
            <a:r>
              <a:rPr lang="el-GR" sz="1800" dirty="0">
                <a:latin typeface="Arial"/>
                <a:cs typeface="Arial"/>
              </a:rPr>
              <a:t>μ</a:t>
            </a:r>
            <a:r>
              <a:rPr lang="en-US" sz="1800" dirty="0">
                <a:latin typeface="Arial"/>
                <a:cs typeface="Arial"/>
              </a:rPr>
              <a:t>m	</a:t>
            </a:r>
            <a:r>
              <a:rPr lang="en-US" sz="1800" dirty="0" smtClean="0">
                <a:latin typeface="Arial"/>
                <a:cs typeface="Arial"/>
              </a:rPr>
              <a:t>Penetrates to </a:t>
            </a:r>
            <a:r>
              <a:rPr lang="en-US" sz="1800" dirty="0">
                <a:latin typeface="Arial"/>
                <a:cs typeface="Arial"/>
              </a:rPr>
              <a:t>alveolar sacs of lungs and is absorbed into blood or </a:t>
            </a:r>
            <a:r>
              <a:rPr lang="en-US" sz="1800" dirty="0" smtClean="0">
                <a:latin typeface="Arial"/>
                <a:cs typeface="Arial"/>
              </a:rPr>
              <a:t>cleared 			through lymphatic </a:t>
            </a:r>
            <a:r>
              <a:rPr lang="en-US" sz="1800" dirty="0">
                <a:latin typeface="Arial"/>
                <a:cs typeface="Arial"/>
              </a:rPr>
              <a:t>system after being scavenged by alveolar </a:t>
            </a:r>
            <a:r>
              <a:rPr lang="en-US" sz="1800" dirty="0" smtClean="0">
                <a:latin typeface="Arial"/>
                <a:cs typeface="Arial"/>
              </a:rPr>
              <a:t>macrophages</a:t>
            </a:r>
            <a:r>
              <a:rPr lang="en-US" sz="1800" dirty="0">
                <a:latin typeface="Arial"/>
                <a:cs typeface="Arial"/>
              </a:rPr>
              <a:t>. </a:t>
            </a:r>
            <a:r>
              <a:rPr lang="en-US" sz="1800" dirty="0" smtClean="0">
                <a:latin typeface="Arial"/>
                <a:cs typeface="Arial"/>
              </a:rPr>
              <a:t>			(asbestos and silica </a:t>
            </a:r>
            <a:r>
              <a:rPr lang="en-US" dirty="0" smtClean="0">
                <a:latin typeface="Arial"/>
                <a:cs typeface="Arial"/>
              </a:rPr>
              <a:t>dust can cause </a:t>
            </a:r>
            <a:r>
              <a:rPr lang="en-US" sz="1800" dirty="0" smtClean="0">
                <a:latin typeface="Arial"/>
                <a:cs typeface="Arial"/>
              </a:rPr>
              <a:t>silicosis—cough, shortness of breath, 			inflammation, immunodeficiency through damaging pulmonary macrophages)</a:t>
            </a:r>
            <a:endParaRPr lang="el-GR" sz="1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02" y="0"/>
            <a:ext cx="2367297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79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000000"/>
                </a:solidFill>
                <a:effectLst/>
                <a:latin typeface="Arial" charset="0"/>
              </a:rPr>
              <a:t>Pulmonary Clearance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Particles trapped in fluid layer of conducting airway removed by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charset="0"/>
              </a:rPr>
              <a:t>mucociliary</a:t>
            </a: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 escalator.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Particles phagocytized by alveolar macrophages removed by lymph.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Substances dissolved from particle surface removed in blood.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Small particles directly penetrate epithelial membranes.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 dirty="0" smtClean="0">
                <a:latin typeface="Arial"/>
                <a:cs typeface="Arial"/>
              </a:rPr>
              <a:t>Biological </a:t>
            </a:r>
            <a:r>
              <a:rPr lang="en-US" sz="3100" dirty="0">
                <a:latin typeface="Arial"/>
                <a:cs typeface="Arial"/>
              </a:rPr>
              <a:t>F</a:t>
            </a:r>
            <a:r>
              <a:rPr lang="en-US" sz="3100" dirty="0" smtClean="0">
                <a:latin typeface="Arial"/>
                <a:cs typeface="Arial"/>
              </a:rPr>
              <a:t>actors </a:t>
            </a:r>
            <a:r>
              <a:rPr lang="en-US" sz="3100" dirty="0">
                <a:latin typeface="Arial"/>
                <a:cs typeface="Arial"/>
              </a:rPr>
              <a:t>that </a:t>
            </a:r>
            <a:r>
              <a:rPr lang="en-US" sz="3100" dirty="0" smtClean="0">
                <a:latin typeface="Arial"/>
                <a:cs typeface="Arial"/>
              </a:rPr>
              <a:t>Determine </a:t>
            </a:r>
            <a:r>
              <a:rPr lang="en-US" sz="3100" dirty="0">
                <a:latin typeface="Arial"/>
                <a:cs typeface="Arial"/>
              </a:rPr>
              <a:t>T</a:t>
            </a:r>
            <a:r>
              <a:rPr lang="en-US" sz="3100" dirty="0" smtClean="0">
                <a:latin typeface="Arial"/>
                <a:cs typeface="Arial"/>
              </a:rPr>
              <a:t>oxicity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2986" y="597187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Exposure to chemical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53746" y="1058852"/>
            <a:ext cx="0" cy="5514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2282" y="1564952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absorption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975" y="2493746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Free form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4473" y="2493746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Bound form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>
            <a:endCxn id="40" idx="0"/>
          </p:cNvCxnSpPr>
          <p:nvPr/>
        </p:nvCxnSpPr>
        <p:spPr>
          <a:xfrm flipH="1">
            <a:off x="4339342" y="1985334"/>
            <a:ext cx="8074" cy="3305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76902" y="2767014"/>
            <a:ext cx="2400981" cy="1050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2282" y="3394599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translocation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34756" y="2932731"/>
            <a:ext cx="0" cy="5514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521543" y="4340814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Storage sites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8402" y="4340814"/>
            <a:ext cx="3900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Biotransformation</a:t>
            </a: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sites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7883" y="4340814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Toxic sites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1428573" y="3856264"/>
            <a:ext cx="2403630" cy="48455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37046" y="3856264"/>
            <a:ext cx="0" cy="48455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0"/>
          </p:cNvCxnSpPr>
          <p:nvPr/>
        </p:nvCxnSpPr>
        <p:spPr>
          <a:xfrm>
            <a:off x="4779294" y="3856264"/>
            <a:ext cx="2748705" cy="48455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00310" y="6027003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Excretion sites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334756" y="5171811"/>
            <a:ext cx="0" cy="85519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527999" y="5171811"/>
            <a:ext cx="0" cy="8551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77883" y="6060005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toxicity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27999" y="5157663"/>
            <a:ext cx="133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Toxic</a:t>
            </a:r>
          </a:p>
          <a:p>
            <a:r>
              <a:rPr lang="en-US" sz="2400" dirty="0" smtClean="0">
                <a:latin typeface="Arial"/>
                <a:cs typeface="Arial"/>
              </a:rPr>
              <a:t>action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26402" y="5266885"/>
            <a:ext cx="183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metabolism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389226" y="4581450"/>
            <a:ext cx="787676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70647" y="4581450"/>
            <a:ext cx="787676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89226" y="2315851"/>
            <a:ext cx="390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Protein binding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729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Routes of </a:t>
            </a:r>
            <a:r>
              <a:rPr lang="en-US" sz="3200" dirty="0" smtClean="0">
                <a:latin typeface="Arial"/>
                <a:cs typeface="Arial"/>
              </a:rPr>
              <a:t>Exposures: Dermal </a:t>
            </a:r>
            <a:r>
              <a:rPr lang="en-US" sz="3200" dirty="0">
                <a:latin typeface="Arial"/>
                <a:cs typeface="Arial"/>
              </a:rPr>
              <a:t>(skin)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2484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5410200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Human skin comes into contact with many toxic agents. Fortunately, the skin is not very permeable and is a good barrier for separating organisms from their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360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6200" y="0"/>
            <a:ext cx="906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Arial"/>
                <a:cs typeface="Arial"/>
              </a:rPr>
              <a:t>Factors for Dermal Absorption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To be absorbed through the skin, a toxicant must pass through the epidermis or the appendages (sweat and sebaceous glands and hair follicles).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Once absorbed through the skin, toxicants must pass through several tissue layers before entering the small blood and lymph capillaries in the dermis.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4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380125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•The rate-determining barrier in the dermal absorption of chemicals is the epidermis—especially the </a:t>
            </a:r>
            <a:r>
              <a:rPr lang="en-US" sz="2000" i="1" u="sng" dirty="0">
                <a:latin typeface="Arial"/>
                <a:cs typeface="Arial"/>
              </a:rPr>
              <a:t>stratum </a:t>
            </a:r>
            <a:r>
              <a:rPr lang="en-US" sz="2000" i="1" u="sng" dirty="0" err="1">
                <a:latin typeface="Arial"/>
                <a:cs typeface="Arial"/>
              </a:rPr>
              <a:t>corneum</a:t>
            </a:r>
            <a:r>
              <a:rPr lang="en-US" sz="2000" i="1" u="sng" dirty="0">
                <a:latin typeface="Arial"/>
                <a:cs typeface="Arial"/>
              </a:rPr>
              <a:t> </a:t>
            </a:r>
            <a:r>
              <a:rPr lang="en-US" sz="2000" u="sng" dirty="0">
                <a:latin typeface="Arial"/>
                <a:cs typeface="Arial"/>
              </a:rPr>
              <a:t>(horny layer), </a:t>
            </a:r>
            <a:r>
              <a:rPr lang="en-US" sz="2000" dirty="0">
                <a:latin typeface="Arial"/>
                <a:cs typeface="Arial"/>
              </a:rPr>
              <a:t>the upper most  layer of the </a:t>
            </a:r>
            <a:r>
              <a:rPr lang="en-US" sz="2000" dirty="0" smtClean="0">
                <a:latin typeface="Arial"/>
                <a:cs typeface="Arial"/>
              </a:rPr>
              <a:t>epidermis.</a:t>
            </a:r>
            <a:endParaRPr lang="en-US" sz="2000" dirty="0">
              <a:latin typeface="Arial"/>
              <a:cs typeface="Arial"/>
            </a:endParaRPr>
          </a:p>
          <a:p>
            <a:pPr>
              <a:buFontTx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sz="2000" dirty="0">
                <a:latin typeface="Arial"/>
                <a:cs typeface="Arial"/>
              </a:rPr>
              <a:t>The cell walls are chemically resistant, two-times thicker than for other cells and dry, and in a keratinous semisolid state with much lower permeability for toxicants by diffusion—the </a:t>
            </a:r>
            <a:r>
              <a:rPr lang="en-US" sz="2000" i="1" dirty="0">
                <a:latin typeface="Arial"/>
                <a:cs typeface="Arial"/>
              </a:rPr>
              <a:t>stratum </a:t>
            </a:r>
            <a:r>
              <a:rPr lang="en-US" sz="2000" i="1" dirty="0" err="1">
                <a:latin typeface="Arial"/>
                <a:cs typeface="Arial"/>
              </a:rPr>
              <a:t>corneum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cells have lost their nuclei and are biologically </a:t>
            </a:r>
            <a:r>
              <a:rPr lang="en-US" sz="2000" dirty="0" smtClean="0">
                <a:latin typeface="Arial"/>
                <a:cs typeface="Arial"/>
              </a:rPr>
              <a:t>inactive (dead). </a:t>
            </a:r>
            <a:endParaRPr lang="en-US" sz="2000" dirty="0">
              <a:latin typeface="Arial"/>
              <a:cs typeface="Arial"/>
            </a:endParaRPr>
          </a:p>
          <a:p>
            <a:pPr lvl="4">
              <a:buFontTx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sz="2000" dirty="0">
                <a:latin typeface="Arial"/>
                <a:cs typeface="Arial"/>
              </a:rPr>
              <a:t>Once a toxicant is absorbed through the </a:t>
            </a:r>
            <a:r>
              <a:rPr lang="en-US" sz="2000" i="1" dirty="0">
                <a:latin typeface="Arial"/>
                <a:cs typeface="Arial"/>
              </a:rPr>
              <a:t>stratum </a:t>
            </a:r>
            <a:r>
              <a:rPr lang="en-US" sz="2000" i="1" dirty="0" err="1">
                <a:latin typeface="Arial"/>
                <a:cs typeface="Arial"/>
              </a:rPr>
              <a:t>corneum</a:t>
            </a:r>
            <a:r>
              <a:rPr lang="en-US" sz="2000" dirty="0">
                <a:latin typeface="Arial"/>
                <a:cs typeface="Arial"/>
              </a:rPr>
              <a:t>, absorption through the other epidermal layers is rapid. 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648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95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20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All toxicants move across the </a:t>
            </a:r>
            <a:r>
              <a:rPr lang="en-US" sz="2400" b="1" i="1" dirty="0">
                <a:latin typeface="Arial"/>
                <a:cs typeface="Arial"/>
              </a:rPr>
              <a:t>stratum </a:t>
            </a:r>
            <a:r>
              <a:rPr lang="en-US" sz="2400" b="1" i="1" dirty="0" err="1">
                <a:latin typeface="Arial"/>
                <a:cs typeface="Arial"/>
              </a:rPr>
              <a:t>corneum</a:t>
            </a:r>
            <a:r>
              <a:rPr lang="en-US" sz="2400" b="1" i="1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by passive diffusion</a:t>
            </a:r>
          </a:p>
          <a:p>
            <a:pPr lvl="4">
              <a:buFontTx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Polar substances diffuse through the outer surface of protein filaments of the hydrated </a:t>
            </a:r>
            <a:r>
              <a:rPr lang="en-US" sz="2400" i="1" dirty="0">
                <a:latin typeface="Arial"/>
                <a:cs typeface="Arial"/>
              </a:rPr>
              <a:t>stratum </a:t>
            </a:r>
            <a:r>
              <a:rPr lang="en-US" sz="2400" i="1" dirty="0" err="1">
                <a:latin typeface="Arial"/>
                <a:cs typeface="Arial"/>
              </a:rPr>
              <a:t>corneum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pPr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Non-polar molecules dissolve and diffuse through the lipid matrix between protein filaments.</a:t>
            </a:r>
          </a:p>
          <a:p>
            <a:pPr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The rate of diffusion is proportional to lipid solubility and inversely proportional to molecular weight. </a:t>
            </a:r>
          </a:p>
          <a:p>
            <a:pPr lvl="4"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Once absorbed, the toxicant enters the systemic circulation by-passing first-pass metabolism. </a:t>
            </a:r>
          </a:p>
        </p:txBody>
      </p:sp>
    </p:spTree>
    <p:extLst>
      <p:ext uri="{BB962C8B-B14F-4D97-AF65-F5344CB8AC3E}">
        <p14:creationId xmlns:p14="http://schemas.microsoft.com/office/powerpoint/2010/main" val="1405820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Factors that Affect </a:t>
            </a:r>
            <a:r>
              <a:rPr lang="en-US" sz="3200" i="1" dirty="0">
                <a:latin typeface="Arial"/>
                <a:cs typeface="Arial"/>
              </a:rPr>
              <a:t>Stratum </a:t>
            </a:r>
            <a:r>
              <a:rPr lang="en-US" sz="3200" i="1" dirty="0" err="1">
                <a:latin typeface="Arial"/>
                <a:cs typeface="Arial"/>
              </a:rPr>
              <a:t>Corneum</a:t>
            </a:r>
            <a:r>
              <a:rPr lang="en-US" sz="3200" i="1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Absorption of Toxicants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Hydration of the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cs typeface="Arial"/>
              </a:rPr>
              <a:t>tratum </a:t>
            </a:r>
            <a:r>
              <a:rPr lang="en-US" sz="2800" i="1" dirty="0" err="1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cs typeface="Arial"/>
              </a:rPr>
              <a:t>orneum</a:t>
            </a:r>
            <a:endParaRPr lang="en-US" sz="28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stratum 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cs typeface="Arial"/>
              </a:rPr>
              <a:t>corneum</a:t>
            </a:r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is normally 7% hydrated which greatly increases permeability of toxicants. (10-fold better than completely dry skin)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On additional contact with water, toxicant absorption can increase by 2- to 3-fold.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2. Damage to the </a:t>
            </a:r>
            <a:r>
              <a:rPr lang="en-US" i="1" dirty="0">
                <a:solidFill>
                  <a:srgbClr val="000000"/>
                </a:solidFill>
                <a:latin typeface="Arial"/>
                <a:cs typeface="Arial"/>
              </a:rPr>
              <a:t>stratum </a:t>
            </a:r>
            <a:r>
              <a:rPr lang="en-US" i="1" dirty="0" err="1">
                <a:solidFill>
                  <a:srgbClr val="000000"/>
                </a:solidFill>
                <a:latin typeface="Arial"/>
                <a:cs typeface="Arial"/>
              </a:rPr>
              <a:t>corneum</a:t>
            </a:r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Acids, alkalis and mustard gases injure the epidermis and increase absorption of toxicants.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Burns and skin diseases can increase permeability to toxicants.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3. Solvent Administration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Carrier solvents and creams can aid in increased absorption of toxicants and drugs (e.g.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dimethylsulfoxide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(DMSO)).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618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Special Routes of </a:t>
            </a:r>
            <a:r>
              <a:rPr lang="en-US" sz="3200" dirty="0" smtClean="0">
                <a:latin typeface="Arial"/>
                <a:cs typeface="Arial"/>
              </a:rPr>
              <a:t>Exposure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500248"/>
            <a:ext cx="9144000" cy="65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Toxicants usually enter the bloodstream after absorption through the skin, lungs or GI tract. 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pecial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routes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include: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1. Subcutaneous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injection (SC)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(under the skin)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-by-passes the epidermal barrier, slow absorption but directly into systemic circulation; affected by blood flow 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Intramuscular injection (IM)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(into muscle)</a:t>
            </a:r>
          </a:p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-slower absorption than IP but steady and directly into systemic circulation; affected by blood flow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3.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Intraperitoneal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injection (IP)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(into the peritoneal cavity)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-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quick absorption due to high vascularization and large surface area</a:t>
            </a:r>
          </a:p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-absorbed primarily into the portal circulation (to liver—first-pass metabolism) as well as directly into the systemic circulation.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4. Intravenous injection (IV)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(into blood stream)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directly into  		systemic circulation</a:t>
            </a:r>
          </a:p>
        </p:txBody>
      </p:sp>
    </p:spTree>
    <p:extLst>
      <p:ext uri="{BB962C8B-B14F-4D97-AF65-F5344CB8AC3E}">
        <p14:creationId xmlns:p14="http://schemas.microsoft.com/office/powerpoint/2010/main" val="2211450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Toxicity is Dependent on Route of </a:t>
            </a:r>
            <a:r>
              <a:rPr lang="en-US" sz="3200" dirty="0" smtClean="0">
                <a:latin typeface="Arial"/>
                <a:cs typeface="Arial"/>
              </a:rPr>
              <a:t>Exposure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9144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Often, if a toxicant undergoes first-pass metabolism, it will be less toxic if administered orally than IV.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More toxic						</a:t>
            </a:r>
            <a:r>
              <a:rPr lang="en-US" sz="2400" dirty="0" smtClean="0">
                <a:latin typeface="Arial"/>
                <a:cs typeface="Arial"/>
              </a:rPr>
              <a:t>					Less </a:t>
            </a:r>
            <a:r>
              <a:rPr lang="en-US" sz="2400" dirty="0">
                <a:latin typeface="Arial"/>
                <a:cs typeface="Arial"/>
              </a:rPr>
              <a:t>toxic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IV   &gt;    Inhalation  &gt;    IM/SC  &gt;   Dermal  &gt;   IP  &gt;    Oral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H="1">
            <a:off x="1611815" y="2078924"/>
            <a:ext cx="46905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-1" y="2951801"/>
            <a:ext cx="5820157" cy="199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691326" y="3135828"/>
            <a:ext cx="4267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/>
                <a:cs typeface="Arial"/>
              </a:rPr>
              <a:t>No first-pass metabolism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Arial"/>
                <a:cs typeface="Arial"/>
              </a:rPr>
              <a:t>Directly into systemic circulation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820157" y="3135828"/>
            <a:ext cx="2209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/>
                <a:cs typeface="Arial"/>
              </a:rPr>
              <a:t>First-pass metabolism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Arial"/>
                <a:cs typeface="Arial"/>
              </a:rPr>
              <a:t>(metabolized in the liver first)</a:t>
            </a: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6093657" y="2951801"/>
            <a:ext cx="167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0" y="4267200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/>
                <a:cs typeface="Arial"/>
              </a:rPr>
              <a:t>Caveat: This does not apply for toxicants that have selective toxicity towards the GI tract or the liver, or for toxicants that become selectively </a:t>
            </a:r>
            <a:r>
              <a:rPr lang="en-US" sz="2400" dirty="0" err="1">
                <a:latin typeface="Arial"/>
                <a:cs typeface="Arial"/>
              </a:rPr>
              <a:t>bioactivated</a:t>
            </a:r>
            <a:r>
              <a:rPr lang="en-US" sz="2400" dirty="0">
                <a:latin typeface="Arial"/>
                <a:cs typeface="Arial"/>
              </a:rPr>
              <a:t> in the liver.</a:t>
            </a:r>
          </a:p>
        </p:txBody>
      </p:sp>
    </p:spTree>
    <p:extLst>
      <p:ext uri="{BB962C8B-B14F-4D97-AF65-F5344CB8AC3E}">
        <p14:creationId xmlns:p14="http://schemas.microsoft.com/office/powerpoint/2010/main" val="3438389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905000" y="30162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Arial"/>
                <a:cs typeface="Arial"/>
              </a:rPr>
              <a:t>Summary on Absorption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731837"/>
            <a:ext cx="8763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Route </a:t>
            </a:r>
            <a:r>
              <a:rPr lang="en-US" sz="2400" dirty="0">
                <a:latin typeface="Arial"/>
                <a:cs typeface="Arial"/>
              </a:rPr>
              <a:t>of exposure and physicochemical properties </a:t>
            </a:r>
            <a:r>
              <a:rPr lang="en-US" sz="2400" dirty="0" smtClean="0">
                <a:latin typeface="Arial"/>
                <a:cs typeface="Arial"/>
              </a:rPr>
              <a:t>of xenobiotic determine how a chemical is absorbed and whether it goes through first-pass metabolism or is subjected to systemic circulation.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degree of ionization and the lipid solubility of chemicals are very important for oral and percutaneous exposures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For </a:t>
            </a:r>
            <a:r>
              <a:rPr lang="en-US" sz="2400" dirty="0">
                <a:latin typeface="Arial"/>
                <a:cs typeface="Arial"/>
              </a:rPr>
              <a:t>exposure to aerosols and particles, the size and water solubility are important.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For </a:t>
            </a:r>
            <a:r>
              <a:rPr lang="en-US" sz="2400" dirty="0">
                <a:latin typeface="Arial"/>
                <a:cs typeface="Arial"/>
              </a:rPr>
              <a:t>dermal absorption, polarity, molecular weight and carrier solvent of the toxicant and hydration of the epidermis are important.</a:t>
            </a:r>
          </a:p>
        </p:txBody>
      </p:sp>
    </p:spTree>
    <p:extLst>
      <p:ext uri="{BB962C8B-B14F-4D97-AF65-F5344CB8AC3E}">
        <p14:creationId xmlns:p14="http://schemas.microsoft.com/office/powerpoint/2010/main" val="30432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Arial"/>
                <a:cs typeface="Arial"/>
              </a:rPr>
              <a:t>Distribution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28600" y="834966"/>
            <a:ext cx="8915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After a toxicant enters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portal circulation, systemic circulation, or lymph,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it is available for distribution (translocation) throughout the body, which usually occurs very rapidly. The rate of distribution to organs or tissues is determined by: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Physicochemical properties of the chemical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Blood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flow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Rate of diffusion out of the capillary bed into the cells of a organ or tissue.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Affinity of a xenobiotic for various tissues.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Penetration of toxicants into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cells or tissues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occurs by passive diffusion or active transport (as discussed earlier).</a:t>
            </a:r>
          </a:p>
        </p:txBody>
      </p:sp>
    </p:spTree>
    <p:extLst>
      <p:ext uri="{BB962C8B-B14F-4D97-AF65-F5344CB8AC3E}">
        <p14:creationId xmlns:p14="http://schemas.microsoft.com/office/powerpoint/2010/main" val="3368407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0" y="623983"/>
            <a:ext cx="5611178" cy="591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0320" y="0"/>
            <a:ext cx="626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Physical Barriers to Distribution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5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126" y="90718"/>
            <a:ext cx="441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Absorption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916" y="725741"/>
            <a:ext cx="822430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Factors involved in absorbing a chemical: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Physicochemical properties of your chemical</a:t>
            </a:r>
          </a:p>
          <a:p>
            <a:pPr marL="1257300" lvl="2" indent="-342900">
              <a:buAutoNum type="arabicPeriod"/>
            </a:pPr>
            <a:r>
              <a:rPr lang="en-US" dirty="0" err="1" smtClean="0">
                <a:latin typeface="Arial"/>
                <a:cs typeface="Arial"/>
              </a:rPr>
              <a:t>Hyrdrophobic</a:t>
            </a:r>
            <a:r>
              <a:rPr lang="en-US" dirty="0" smtClean="0">
                <a:latin typeface="Arial"/>
                <a:cs typeface="Arial"/>
              </a:rPr>
              <a:t>? Hydrophilic?</a:t>
            </a:r>
          </a:p>
          <a:p>
            <a:pPr marL="1257300" lvl="2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Ionized? </a:t>
            </a:r>
            <a:r>
              <a:rPr lang="en-US" dirty="0" err="1" smtClean="0">
                <a:latin typeface="Arial"/>
                <a:cs typeface="Arial"/>
              </a:rPr>
              <a:t>Nonionized</a:t>
            </a:r>
            <a:r>
              <a:rPr lang="en-US" dirty="0" smtClean="0">
                <a:latin typeface="Arial"/>
                <a:cs typeface="Arial"/>
              </a:rPr>
              <a:t>? Weak acid/base?</a:t>
            </a:r>
          </a:p>
          <a:p>
            <a:pPr marL="1257300" lvl="2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Molecular weight? Volatility?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Route of exposure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Getting chemicals across cell membranes</a:t>
            </a:r>
          </a:p>
          <a:p>
            <a:pPr marL="1257300" lvl="2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Diffusion/Passive transport</a:t>
            </a:r>
          </a:p>
          <a:p>
            <a:pPr marL="1257300" lvl="2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Active transport</a:t>
            </a:r>
          </a:p>
          <a:p>
            <a:pPr marL="800100" lvl="1" indent="-342900">
              <a:buAutoNum type="arabicPeriod"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497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990600" y="2286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Distribution of toxicants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0" y="838200"/>
            <a:ext cx="9144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Distribution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can be highly localized, restricted or disperse depending on: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Binding and dissolution into various storage sites (fat, liver, bone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Permeability through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membranes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Protein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binding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Active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transport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If the toxicant accumulates at a site away from a toxic site of action, it is considered as a protective storage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site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815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498" y="918557"/>
            <a:ext cx="3757672" cy="3379388"/>
          </a:xfrm>
          <a:prstGeom prst="rect">
            <a:avLst/>
          </a:prstGeom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10867" y="117723"/>
            <a:ext cx="887943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Storage of Toxicants in </a:t>
            </a:r>
            <a:r>
              <a:rPr lang="en-US" sz="3200" dirty="0" smtClean="0">
                <a:latin typeface="Arial"/>
                <a:cs typeface="Arial"/>
              </a:rPr>
              <a:t>Circulation and Tissues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838200"/>
            <a:ext cx="5692498" cy="507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Plasma Proteins as Storage Depot: 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a. </a:t>
            </a:r>
            <a:r>
              <a:rPr lang="en-US" sz="1800" b="1" u="sng" dirty="0">
                <a:solidFill>
                  <a:srgbClr val="000000"/>
                </a:solidFill>
                <a:latin typeface="Arial"/>
                <a:cs typeface="Arial"/>
              </a:rPr>
              <a:t>Albumin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-the most abundant protein in plasma- can bind to a very large number of different compounds—(e.g. bilirubin, Ca</a:t>
            </a:r>
            <a:r>
              <a:rPr lang="en-US" sz="1800" baseline="30000" dirty="0">
                <a:solidFill>
                  <a:srgbClr val="000000"/>
                </a:solidFill>
                <a:latin typeface="Arial"/>
                <a:cs typeface="Arial"/>
              </a:rPr>
              <a:t>2+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, Cu</a:t>
            </a:r>
            <a:r>
              <a:rPr lang="en-US" sz="1800" baseline="30000" dirty="0">
                <a:solidFill>
                  <a:srgbClr val="000000"/>
                </a:solidFill>
                <a:latin typeface="Arial"/>
                <a:cs typeface="Arial"/>
              </a:rPr>
              <a:t>2+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, Zn</a:t>
            </a:r>
            <a:r>
              <a:rPr lang="en-US" sz="1800" baseline="30000" dirty="0">
                <a:solidFill>
                  <a:srgbClr val="000000"/>
                </a:solidFill>
                <a:latin typeface="Arial"/>
                <a:cs typeface="Arial"/>
              </a:rPr>
              <a:t>2+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, vitamin C, fatty acids,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digitonin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, penicillin, sulfonamides, histamine, barbiturates,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thyroxine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, etc.)</a:t>
            </a:r>
          </a:p>
          <a:p>
            <a:pPr lvl="2">
              <a:spcBef>
                <a:spcPct val="50000"/>
              </a:spcBef>
              <a:buFontTx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Contains 6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binding regions on the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</a:p>
          <a:p>
            <a:pPr lvl="2">
              <a:spcBef>
                <a:spcPct val="50000"/>
              </a:spcBef>
              <a:buFontTx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-ligand interactions occur primarily through hydrophobic forces, hydrogen bonding, and van der Waals forces. </a:t>
            </a:r>
          </a:p>
          <a:p>
            <a:pPr lvl="2">
              <a:spcBef>
                <a:spcPct val="50000"/>
              </a:spcBef>
              <a:buFontTx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Bilirubin, a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heme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byproduct,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is neurotoxic at high levels, but is normally bound to albumin to make it less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toxic.</a:t>
            </a:r>
          </a:p>
        </p:txBody>
      </p:sp>
    </p:spTree>
    <p:extLst>
      <p:ext uri="{BB962C8B-B14F-4D97-AF65-F5344CB8AC3E}">
        <p14:creationId xmlns:p14="http://schemas.microsoft.com/office/powerpoint/2010/main" val="2685954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2. Liver and Kidney as Storage Depots—have the highest capacity for binding chemicals.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	1. </a:t>
            </a:r>
            <a:r>
              <a:rPr lang="en-US" sz="2000" b="1" u="sng" dirty="0" err="1">
                <a:latin typeface="Arial"/>
                <a:cs typeface="Arial"/>
              </a:rPr>
              <a:t>Ligandin</a:t>
            </a:r>
            <a:r>
              <a:rPr lang="en-US" sz="2000" b="1" u="sng" dirty="0">
                <a:latin typeface="Arial"/>
                <a:cs typeface="Arial"/>
              </a:rPr>
              <a:t>: </a:t>
            </a:r>
            <a:r>
              <a:rPr lang="en-US" sz="2000" dirty="0">
                <a:latin typeface="Arial"/>
                <a:cs typeface="Arial"/>
              </a:rPr>
              <a:t> this cytoplasmic protein in the liver is a high</a:t>
            </a:r>
            <a:r>
              <a:rPr lang="en-US" sz="2000" dirty="0" smtClean="0">
                <a:latin typeface="Arial"/>
                <a:cs typeface="Arial"/>
              </a:rPr>
              <a:t>-affinity </a:t>
            </a:r>
            <a:r>
              <a:rPr lang="en-US" sz="2000" dirty="0">
                <a:latin typeface="Arial"/>
                <a:cs typeface="Arial"/>
              </a:rPr>
              <a:t>binding protein for many organic </a:t>
            </a:r>
            <a:r>
              <a:rPr lang="en-US" sz="2000" dirty="0" smtClean="0">
                <a:latin typeface="Arial"/>
                <a:cs typeface="Arial"/>
              </a:rPr>
              <a:t>acids—can bind bilirubin, </a:t>
            </a:r>
            <a:r>
              <a:rPr lang="en-US" sz="2000" dirty="0" err="1" smtClean="0">
                <a:latin typeface="Arial"/>
                <a:cs typeface="Arial"/>
              </a:rPr>
              <a:t>azodye</a:t>
            </a:r>
            <a:r>
              <a:rPr lang="en-US" sz="2000" dirty="0" smtClean="0">
                <a:latin typeface="Arial"/>
                <a:cs typeface="Arial"/>
              </a:rPr>
              <a:t> carcinogens, steroids, etc.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	2. </a:t>
            </a:r>
            <a:r>
              <a:rPr lang="en-US" sz="2000" b="1" u="sng" dirty="0" err="1">
                <a:latin typeface="Arial"/>
                <a:cs typeface="Arial"/>
              </a:rPr>
              <a:t>Metallothionein</a:t>
            </a:r>
            <a:r>
              <a:rPr lang="en-US" sz="2000" dirty="0">
                <a:latin typeface="Arial"/>
                <a:cs typeface="Arial"/>
              </a:rPr>
              <a:t>: found in the kidney and liver and has </a:t>
            </a:r>
            <a:r>
              <a:rPr lang="en-US" sz="2000" dirty="0" smtClean="0">
                <a:latin typeface="Arial"/>
                <a:cs typeface="Arial"/>
              </a:rPr>
              <a:t>high </a:t>
            </a:r>
            <a:r>
              <a:rPr lang="en-US" sz="2000" dirty="0">
                <a:latin typeface="Arial"/>
                <a:cs typeface="Arial"/>
              </a:rPr>
              <a:t>affinity for cadmium and </a:t>
            </a:r>
            <a:r>
              <a:rPr lang="en-US" sz="2000" dirty="0" smtClean="0">
                <a:latin typeface="Arial"/>
                <a:cs typeface="Arial"/>
              </a:rPr>
              <a:t>zinc--in </a:t>
            </a:r>
            <a:r>
              <a:rPr lang="en-US" sz="2000" dirty="0">
                <a:latin typeface="Arial"/>
                <a:cs typeface="Arial"/>
              </a:rPr>
              <a:t>the liver, </a:t>
            </a:r>
            <a:r>
              <a:rPr lang="en-US" sz="2000" dirty="0" err="1">
                <a:latin typeface="Arial"/>
                <a:cs typeface="Arial"/>
              </a:rPr>
              <a:t>metallothionein</a:t>
            </a:r>
            <a:r>
              <a:rPr lang="en-US" sz="2000" dirty="0">
                <a:latin typeface="Arial"/>
                <a:cs typeface="Arial"/>
              </a:rPr>
              <a:t> binds </a:t>
            </a:r>
            <a:r>
              <a:rPr lang="en-US" sz="2000" dirty="0" smtClean="0">
                <a:latin typeface="Arial"/>
                <a:cs typeface="Arial"/>
              </a:rPr>
              <a:t>Lead (</a:t>
            </a:r>
            <a:r>
              <a:rPr lang="en-US" sz="2000" dirty="0" err="1" smtClean="0">
                <a:latin typeface="Arial"/>
                <a:cs typeface="Arial"/>
              </a:rPr>
              <a:t>Pb</a:t>
            </a:r>
            <a:r>
              <a:rPr lang="en-US" sz="2000" dirty="0" smtClean="0">
                <a:latin typeface="Arial"/>
                <a:cs typeface="Arial"/>
              </a:rPr>
              <a:t>) </a:t>
            </a: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dirty="0" smtClean="0">
                <a:latin typeface="Arial"/>
                <a:cs typeface="Arial"/>
              </a:rPr>
              <a:t>concentrates </a:t>
            </a:r>
            <a:r>
              <a:rPr lang="en-US" sz="2000" dirty="0">
                <a:latin typeface="Arial"/>
                <a:cs typeface="Arial"/>
              </a:rPr>
              <a:t>it to 50-fold more than </a:t>
            </a:r>
            <a:r>
              <a:rPr lang="en-US" sz="2000" dirty="0" smtClean="0">
                <a:latin typeface="Arial"/>
                <a:cs typeface="Arial"/>
              </a:rPr>
              <a:t>plasma</a:t>
            </a:r>
            <a:r>
              <a:rPr lang="en-US" sz="2000" dirty="0">
                <a:latin typeface="Arial"/>
                <a:cs typeface="Arial"/>
              </a:rPr>
              <a:t>. </a:t>
            </a:r>
            <a:endParaRPr lang="en-US" sz="2000" u="sng" dirty="0">
              <a:latin typeface="Arial"/>
              <a:cs typeface="Arial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03" y="3429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468003" y="5715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Human metallothionein bound to Cd2+ determined by NMR </a:t>
            </a:r>
          </a:p>
        </p:txBody>
      </p:sp>
    </p:spTree>
    <p:extLst>
      <p:ext uri="{BB962C8B-B14F-4D97-AF65-F5344CB8AC3E}">
        <p14:creationId xmlns:p14="http://schemas.microsoft.com/office/powerpoint/2010/main" val="37221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3. Fat as a Storage Depot</a:t>
            </a:r>
          </a:p>
          <a:p>
            <a:r>
              <a:rPr lang="en-US" sz="2400" dirty="0" smtClean="0">
                <a:latin typeface="Arial"/>
                <a:cs typeface="Arial"/>
              </a:rPr>
              <a:t>Many </a:t>
            </a:r>
            <a:r>
              <a:rPr lang="en-US" sz="2400" dirty="0">
                <a:latin typeface="Arial"/>
                <a:cs typeface="Arial"/>
              </a:rPr>
              <a:t>highly lipophilic toxicants are distributed </a:t>
            </a:r>
            <a:r>
              <a:rPr lang="en-US" sz="2400" dirty="0" smtClean="0">
                <a:latin typeface="Arial"/>
                <a:cs typeface="Arial"/>
              </a:rPr>
              <a:t>and concentrated </a:t>
            </a:r>
            <a:r>
              <a:rPr lang="en-US" sz="2400" dirty="0">
                <a:latin typeface="Arial"/>
                <a:cs typeface="Arial"/>
              </a:rPr>
              <a:t>in fat (e.g. dioxin, DDT, polychlorinated biphenyls)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048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71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76330"/>
              </p:ext>
            </p:extLst>
          </p:nvPr>
        </p:nvGraphicFramePr>
        <p:xfrm>
          <a:off x="228600" y="2133600"/>
          <a:ext cx="355758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" name="CS ChemDraw Drawing" r:id="rId4" imgW="3398520" imgH="3710940" progId="ChemDraw.Document.4.5">
                  <p:embed/>
                </p:oleObj>
              </mc:Choice>
              <mc:Fallback>
                <p:oleObj name="CS ChemDraw Drawing" r:id="rId4" imgW="3398520" imgH="371094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355758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886200" y="2209800"/>
            <a:ext cx="5257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-The LD</a:t>
            </a:r>
            <a:r>
              <a:rPr lang="en-US" sz="2000" baseline="-25000" dirty="0">
                <a:latin typeface="Arial"/>
                <a:cs typeface="Arial"/>
              </a:rPr>
              <a:t>50</a:t>
            </a:r>
            <a:r>
              <a:rPr lang="en-US" sz="2000" dirty="0">
                <a:latin typeface="Arial"/>
                <a:cs typeface="Arial"/>
              </a:rPr>
              <a:t> of a fat-stored compound will be higher in an obese subject.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-However, a quick weight-loss can result in large release of toxicant and toxic effect. </a:t>
            </a:r>
          </a:p>
        </p:txBody>
      </p:sp>
    </p:spTree>
    <p:extLst>
      <p:ext uri="{BB962C8B-B14F-4D97-AF65-F5344CB8AC3E}">
        <p14:creationId xmlns:p14="http://schemas.microsoft.com/office/powerpoint/2010/main" val="3736160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4. Bone as Storage Depot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1. Compounds such as fluoride, lead, and strontium may be incorporated and stored in bone matrix.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2. 90% of lead in the body is eventually found in the skeleton.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3. The mechanism of storage is through exchange of bone components for the toxicant (e.g. F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may displace 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OH; Pb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and Sr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may substitute for Ca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in the hydroxyapatite lattice matrix).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07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752600" y="381000"/>
            <a:ext cx="571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Effects of Storage on Toxicity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Reduces toxicity of some substances by taking toxic substances out of the sites of action.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Increases toxicity if: a)toxicity at storage site, b) displacement of one substance by another (e.g. bilirubin), loss of storage site.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Can produce chronic toxicity from prolonged exposure.</a:t>
            </a:r>
          </a:p>
        </p:txBody>
      </p:sp>
    </p:spTree>
    <p:extLst>
      <p:ext uri="{BB962C8B-B14F-4D97-AF65-F5344CB8AC3E}">
        <p14:creationId xmlns:p14="http://schemas.microsoft.com/office/powerpoint/2010/main" val="3827803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752600" y="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Arial"/>
                <a:cs typeface="Arial"/>
              </a:rPr>
              <a:t>Blood-Brain Barrier</a:t>
            </a: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0" y="4419600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blood-brain barrier serves to restrict access to many toxicants. It is not an absolute barrier.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It is a site that is less permeable to more hydrophilic substances than are most other areas of the body. </a:t>
            </a:r>
          </a:p>
        </p:txBody>
      </p:sp>
    </p:spTree>
    <p:extLst>
      <p:ext uri="{BB962C8B-B14F-4D97-AF65-F5344CB8AC3E}">
        <p14:creationId xmlns:p14="http://schemas.microsoft.com/office/powerpoint/2010/main" val="230568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1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2400" dirty="0">
                <a:latin typeface="Arial"/>
                <a:cs typeface="Arial"/>
              </a:rPr>
              <a:t>There are four major anatomic and physiologic reasons why some toxicants do not readily enter the CNS.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Arial"/>
                <a:cs typeface="Arial"/>
              </a:rPr>
              <a:t>Capillary endothelial cells of the CNS are </a:t>
            </a:r>
            <a:r>
              <a:rPr lang="en-US" sz="2200" b="1" u="sng" dirty="0">
                <a:latin typeface="Arial"/>
                <a:cs typeface="Arial"/>
              </a:rPr>
              <a:t>tightly joined</a:t>
            </a:r>
            <a:r>
              <a:rPr lang="en-US" sz="2200" dirty="0">
                <a:latin typeface="Arial"/>
                <a:cs typeface="Arial"/>
              </a:rPr>
              <a:t>, leaving few or no pores between cells.</a:t>
            </a:r>
          </a:p>
          <a:p>
            <a:pPr marL="457200" indent="-457200">
              <a:buFontTx/>
              <a:buAutoNum type="arabicPeriod"/>
            </a:pPr>
            <a:endParaRPr lang="en-US" sz="2200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Arial"/>
                <a:cs typeface="Arial"/>
              </a:rPr>
              <a:t>Brain capillary endothelial cells contain an ATP-dependent transporter, the </a:t>
            </a:r>
            <a:r>
              <a:rPr lang="en-US" sz="2200" b="1" u="sng" dirty="0">
                <a:latin typeface="Arial"/>
                <a:cs typeface="Arial"/>
              </a:rPr>
              <a:t>multi-drug-resistant (</a:t>
            </a:r>
            <a:r>
              <a:rPr lang="en-US" sz="2200" b="1" u="sng" dirty="0" err="1">
                <a:latin typeface="Arial"/>
                <a:cs typeface="Arial"/>
              </a:rPr>
              <a:t>mdr</a:t>
            </a:r>
            <a:r>
              <a:rPr lang="en-US" sz="2200" b="1" u="sng" dirty="0">
                <a:latin typeface="Arial"/>
                <a:cs typeface="Arial"/>
              </a:rPr>
              <a:t>)</a:t>
            </a:r>
            <a:r>
              <a:rPr lang="en-US" sz="2200" dirty="0">
                <a:latin typeface="Arial"/>
                <a:cs typeface="Arial"/>
              </a:rPr>
              <a:t> protein that transports some chemicals back into the blood.</a:t>
            </a:r>
          </a:p>
          <a:p>
            <a:pPr marL="457200" indent="-457200">
              <a:buFontTx/>
              <a:buAutoNum type="arabicPeriod"/>
            </a:pPr>
            <a:endParaRPr lang="en-US" sz="2200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Arial"/>
                <a:cs typeface="Arial"/>
              </a:rPr>
              <a:t>Capillaries in the CNS are </a:t>
            </a:r>
            <a:r>
              <a:rPr lang="en-US" sz="2200" b="1" u="sng" dirty="0">
                <a:latin typeface="Arial"/>
                <a:cs typeface="Arial"/>
              </a:rPr>
              <a:t>surrounded by glial cells</a:t>
            </a:r>
            <a:r>
              <a:rPr lang="en-US" sz="2200" dirty="0">
                <a:latin typeface="Arial"/>
                <a:cs typeface="Arial"/>
              </a:rPr>
              <a:t> (</a:t>
            </a:r>
            <a:r>
              <a:rPr lang="en-US" sz="2200" b="1" u="sng" dirty="0">
                <a:latin typeface="Arial"/>
                <a:cs typeface="Arial"/>
              </a:rPr>
              <a:t>astrocytes</a:t>
            </a:r>
            <a:r>
              <a:rPr lang="en-US" sz="2200" dirty="0">
                <a:latin typeface="Arial"/>
                <a:cs typeface="Arial"/>
              </a:rPr>
              <a:t>) to further restrict access.</a:t>
            </a:r>
          </a:p>
          <a:p>
            <a:pPr marL="457200" indent="-457200">
              <a:buFontTx/>
              <a:buAutoNum type="arabicPeriod"/>
            </a:pPr>
            <a:endParaRPr lang="en-US" sz="2200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Arial"/>
                <a:cs typeface="Arial"/>
              </a:rPr>
              <a:t> The </a:t>
            </a:r>
            <a:r>
              <a:rPr lang="en-US" sz="2200" b="1" u="sng" dirty="0">
                <a:latin typeface="Arial"/>
                <a:cs typeface="Arial"/>
              </a:rPr>
              <a:t>protein concentration in the interstitial fluid</a:t>
            </a:r>
            <a:r>
              <a:rPr lang="en-US" sz="2200" dirty="0">
                <a:latin typeface="Arial"/>
                <a:cs typeface="Arial"/>
              </a:rPr>
              <a:t> of the CNS is much lower than in other body fluids. </a:t>
            </a:r>
          </a:p>
        </p:txBody>
      </p:sp>
    </p:spTree>
    <p:extLst>
      <p:ext uri="{BB962C8B-B14F-4D97-AF65-F5344CB8AC3E}">
        <p14:creationId xmlns:p14="http://schemas.microsoft.com/office/powerpoint/2010/main" val="2998745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Blood Brain Barrier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85800" y="1371600"/>
            <a:ext cx="7848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For water-soluble molecules, the tighter junctions of the capillary endothelium and the lipid membranes of the glial cells represent the major barrier.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Many lipid soluble compounds are restricted due to the many lipid membranes to be crossed (capillary and glial cell membranes) and low protein content.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The blood-brain barrier is </a:t>
            </a:r>
            <a:r>
              <a:rPr lang="en-US" sz="2400" b="1" i="1" dirty="0">
                <a:latin typeface="Arial"/>
                <a:cs typeface="Arial"/>
              </a:rPr>
              <a:t>more effective against water soluble substances.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6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Arial"/>
                <a:cs typeface="Arial"/>
              </a:rPr>
              <a:t>Methyl Mercury Transport Across the Blood</a:t>
            </a:r>
            <a:r>
              <a:rPr lang="en-US" sz="2400" dirty="0">
                <a:latin typeface="Arial"/>
                <a:cs typeface="Arial"/>
              </a:rPr>
              <a:t>-Brain Barrier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0" y="4546950"/>
            <a:ext cx="9144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Arial"/>
                <a:cs typeface="Arial"/>
              </a:rPr>
              <a:t>Methylmercury</a:t>
            </a:r>
            <a:r>
              <a:rPr lang="en-US" sz="2000" dirty="0">
                <a:latin typeface="Arial"/>
                <a:cs typeface="Arial"/>
              </a:rPr>
              <a:t> combines with cysteine, forming a structure similar to methionine, which is transported </a:t>
            </a:r>
            <a:r>
              <a:rPr lang="en-US" sz="2000" dirty="0" smtClean="0">
                <a:latin typeface="Arial"/>
                <a:cs typeface="Arial"/>
              </a:rPr>
              <a:t>across the blood brain barrier through </a:t>
            </a:r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dirty="0" smtClean="0">
                <a:latin typeface="Arial"/>
                <a:cs typeface="Arial"/>
              </a:rPr>
              <a:t>methionine transporter in </a:t>
            </a:r>
            <a:r>
              <a:rPr lang="en-US" sz="2000" dirty="0">
                <a:latin typeface="Arial"/>
                <a:cs typeface="Arial"/>
              </a:rPr>
              <a:t>endothelial </a:t>
            </a:r>
            <a:r>
              <a:rPr lang="en-US" sz="2000" dirty="0" smtClean="0">
                <a:latin typeface="Arial"/>
                <a:cs typeface="Arial"/>
              </a:rPr>
              <a:t>cells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Once in the brain, methyl mercuric cysteine can react with reactive </a:t>
            </a:r>
            <a:r>
              <a:rPr lang="en-US" sz="2000" dirty="0" err="1" smtClean="0">
                <a:latin typeface="Arial"/>
                <a:cs typeface="Arial"/>
              </a:rPr>
              <a:t>cysteines</a:t>
            </a:r>
            <a:r>
              <a:rPr lang="en-US" sz="2000" dirty="0" smtClean="0">
                <a:latin typeface="Arial"/>
                <a:cs typeface="Arial"/>
              </a:rPr>
              <a:t> on proteins and cause neurotoxicity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53" y="1253291"/>
            <a:ext cx="2201983" cy="2201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35" y="915274"/>
            <a:ext cx="2540000" cy="2540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730740" y="2245364"/>
            <a:ext cx="986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11724" y="2755674"/>
            <a:ext cx="109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cysteine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6403" y="2755674"/>
            <a:ext cx="109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Methyl mercury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7108" y="2755674"/>
            <a:ext cx="1092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Methyl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Mercuric cysteine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55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980"/>
            <a:ext cx="6851481" cy="4824095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Routes of Absorption, Distribution and Excretion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5760" y="523220"/>
            <a:ext cx="242824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/>
                <a:cs typeface="Arial"/>
              </a:rPr>
              <a:t>Routes of Absorption: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Ingestion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Inhalation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Dermal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Inhalation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Intravenous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/>
                <a:cs typeface="Arial"/>
              </a:rPr>
              <a:t>Intraperitoneal</a:t>
            </a: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Intramuscular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Subcutaneous</a:t>
            </a:r>
            <a:endParaRPr lang="en-US" dirty="0">
              <a:latin typeface="Arial"/>
              <a:cs typeface="Arial"/>
            </a:endParaRPr>
          </a:p>
          <a:p>
            <a:r>
              <a:rPr lang="en-US" u="sng" dirty="0" smtClean="0">
                <a:latin typeface="Arial"/>
                <a:cs typeface="Arial"/>
              </a:rPr>
              <a:t>Routes of Distribution: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Systemic circulation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Portal circulation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Lymphatic system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Fat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Extracellular fluid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Organs</a:t>
            </a:r>
          </a:p>
          <a:p>
            <a:r>
              <a:rPr lang="en-US" u="sng" dirty="0">
                <a:latin typeface="Arial"/>
                <a:cs typeface="Arial"/>
              </a:rPr>
              <a:t>Routes of Excretion: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/>
                <a:cs typeface="Arial"/>
              </a:rPr>
              <a:t>Feces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/>
                <a:cs typeface="Arial"/>
              </a:rPr>
              <a:t>Urine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/>
                <a:cs typeface="Arial"/>
              </a:rPr>
              <a:t>Expired air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secretions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732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0" y="0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/>
                <a:cs typeface="Arial"/>
              </a:rPr>
              <a:t>Children are more susceptible to neurotoxicants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0" y="1066800"/>
            <a:ext cx="6096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The blood-brain barrier is not fully developed at birth, and this is one reason why some chemicals are more toxic in newborns than adults.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Morphine is 3-10 times more toxic to newborns than adult rats because of higher permeability into the brain.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Lead produces toxicity in the brain and spinal cord (</a:t>
            </a:r>
            <a:r>
              <a:rPr lang="en-US" sz="2400" dirty="0" err="1">
                <a:latin typeface="Arial"/>
                <a:cs typeface="Arial"/>
              </a:rPr>
              <a:t>encephalomyelopathy</a:t>
            </a:r>
            <a:r>
              <a:rPr lang="en-US" sz="2400" dirty="0">
                <a:latin typeface="Arial"/>
                <a:cs typeface="Arial"/>
              </a:rPr>
              <a:t>) in newborn rats but not in adults, </a:t>
            </a:r>
            <a:r>
              <a:rPr lang="en-US" sz="2400" dirty="0" smtClean="0">
                <a:latin typeface="Arial"/>
                <a:cs typeface="Arial"/>
              </a:rPr>
              <a:t>because </a:t>
            </a:r>
            <a:r>
              <a:rPr lang="en-US" sz="2400" dirty="0">
                <a:latin typeface="Arial"/>
                <a:cs typeface="Arial"/>
              </a:rPr>
              <a:t>of differences in the stages of development of the blood brain barrier. </a:t>
            </a:r>
          </a:p>
        </p:txBody>
      </p:sp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609600"/>
            <a:ext cx="298926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762500"/>
            <a:ext cx="18669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8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600" y="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Family of ATP Binding Cassette (ABC) Proteins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609600"/>
            <a:ext cx="4876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The ATP-binding cassette (ABC) transporters form a large family of membrane proteins that transport a variety of compounds through the membrane against a concentration gradient at the cost of ATP hydrolysis. </a:t>
            </a: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533400"/>
            <a:ext cx="4049712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3751263"/>
            <a:ext cx="9144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Substrates include lipids, bile acids, </a:t>
            </a:r>
            <a:r>
              <a:rPr lang="en-US" sz="2000" dirty="0" err="1">
                <a:latin typeface="Arial"/>
                <a:cs typeface="Arial"/>
              </a:rPr>
              <a:t>xenobiotics</a:t>
            </a:r>
            <a:r>
              <a:rPr lang="en-US" sz="2000" dirty="0">
                <a:latin typeface="Arial"/>
                <a:cs typeface="Arial"/>
              </a:rPr>
              <a:t>, and peptides for antigen presentation. As they transport exogenous and endogenous compounds, they reduce the body load of toxicants.</a:t>
            </a:r>
          </a:p>
          <a:p>
            <a:r>
              <a:rPr lang="en-US" sz="2000" dirty="0">
                <a:latin typeface="Arial"/>
                <a:cs typeface="Arial"/>
              </a:rPr>
              <a:t/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One by-product of such protective function is that they also eliminate various useful drugs from the body, causing drug resistance. Many types of cancer cells can up-regulate MDR (multidrug resistant). 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MRP1 (multi-resistant protein) was originally cloned from a lung tumor cell.</a:t>
            </a:r>
          </a:p>
        </p:txBody>
      </p:sp>
    </p:spTree>
    <p:extLst>
      <p:ext uri="{BB962C8B-B14F-4D97-AF65-F5344CB8AC3E}">
        <p14:creationId xmlns:p14="http://schemas.microsoft.com/office/powerpoint/2010/main" val="3417137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2400" u="sng" dirty="0">
                <a:latin typeface="Arial"/>
                <a:cs typeface="Arial"/>
              </a:rPr>
              <a:t>Three subfamilies of the human ABC family based on motifs in ATP binding domains:</a:t>
            </a:r>
          </a:p>
          <a:p>
            <a:pPr marL="457200" indent="-457200"/>
            <a:endParaRPr lang="en-US" sz="2400" u="sng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Arial"/>
                <a:cs typeface="Arial"/>
              </a:rPr>
              <a:t>ABCB1 (MDR1/P-glycoprotein of subfamily (hydrophobic and cationic compounds)</a:t>
            </a:r>
          </a:p>
          <a:p>
            <a:pPr marL="457200" indent="-457200">
              <a:buFontTx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Arial"/>
                <a:cs typeface="Arial"/>
              </a:rPr>
              <a:t>ABCC (MRPs) (phase II conjugate metabolites)</a:t>
            </a:r>
          </a:p>
          <a:p>
            <a:pPr marL="457200" indent="-457200">
              <a:buFontTx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Arial"/>
                <a:cs typeface="Arial"/>
              </a:rPr>
              <a:t>ABCG2 </a:t>
            </a:r>
            <a:r>
              <a:rPr lang="en-US" sz="2400" dirty="0" smtClean="0">
                <a:latin typeface="Arial"/>
                <a:cs typeface="Arial"/>
              </a:rPr>
              <a:t>(</a:t>
            </a:r>
            <a:r>
              <a:rPr lang="en-US" sz="2400" dirty="0">
                <a:latin typeface="Arial"/>
                <a:cs typeface="Arial"/>
              </a:rPr>
              <a:t>phase II conjugates)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73380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000000"/>
                </a:solidFill>
                <a:latin typeface="Arial"/>
                <a:cs typeface="Arial"/>
              </a:rPr>
              <a:t>Xenobiotic substrates: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Alkaloids (bases)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Metals—arsenic, oxidized GSH (GSSG)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Conjugates of glutathione,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glucuronic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acid, and sulfates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Neutral compounds (e.g. PAH)</a:t>
            </a:r>
          </a:p>
        </p:txBody>
      </p:sp>
    </p:spTree>
    <p:extLst>
      <p:ext uri="{BB962C8B-B14F-4D97-AF65-F5344CB8AC3E}">
        <p14:creationId xmlns:p14="http://schemas.microsoft.com/office/powerpoint/2010/main" val="2030794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91440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13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phosophbi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308475" cy="5867400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71600" y="66304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/>
                <a:cs typeface="Arial"/>
              </a:rPr>
              <a:t>Absorption Across Membranes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667000" y="914400"/>
            <a:ext cx="160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Polar head: choline, serine, ethanolamine, inositol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2400" y="18288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Glycerol backbone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990600" y="1905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28600" y="28956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 nonpolar fatty acids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295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2192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57200" y="1447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phosphate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1524000" y="160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308474" y="3845560"/>
            <a:ext cx="4835525" cy="258532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/>
                <a:cs typeface="Arial"/>
              </a:rPr>
              <a:t>The membrane is a phospholipid bi-layer consisting of a polar head group, phosphate, glycerol backbone and 2 fatty acid molecules esterified to the glycerol backbone. 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hydrophobic compounds can diffuse across the membrane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hydrophilic compounds will not diffuse across the membrane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95" y="838200"/>
            <a:ext cx="3931285" cy="295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0" y="623983"/>
            <a:ext cx="5611178" cy="591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0320" y="0"/>
            <a:ext cx="626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Physical Barriers to Absorption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5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685800"/>
            <a:ext cx="5181600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Passive Diffusion—no ATP required; gradient driven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Simple Diffusion—hydrophobic molecules passively diffuse across the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membrane.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Rate of transport proportional to the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octanol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/water partition coefficient or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logP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b. Facilitated Diffusion—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saturable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carrier-mediated transport (e.g. glucose transporter)</a:t>
            </a:r>
          </a:p>
        </p:txBody>
      </p:sp>
      <p:pic>
        <p:nvPicPr>
          <p:cNvPr id="20487" name="Picture 7" descr="Diffus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" y="3668811"/>
            <a:ext cx="4172636" cy="29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0"/>
            <a:ext cx="493776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Types of Transport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5594"/>
            <a:ext cx="3810000" cy="60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Arial"/>
                <a:cs typeface="Arial"/>
              </a:rPr>
              <a:t>Simple Diffusion Based on </a:t>
            </a:r>
            <a:r>
              <a:rPr lang="en-US" sz="3200" dirty="0" err="1" smtClean="0">
                <a:latin typeface="Arial"/>
                <a:cs typeface="Arial"/>
              </a:rPr>
              <a:t>LogP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43" y="584775"/>
            <a:ext cx="2769077" cy="1592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7186" y="2059041"/>
            <a:ext cx="463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D</a:t>
            </a:r>
            <a:r>
              <a:rPr lang="en-US" sz="2400" dirty="0" smtClean="0">
                <a:latin typeface="Arial"/>
                <a:cs typeface="Arial"/>
              </a:rPr>
              <a:t>ichloro</a:t>
            </a:r>
            <a:r>
              <a:rPr lang="en-US" sz="2400" b="1" dirty="0" smtClean="0">
                <a:latin typeface="Arial"/>
                <a:cs typeface="Arial"/>
              </a:rPr>
              <a:t>d</a:t>
            </a:r>
            <a:r>
              <a:rPr lang="en-US" sz="2400" dirty="0" smtClean="0">
                <a:latin typeface="Arial"/>
                <a:cs typeface="Arial"/>
              </a:rPr>
              <a:t>iphenyl</a:t>
            </a:r>
            <a:r>
              <a:rPr lang="en-US" sz="2400" b="1" dirty="0" smtClean="0">
                <a:latin typeface="Arial"/>
                <a:cs typeface="Arial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richloroethane (DDT) (6.7)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506" y="3090176"/>
            <a:ext cx="1697643" cy="1411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9829" y="4531145"/>
            <a:ext cx="321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Methyl salicylate (2.19)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296" y="3184320"/>
            <a:ext cx="1866704" cy="1400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" y="584776"/>
            <a:ext cx="2016760" cy="1714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029" y="2270898"/>
            <a:ext cx="321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Cysteine (-2.2)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29" y="3184320"/>
            <a:ext cx="2996794" cy="13652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029" y="4531145"/>
            <a:ext cx="321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Glucose (-2.2)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3101</Words>
  <Application>Microsoft Office PowerPoint</Application>
  <PresentationFormat>On-screen Show (4:3)</PresentationFormat>
  <Paragraphs>320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 Unicode MS</vt:lpstr>
      <vt:lpstr>ＭＳ Ｐゴシック</vt:lpstr>
      <vt:lpstr>Arial</vt:lpstr>
      <vt:lpstr>Calibri</vt:lpstr>
      <vt:lpstr>Tahoma</vt:lpstr>
      <vt:lpstr>Times New Roman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Pulmonary Clearance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Nomura</dc:creator>
  <cp:lastModifiedBy>Shozab</cp:lastModifiedBy>
  <cp:revision>143</cp:revision>
  <dcterms:created xsi:type="dcterms:W3CDTF">2013-08-14T10:01:11Z</dcterms:created>
  <dcterms:modified xsi:type="dcterms:W3CDTF">2020-04-15T07:57:01Z</dcterms:modified>
</cp:coreProperties>
</file>