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49"/>
  </p:handoutMasterIdLst>
  <p:sldIdLst>
    <p:sldId id="257" r:id="rId2"/>
    <p:sldId id="258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301" r:id="rId44"/>
    <p:sldId id="302" r:id="rId45"/>
    <p:sldId id="303" r:id="rId46"/>
    <p:sldId id="304" r:id="rId47"/>
    <p:sldId id="305" r:id="rId48"/>
  </p:sldIdLst>
  <p:sldSz cx="9144000" cy="6858000" type="screen4x3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9075" cy="350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738" y="0"/>
            <a:ext cx="4029075" cy="350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9A97EA-8FC7-4595-B411-44EBAD28D1FF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7975"/>
            <a:ext cx="4029075" cy="3508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738" y="6657975"/>
            <a:ext cx="4029075" cy="3508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E44FDA-5FDC-44BE-A96E-91BC6545F34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001F5F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001F5F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3/3/2020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001F5F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3/3/2020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3/3/2020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108838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1087119"/>
            <a:ext cx="9144000" cy="156082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2647950"/>
            <a:ext cx="9144000" cy="156083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0" y="4208779"/>
            <a:ext cx="9144000" cy="156083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0" y="5769609"/>
            <a:ext cx="9144000" cy="108839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78100" y="497840"/>
            <a:ext cx="3980815" cy="695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rgbClr val="001F5F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78839" y="1099820"/>
            <a:ext cx="7337425" cy="14884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102870"/>
            <a:ext cx="334264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5" dirty="0"/>
              <a:t>In</a:t>
            </a:r>
            <a:r>
              <a:rPr sz="4800" spc="-15" dirty="0"/>
              <a:t>t</a:t>
            </a:r>
            <a:r>
              <a:rPr sz="4800" spc="5" dirty="0"/>
              <a:t>r</a:t>
            </a:r>
            <a:r>
              <a:rPr sz="4800" dirty="0"/>
              <a:t>o</a:t>
            </a:r>
            <a:r>
              <a:rPr sz="4800" spc="-10" dirty="0"/>
              <a:t>d</a:t>
            </a:r>
            <a:r>
              <a:rPr sz="4800" spc="-5" dirty="0"/>
              <a:t>uction</a:t>
            </a:r>
            <a:endParaRPr sz="4800"/>
          </a:p>
        </p:txBody>
      </p:sp>
      <p:sp>
        <p:nvSpPr>
          <p:cNvPr id="3" name="object 3"/>
          <p:cNvSpPr txBox="1"/>
          <p:nvPr/>
        </p:nvSpPr>
        <p:spPr>
          <a:xfrm>
            <a:off x="535940" y="1176020"/>
            <a:ext cx="7959090" cy="4806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60325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Times New Roman"/>
                <a:cs typeface="Times New Roman"/>
              </a:rPr>
              <a:t>Apoptosis, </a:t>
            </a:r>
            <a:r>
              <a:rPr sz="2800" dirty="0">
                <a:latin typeface="Times New Roman"/>
                <a:cs typeface="Times New Roman"/>
              </a:rPr>
              <a:t>or </a:t>
            </a:r>
            <a:r>
              <a:rPr sz="2800" spc="-5" dirty="0">
                <a:latin typeface="Times New Roman"/>
                <a:cs typeface="Times New Roman"/>
              </a:rPr>
              <a:t>programmed cell death, </a:t>
            </a:r>
            <a:r>
              <a:rPr sz="2800" dirty="0">
                <a:latin typeface="Times New Roman"/>
                <a:cs typeface="Times New Roman"/>
              </a:rPr>
              <a:t>is a highly  </a:t>
            </a:r>
            <a:r>
              <a:rPr sz="2800" spc="-5" dirty="0">
                <a:latin typeface="Times New Roman"/>
                <a:cs typeface="Times New Roman"/>
              </a:rPr>
              <a:t>regulated </a:t>
            </a:r>
            <a:r>
              <a:rPr sz="2800" dirty="0">
                <a:latin typeface="Times New Roman"/>
                <a:cs typeface="Times New Roman"/>
              </a:rPr>
              <a:t>process that </a:t>
            </a:r>
            <a:r>
              <a:rPr sz="2800" spc="-5" dirty="0">
                <a:latin typeface="Times New Roman"/>
                <a:cs typeface="Times New Roman"/>
              </a:rPr>
              <a:t>allows </a:t>
            </a:r>
            <a:r>
              <a:rPr sz="2800" dirty="0">
                <a:latin typeface="Times New Roman"/>
                <a:cs typeface="Times New Roman"/>
              </a:rPr>
              <a:t>a </a:t>
            </a:r>
            <a:r>
              <a:rPr sz="2800" spc="-5" dirty="0">
                <a:latin typeface="Times New Roman"/>
                <a:cs typeface="Times New Roman"/>
              </a:rPr>
              <a:t>cell </a:t>
            </a:r>
            <a:r>
              <a:rPr sz="2800" dirty="0">
                <a:latin typeface="Times New Roman"/>
                <a:cs typeface="Times New Roman"/>
              </a:rPr>
              <a:t>to </a:t>
            </a:r>
            <a:r>
              <a:rPr sz="2800" spc="-5" dirty="0">
                <a:latin typeface="Times New Roman"/>
                <a:cs typeface="Times New Roman"/>
              </a:rPr>
              <a:t>self-degrade </a:t>
            </a:r>
            <a:r>
              <a:rPr sz="2800" dirty="0">
                <a:latin typeface="Times New Roman"/>
                <a:cs typeface="Times New Roman"/>
              </a:rPr>
              <a:t>in  order </a:t>
            </a:r>
            <a:r>
              <a:rPr sz="2800" spc="-5" dirty="0">
                <a:latin typeface="Times New Roman"/>
                <a:cs typeface="Times New Roman"/>
              </a:rPr>
              <a:t>for </a:t>
            </a:r>
            <a:r>
              <a:rPr sz="2800" dirty="0">
                <a:latin typeface="Times New Roman"/>
                <a:cs typeface="Times New Roman"/>
              </a:rPr>
              <a:t>the body to </a:t>
            </a:r>
            <a:r>
              <a:rPr sz="2800" spc="-5" dirty="0">
                <a:latin typeface="Times New Roman"/>
                <a:cs typeface="Times New Roman"/>
              </a:rPr>
              <a:t>eliminate unwanted </a:t>
            </a:r>
            <a:r>
              <a:rPr sz="2800" dirty="0">
                <a:latin typeface="Times New Roman"/>
                <a:cs typeface="Times New Roman"/>
              </a:rPr>
              <a:t>or  </a:t>
            </a:r>
            <a:r>
              <a:rPr sz="2800" spc="-5" dirty="0">
                <a:latin typeface="Times New Roman"/>
                <a:cs typeface="Times New Roman"/>
              </a:rPr>
              <a:t>dysfunctional cells. During apoptosis, </a:t>
            </a:r>
            <a:r>
              <a:rPr sz="2800" dirty="0">
                <a:latin typeface="Times New Roman"/>
                <a:cs typeface="Times New Roman"/>
              </a:rPr>
              <a:t>the </a:t>
            </a:r>
            <a:r>
              <a:rPr sz="2800" spc="-5" dirty="0">
                <a:latin typeface="Times New Roman"/>
                <a:cs typeface="Times New Roman"/>
              </a:rPr>
              <a:t>genome </a:t>
            </a:r>
            <a:r>
              <a:rPr sz="2800" dirty="0">
                <a:latin typeface="Times New Roman"/>
                <a:cs typeface="Times New Roman"/>
              </a:rPr>
              <a:t>of  the </a:t>
            </a:r>
            <a:r>
              <a:rPr sz="2800" spc="-5" dirty="0">
                <a:latin typeface="Times New Roman"/>
                <a:cs typeface="Times New Roman"/>
              </a:rPr>
              <a:t>cell will fracture, </a:t>
            </a:r>
            <a:r>
              <a:rPr sz="2800" dirty="0">
                <a:latin typeface="Times New Roman"/>
                <a:cs typeface="Times New Roman"/>
              </a:rPr>
              <a:t>the </a:t>
            </a:r>
            <a:r>
              <a:rPr sz="2800" spc="-5" dirty="0">
                <a:latin typeface="Times New Roman"/>
                <a:cs typeface="Times New Roman"/>
              </a:rPr>
              <a:t>cell will </a:t>
            </a:r>
            <a:r>
              <a:rPr sz="2800" dirty="0">
                <a:latin typeface="Times New Roman"/>
                <a:cs typeface="Times New Roman"/>
              </a:rPr>
              <a:t>shrink </a:t>
            </a:r>
            <a:r>
              <a:rPr sz="2800" spc="-5" dirty="0">
                <a:latin typeface="Times New Roman"/>
                <a:cs typeface="Times New Roman"/>
              </a:rPr>
              <a:t>and part </a:t>
            </a:r>
            <a:r>
              <a:rPr sz="2800" dirty="0">
                <a:latin typeface="Times New Roman"/>
                <a:cs typeface="Times New Roman"/>
              </a:rPr>
              <a:t>of  the </a:t>
            </a:r>
            <a:r>
              <a:rPr sz="2800" spc="-5" dirty="0">
                <a:latin typeface="Times New Roman"/>
                <a:cs typeface="Times New Roman"/>
              </a:rPr>
              <a:t>cell will disintegrate </a:t>
            </a:r>
            <a:r>
              <a:rPr sz="2800" dirty="0">
                <a:latin typeface="Times New Roman"/>
                <a:cs typeface="Times New Roman"/>
              </a:rPr>
              <a:t>into </a:t>
            </a:r>
            <a:r>
              <a:rPr sz="2800" spc="-5" dirty="0">
                <a:latin typeface="Times New Roman"/>
                <a:cs typeface="Times New Roman"/>
              </a:rPr>
              <a:t>smaller apoptotic  bodies.</a:t>
            </a:r>
            <a:endParaRPr sz="28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70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latin typeface="Times New Roman"/>
                <a:cs typeface="Times New Roman"/>
              </a:rPr>
              <a:t>Between </a:t>
            </a:r>
            <a:r>
              <a:rPr sz="2800" dirty="0">
                <a:latin typeface="Times New Roman"/>
                <a:cs typeface="Times New Roman"/>
              </a:rPr>
              <a:t>50 </a:t>
            </a:r>
            <a:r>
              <a:rPr sz="2800" spc="-5" dirty="0">
                <a:latin typeface="Times New Roman"/>
                <a:cs typeface="Times New Roman"/>
              </a:rPr>
              <a:t>and </a:t>
            </a:r>
            <a:r>
              <a:rPr sz="2800" dirty="0">
                <a:latin typeface="Times New Roman"/>
                <a:cs typeface="Times New Roman"/>
              </a:rPr>
              <a:t>70 billion </a:t>
            </a:r>
            <a:r>
              <a:rPr sz="2800" spc="-5" dirty="0">
                <a:latin typeface="Times New Roman"/>
                <a:cs typeface="Times New Roman"/>
              </a:rPr>
              <a:t>cells </a:t>
            </a:r>
            <a:r>
              <a:rPr sz="2800" dirty="0">
                <a:latin typeface="Times New Roman"/>
                <a:cs typeface="Times New Roman"/>
              </a:rPr>
              <a:t>die </a:t>
            </a:r>
            <a:r>
              <a:rPr sz="2800" spc="-10" dirty="0">
                <a:latin typeface="Times New Roman"/>
                <a:cs typeface="Times New Roman"/>
              </a:rPr>
              <a:t>each </a:t>
            </a:r>
            <a:r>
              <a:rPr sz="2800" spc="-5" dirty="0">
                <a:latin typeface="Times New Roman"/>
                <a:cs typeface="Times New Roman"/>
              </a:rPr>
              <a:t>day </a:t>
            </a:r>
            <a:r>
              <a:rPr sz="2800" dirty="0">
                <a:latin typeface="Times New Roman"/>
                <a:cs typeface="Times New Roman"/>
              </a:rPr>
              <a:t>due </a:t>
            </a:r>
            <a:r>
              <a:rPr sz="2800" spc="-5" dirty="0">
                <a:latin typeface="Times New Roman"/>
                <a:cs typeface="Times New Roman"/>
              </a:rPr>
              <a:t>to  apoptosis </a:t>
            </a:r>
            <a:r>
              <a:rPr sz="2800" dirty="0">
                <a:latin typeface="Times New Roman"/>
                <a:cs typeface="Times New Roman"/>
              </a:rPr>
              <a:t>in the </a:t>
            </a:r>
            <a:r>
              <a:rPr sz="2800" spc="-5" dirty="0">
                <a:latin typeface="Times New Roman"/>
                <a:cs typeface="Times New Roman"/>
              </a:rPr>
              <a:t>average human adult. For </a:t>
            </a:r>
            <a:r>
              <a:rPr sz="2800" spc="-10" dirty="0">
                <a:latin typeface="Times New Roman"/>
                <a:cs typeface="Times New Roman"/>
              </a:rPr>
              <a:t>an </a:t>
            </a:r>
            <a:r>
              <a:rPr sz="2800" spc="-5" dirty="0">
                <a:latin typeface="Times New Roman"/>
                <a:cs typeface="Times New Roman"/>
              </a:rPr>
              <a:t>average  child between </a:t>
            </a:r>
            <a:r>
              <a:rPr sz="2800" dirty="0">
                <a:latin typeface="Times New Roman"/>
                <a:cs typeface="Times New Roman"/>
              </a:rPr>
              <a:t>the </a:t>
            </a:r>
            <a:r>
              <a:rPr sz="2800" spc="-5" dirty="0">
                <a:latin typeface="Times New Roman"/>
                <a:cs typeface="Times New Roman"/>
              </a:rPr>
              <a:t>ages </a:t>
            </a:r>
            <a:r>
              <a:rPr sz="2800" dirty="0">
                <a:latin typeface="Times New Roman"/>
                <a:cs typeface="Times New Roman"/>
              </a:rPr>
              <a:t>of 8 </a:t>
            </a:r>
            <a:r>
              <a:rPr sz="2800" spc="-5" dirty="0">
                <a:latin typeface="Times New Roman"/>
                <a:cs typeface="Times New Roman"/>
              </a:rPr>
              <a:t>and </a:t>
            </a:r>
            <a:r>
              <a:rPr sz="2800" dirty="0">
                <a:latin typeface="Times New Roman"/>
                <a:cs typeface="Times New Roman"/>
              </a:rPr>
              <a:t>14, </a:t>
            </a:r>
            <a:r>
              <a:rPr sz="2800" spc="-5" dirty="0">
                <a:latin typeface="Times New Roman"/>
                <a:cs typeface="Times New Roman"/>
              </a:rPr>
              <a:t>approximately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20  billion to 30 billion </a:t>
            </a:r>
            <a:r>
              <a:rPr sz="2800" spc="-5" dirty="0">
                <a:latin typeface="Times New Roman"/>
                <a:cs typeface="Times New Roman"/>
              </a:rPr>
              <a:t>cells </a:t>
            </a:r>
            <a:r>
              <a:rPr sz="2800" dirty="0">
                <a:latin typeface="Times New Roman"/>
                <a:cs typeface="Times New Roman"/>
              </a:rPr>
              <a:t>die a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day.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1019" y="596900"/>
            <a:ext cx="8202295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58440" marR="5080" indent="-2745740">
              <a:lnSpc>
                <a:spcPct val="100000"/>
              </a:lnSpc>
              <a:spcBef>
                <a:spcPts val="100"/>
              </a:spcBef>
            </a:pPr>
            <a:r>
              <a:rPr sz="4000" spc="-5" dirty="0">
                <a:solidFill>
                  <a:srgbClr val="000000"/>
                </a:solidFill>
              </a:rPr>
              <a:t>Incomplete differentiation due to lack  </a:t>
            </a:r>
            <a:r>
              <a:rPr sz="4000" dirty="0">
                <a:solidFill>
                  <a:srgbClr val="000000"/>
                </a:solidFill>
              </a:rPr>
              <a:t>of</a:t>
            </a:r>
            <a:r>
              <a:rPr sz="4000" spc="-5" dirty="0">
                <a:solidFill>
                  <a:srgbClr val="000000"/>
                </a:solidFill>
              </a:rPr>
              <a:t> Apoptosis</a:t>
            </a:r>
            <a:endParaRPr sz="4000"/>
          </a:p>
        </p:txBody>
      </p:sp>
      <p:sp>
        <p:nvSpPr>
          <p:cNvPr id="3" name="object 3"/>
          <p:cNvSpPr/>
          <p:nvPr/>
        </p:nvSpPr>
        <p:spPr>
          <a:xfrm>
            <a:off x="4800600" y="2514600"/>
            <a:ext cx="3886200" cy="3581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9600" y="2514600"/>
            <a:ext cx="3581400" cy="3581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86610" y="360679"/>
            <a:ext cx="496443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715260" algn="l"/>
              </a:tabLst>
            </a:pPr>
            <a:r>
              <a:rPr spc="-5" dirty="0"/>
              <a:t>Reasons</a:t>
            </a:r>
            <a:r>
              <a:rPr spc="10" dirty="0"/>
              <a:t> </a:t>
            </a:r>
            <a:r>
              <a:rPr dirty="0"/>
              <a:t>of	</a:t>
            </a:r>
            <a:r>
              <a:rPr spc="-5" dirty="0"/>
              <a:t>apoptosis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167129"/>
            <a:ext cx="5970905" cy="49771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sz="2800" b="1" spc="-5" dirty="0">
                <a:latin typeface="Times New Roman"/>
                <a:cs typeface="Times New Roman"/>
              </a:rPr>
              <a:t>Withdrawal </a:t>
            </a:r>
            <a:r>
              <a:rPr sz="2800" b="1" dirty="0">
                <a:latin typeface="Times New Roman"/>
                <a:cs typeface="Times New Roman"/>
              </a:rPr>
              <a:t>of </a:t>
            </a:r>
            <a:r>
              <a:rPr sz="2800" b="1" spc="-5" dirty="0">
                <a:latin typeface="Times New Roman"/>
                <a:cs typeface="Times New Roman"/>
              </a:rPr>
              <a:t>positive</a:t>
            </a:r>
            <a:r>
              <a:rPr sz="2800" b="1" spc="-25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signals</a:t>
            </a:r>
            <a:endParaRPr sz="28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  <a:spcBef>
                <a:spcPts val="20"/>
              </a:spcBef>
            </a:pPr>
            <a:r>
              <a:rPr sz="2400" spc="-5" dirty="0">
                <a:latin typeface="Times New Roman"/>
                <a:cs typeface="Times New Roman"/>
              </a:rPr>
              <a:t>examples </a:t>
            </a:r>
            <a:r>
              <a:rPr sz="2400" dirty="0">
                <a:latin typeface="Times New Roman"/>
                <a:cs typeface="Times New Roman"/>
              </a:rPr>
              <a:t>:</a:t>
            </a:r>
            <a:endParaRPr sz="2400">
              <a:latin typeface="Times New Roman"/>
              <a:cs typeface="Times New Roman"/>
            </a:endParaRPr>
          </a:p>
          <a:p>
            <a:pPr marL="755650" lvl="1" indent="-285750">
              <a:lnSpc>
                <a:spcPct val="100000"/>
              </a:lnSpc>
              <a:spcBef>
                <a:spcPts val="20"/>
              </a:spcBef>
              <a:buChar char="–"/>
              <a:tabLst>
                <a:tab pos="755015" algn="l"/>
                <a:tab pos="755650" algn="l"/>
              </a:tabLst>
            </a:pPr>
            <a:r>
              <a:rPr sz="2400" spc="-5" dirty="0">
                <a:latin typeface="Times New Roman"/>
                <a:cs typeface="Times New Roman"/>
              </a:rPr>
              <a:t>growth factors for </a:t>
            </a:r>
            <a:r>
              <a:rPr sz="2400" dirty="0">
                <a:latin typeface="Times New Roman"/>
                <a:cs typeface="Times New Roman"/>
              </a:rPr>
              <a:t>neurons</a:t>
            </a:r>
            <a:endParaRPr sz="2400">
              <a:latin typeface="Times New Roman"/>
              <a:cs typeface="Times New Roman"/>
            </a:endParaRPr>
          </a:p>
          <a:p>
            <a:pPr marL="755650" lvl="1" indent="-285750">
              <a:lnSpc>
                <a:spcPct val="100000"/>
              </a:lnSpc>
              <a:spcBef>
                <a:spcPts val="20"/>
              </a:spcBef>
              <a:buChar char="–"/>
              <a:tabLst>
                <a:tab pos="755015" algn="l"/>
                <a:tab pos="755650" algn="l"/>
              </a:tabLst>
            </a:pPr>
            <a:r>
              <a:rPr sz="2400" dirty="0">
                <a:latin typeface="Times New Roman"/>
                <a:cs typeface="Times New Roman"/>
              </a:rPr>
              <a:t>Interleukin-2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(IL-2)</a:t>
            </a:r>
            <a:endParaRPr sz="24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buFont typeface="Times New Roman"/>
              <a:buChar char="–"/>
            </a:pPr>
            <a:endParaRPr sz="28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sz="2800" b="1" spc="-10" dirty="0">
                <a:latin typeface="Times New Roman"/>
                <a:cs typeface="Times New Roman"/>
              </a:rPr>
              <a:t>Receipt </a:t>
            </a:r>
            <a:r>
              <a:rPr sz="2800" b="1" dirty="0">
                <a:latin typeface="Times New Roman"/>
                <a:cs typeface="Times New Roman"/>
              </a:rPr>
              <a:t>of </a:t>
            </a:r>
            <a:r>
              <a:rPr sz="2800" b="1" spc="-5" dirty="0">
                <a:latin typeface="Times New Roman"/>
                <a:cs typeface="Times New Roman"/>
              </a:rPr>
              <a:t>negative</a:t>
            </a:r>
            <a:r>
              <a:rPr sz="2800" b="1" dirty="0">
                <a:latin typeface="Times New Roman"/>
                <a:cs typeface="Times New Roman"/>
              </a:rPr>
              <a:t> signals</a:t>
            </a:r>
            <a:endParaRPr sz="2800">
              <a:latin typeface="Times New Roman"/>
              <a:cs typeface="Times New Roman"/>
            </a:endParaRPr>
          </a:p>
          <a:p>
            <a:pPr marL="431800">
              <a:lnSpc>
                <a:spcPct val="100000"/>
              </a:lnSpc>
              <a:spcBef>
                <a:spcPts val="10"/>
              </a:spcBef>
            </a:pPr>
            <a:r>
              <a:rPr sz="2400" spc="-5" dirty="0">
                <a:latin typeface="Times New Roman"/>
                <a:cs typeface="Times New Roman"/>
              </a:rPr>
              <a:t>examples </a:t>
            </a:r>
            <a:r>
              <a:rPr sz="2400" dirty="0">
                <a:latin typeface="Times New Roman"/>
                <a:cs typeface="Times New Roman"/>
              </a:rPr>
              <a:t>:</a:t>
            </a:r>
            <a:endParaRPr sz="2400">
              <a:latin typeface="Times New Roman"/>
              <a:cs typeface="Times New Roman"/>
            </a:endParaRPr>
          </a:p>
          <a:p>
            <a:pPr marL="755650" lvl="1" indent="-285750">
              <a:lnSpc>
                <a:spcPct val="100000"/>
              </a:lnSpc>
              <a:spcBef>
                <a:spcPts val="20"/>
              </a:spcBef>
              <a:buChar char="–"/>
              <a:tabLst>
                <a:tab pos="755015" algn="l"/>
                <a:tab pos="755650" algn="l"/>
              </a:tabLst>
            </a:pPr>
            <a:r>
              <a:rPr sz="2400" spc="-5" dirty="0">
                <a:latin typeface="Times New Roman"/>
                <a:cs typeface="Times New Roman"/>
              </a:rPr>
              <a:t>increased </a:t>
            </a:r>
            <a:r>
              <a:rPr sz="2400" dirty="0">
                <a:latin typeface="Times New Roman"/>
                <a:cs typeface="Times New Roman"/>
              </a:rPr>
              <a:t>levels of oxidants </a:t>
            </a:r>
            <a:r>
              <a:rPr sz="2400" spc="-5" dirty="0">
                <a:latin typeface="Times New Roman"/>
                <a:cs typeface="Times New Roman"/>
              </a:rPr>
              <a:t>within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cell</a:t>
            </a:r>
            <a:endParaRPr sz="2400">
              <a:latin typeface="Times New Roman"/>
              <a:cs typeface="Times New Roman"/>
            </a:endParaRPr>
          </a:p>
          <a:p>
            <a:pPr marL="755650" lvl="1" indent="-285750">
              <a:lnSpc>
                <a:spcPct val="100000"/>
              </a:lnSpc>
              <a:spcBef>
                <a:spcPts val="20"/>
              </a:spcBef>
              <a:buChar char="–"/>
              <a:tabLst>
                <a:tab pos="755015" algn="l"/>
                <a:tab pos="755650" algn="l"/>
              </a:tabLst>
            </a:pPr>
            <a:r>
              <a:rPr sz="2400" spc="-5" dirty="0">
                <a:latin typeface="Times New Roman"/>
                <a:cs typeface="Times New Roman"/>
              </a:rPr>
              <a:t>damage </a:t>
            </a:r>
            <a:r>
              <a:rPr sz="2400" dirty="0">
                <a:latin typeface="Times New Roman"/>
                <a:cs typeface="Times New Roman"/>
              </a:rPr>
              <a:t>to </a:t>
            </a:r>
            <a:r>
              <a:rPr sz="2400" spc="-5" dirty="0">
                <a:latin typeface="Times New Roman"/>
                <a:cs typeface="Times New Roman"/>
              </a:rPr>
              <a:t>DNA by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oxidants</a:t>
            </a:r>
            <a:endParaRPr sz="2400">
              <a:latin typeface="Times New Roman"/>
              <a:cs typeface="Times New Roman"/>
            </a:endParaRPr>
          </a:p>
          <a:p>
            <a:pPr marL="755650" lvl="1" indent="-285750">
              <a:lnSpc>
                <a:spcPct val="100000"/>
              </a:lnSpc>
              <a:spcBef>
                <a:spcPts val="20"/>
              </a:spcBef>
              <a:buChar char="–"/>
              <a:tabLst>
                <a:tab pos="755015" algn="l"/>
                <a:tab pos="755650" algn="l"/>
              </a:tabLst>
            </a:pPr>
            <a:r>
              <a:rPr sz="2400" dirty="0">
                <a:latin typeface="Times New Roman"/>
                <a:cs typeface="Times New Roman"/>
              </a:rPr>
              <a:t>death activators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:</a:t>
            </a:r>
            <a:endParaRPr sz="2400">
              <a:latin typeface="Times New Roman"/>
              <a:cs typeface="Times New Roman"/>
            </a:endParaRPr>
          </a:p>
          <a:p>
            <a:pPr marL="1155700" lvl="2" indent="-228600">
              <a:lnSpc>
                <a:spcPct val="100000"/>
              </a:lnSpc>
              <a:spcBef>
                <a:spcPts val="20"/>
              </a:spcBef>
              <a:buChar char="•"/>
              <a:tabLst>
                <a:tab pos="1155700" algn="l"/>
              </a:tabLst>
            </a:pPr>
            <a:r>
              <a:rPr sz="2400" spc="-5" dirty="0">
                <a:latin typeface="Times New Roman"/>
                <a:cs typeface="Times New Roman"/>
              </a:rPr>
              <a:t>Tumor </a:t>
            </a:r>
            <a:r>
              <a:rPr sz="2400" dirty="0">
                <a:latin typeface="Times New Roman"/>
                <a:cs typeface="Times New Roman"/>
              </a:rPr>
              <a:t>necrosis </a:t>
            </a:r>
            <a:r>
              <a:rPr sz="2400" spc="-5" dirty="0">
                <a:latin typeface="Times New Roman"/>
                <a:cs typeface="Times New Roman"/>
              </a:rPr>
              <a:t>factor </a:t>
            </a:r>
            <a:r>
              <a:rPr sz="2400" dirty="0">
                <a:latin typeface="Times New Roman"/>
                <a:cs typeface="Times New Roman"/>
              </a:rPr>
              <a:t>alpha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(TNF-</a:t>
            </a:r>
            <a:r>
              <a:rPr sz="2400" dirty="0">
                <a:latin typeface="Symbol"/>
                <a:cs typeface="Symbol"/>
              </a:rPr>
              <a:t></a:t>
            </a:r>
            <a:r>
              <a:rPr sz="2400" dirty="0">
                <a:latin typeface="Times New Roman"/>
                <a:cs typeface="Times New Roman"/>
              </a:rPr>
              <a:t>)</a:t>
            </a:r>
            <a:endParaRPr sz="2400">
              <a:latin typeface="Times New Roman"/>
              <a:cs typeface="Times New Roman"/>
            </a:endParaRPr>
          </a:p>
          <a:p>
            <a:pPr marL="1155700" lvl="2" indent="-228600">
              <a:lnSpc>
                <a:spcPct val="100000"/>
              </a:lnSpc>
              <a:spcBef>
                <a:spcPts val="20"/>
              </a:spcBef>
              <a:buChar char="•"/>
              <a:tabLst>
                <a:tab pos="1155700" algn="l"/>
              </a:tabLst>
            </a:pPr>
            <a:r>
              <a:rPr sz="2400" spc="-5" dirty="0">
                <a:latin typeface="Times New Roman"/>
                <a:cs typeface="Times New Roman"/>
              </a:rPr>
              <a:t>Lymphotoxin </a:t>
            </a:r>
            <a:r>
              <a:rPr sz="2400" dirty="0">
                <a:latin typeface="Times New Roman"/>
                <a:cs typeface="Times New Roman"/>
              </a:rPr>
              <a:t>(TNF-β)</a:t>
            </a:r>
            <a:endParaRPr sz="2400">
              <a:latin typeface="Times New Roman"/>
              <a:cs typeface="Times New Roman"/>
            </a:endParaRPr>
          </a:p>
          <a:p>
            <a:pPr marL="1155700" lvl="2" indent="-228600">
              <a:lnSpc>
                <a:spcPct val="100000"/>
              </a:lnSpc>
              <a:spcBef>
                <a:spcPts val="20"/>
              </a:spcBef>
              <a:buChar char="•"/>
              <a:tabLst>
                <a:tab pos="1155700" algn="l"/>
              </a:tabLst>
            </a:pPr>
            <a:r>
              <a:rPr sz="2400" spc="-5" dirty="0">
                <a:latin typeface="Times New Roman"/>
                <a:cs typeface="Times New Roman"/>
              </a:rPr>
              <a:t>Fas </a:t>
            </a:r>
            <a:r>
              <a:rPr sz="2400" dirty="0">
                <a:latin typeface="Times New Roman"/>
                <a:cs typeface="Times New Roman"/>
              </a:rPr>
              <a:t>ligand </a:t>
            </a:r>
            <a:r>
              <a:rPr sz="2400" spc="-5" dirty="0">
                <a:latin typeface="Times New Roman"/>
                <a:cs typeface="Times New Roman"/>
              </a:rPr>
              <a:t>(FasL)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wipe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46910" y="497840"/>
            <a:ext cx="524192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868930" algn="l"/>
              </a:tabLst>
            </a:pPr>
            <a:r>
              <a:rPr dirty="0"/>
              <a:t>I</a:t>
            </a:r>
            <a:r>
              <a:rPr spc="-5" dirty="0"/>
              <a:t>nd</a:t>
            </a:r>
            <a:r>
              <a:rPr spc="-10" dirty="0"/>
              <a:t>u</a:t>
            </a:r>
            <a:r>
              <a:rPr dirty="0"/>
              <a:t>c</a:t>
            </a:r>
            <a:r>
              <a:rPr spc="-5" dirty="0"/>
              <a:t>e</a:t>
            </a:r>
            <a:r>
              <a:rPr dirty="0"/>
              <a:t>rs of	</a:t>
            </a:r>
            <a:r>
              <a:rPr spc="-5" dirty="0"/>
              <a:t>A</a:t>
            </a:r>
            <a:r>
              <a:rPr spc="-10" dirty="0"/>
              <a:t>p</a:t>
            </a:r>
            <a:r>
              <a:rPr dirty="0"/>
              <a:t>o</a:t>
            </a:r>
            <a:r>
              <a:rPr spc="-5" dirty="0"/>
              <a:t>p</a:t>
            </a:r>
            <a:r>
              <a:rPr spc="-10" dirty="0"/>
              <a:t>t</a:t>
            </a:r>
            <a:r>
              <a:rPr dirty="0"/>
              <a:t>os</a:t>
            </a:r>
            <a:r>
              <a:rPr spc="-5" dirty="0"/>
              <a:t>is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40739" y="1490979"/>
            <a:ext cx="132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•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83639" y="1511300"/>
            <a:ext cx="15405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latin typeface="Times New Roman"/>
                <a:cs typeface="Times New Roman"/>
              </a:rPr>
              <a:t>TNF</a:t>
            </a:r>
            <a:r>
              <a:rPr sz="2400" b="1" spc="-7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family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83639" y="2136140"/>
            <a:ext cx="33045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Times New Roman"/>
                <a:cs typeface="Times New Roman"/>
              </a:rPr>
              <a:t>Growth </a:t>
            </a:r>
            <a:r>
              <a:rPr sz="2400" b="1" dirty="0">
                <a:latin typeface="Times New Roman"/>
                <a:cs typeface="Times New Roman"/>
              </a:rPr>
              <a:t>factor</a:t>
            </a:r>
            <a:r>
              <a:rPr sz="2400" b="1" spc="-5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withdrawl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40739" y="2115820"/>
            <a:ext cx="132715" cy="1016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•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040"/>
              </a:spcBef>
            </a:pPr>
            <a:r>
              <a:rPr sz="2400" dirty="0">
                <a:latin typeface="Times New Roman"/>
                <a:cs typeface="Times New Roman"/>
              </a:rPr>
              <a:t>•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83639" y="2759709"/>
            <a:ext cx="11258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Times New Roman"/>
                <a:cs typeface="Times New Roman"/>
              </a:rPr>
              <a:t>C</a:t>
            </a:r>
            <a:r>
              <a:rPr sz="2400" b="1" spc="-10" dirty="0">
                <a:latin typeface="Times New Roman"/>
                <a:cs typeface="Times New Roman"/>
              </a:rPr>
              <a:t>a</a:t>
            </a:r>
            <a:r>
              <a:rPr sz="2400" b="1" spc="10" dirty="0">
                <a:latin typeface="Times New Roman"/>
                <a:cs typeface="Times New Roman"/>
              </a:rPr>
              <a:t>l</a:t>
            </a:r>
            <a:r>
              <a:rPr sz="2400" b="1" dirty="0">
                <a:latin typeface="Times New Roman"/>
                <a:cs typeface="Times New Roman"/>
              </a:rPr>
              <a:t>ci</a:t>
            </a:r>
            <a:r>
              <a:rPr sz="2400" b="1" spc="-10" dirty="0">
                <a:latin typeface="Times New Roman"/>
                <a:cs typeface="Times New Roman"/>
              </a:rPr>
              <a:t>u</a:t>
            </a:r>
            <a:r>
              <a:rPr sz="2400" b="1" dirty="0">
                <a:latin typeface="Times New Roman"/>
                <a:cs typeface="Times New Roman"/>
              </a:rPr>
              <a:t>m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40739" y="3365500"/>
            <a:ext cx="132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•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83639" y="3384550"/>
            <a:ext cx="14312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Times New Roman"/>
                <a:cs typeface="Times New Roman"/>
              </a:rPr>
              <a:t>Oncogenes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40739" y="3989070"/>
            <a:ext cx="132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•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83639" y="4009390"/>
            <a:ext cx="27266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Times New Roman"/>
                <a:cs typeface="Times New Roman"/>
              </a:rPr>
              <a:t>Nutrient</a:t>
            </a:r>
            <a:r>
              <a:rPr sz="2400" b="1" spc="-3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deprivation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40739" y="4613909"/>
            <a:ext cx="132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•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83639" y="4634229"/>
            <a:ext cx="90614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5" dirty="0">
                <a:latin typeface="Times New Roman"/>
                <a:cs typeface="Times New Roman"/>
              </a:rPr>
              <a:t>T</a:t>
            </a:r>
            <a:r>
              <a:rPr sz="2400" b="1" dirty="0">
                <a:latin typeface="Times New Roman"/>
                <a:cs typeface="Times New Roman"/>
              </a:rPr>
              <a:t>ox</a:t>
            </a:r>
            <a:r>
              <a:rPr sz="2400" b="1" spc="10" dirty="0">
                <a:latin typeface="Times New Roman"/>
                <a:cs typeface="Times New Roman"/>
              </a:rPr>
              <a:t>i</a:t>
            </a:r>
            <a:r>
              <a:rPr sz="2400" b="1" spc="-10" dirty="0">
                <a:latin typeface="Times New Roman"/>
                <a:cs typeface="Times New Roman"/>
              </a:rPr>
              <a:t>n</a:t>
            </a:r>
            <a:r>
              <a:rPr sz="2400" b="1" dirty="0">
                <a:latin typeface="Times New Roman"/>
                <a:cs typeface="Times New Roman"/>
              </a:rPr>
              <a:t>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40739" y="5238750"/>
            <a:ext cx="132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•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183639" y="5259070"/>
            <a:ext cx="174243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Times New Roman"/>
                <a:cs typeface="Times New Roman"/>
              </a:rPr>
              <a:t>UV</a:t>
            </a:r>
            <a:r>
              <a:rPr sz="2400" b="1" spc="-10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radiation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40739" y="5863590"/>
            <a:ext cx="132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•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183639" y="5882640"/>
            <a:ext cx="23552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Times New Roman"/>
                <a:cs typeface="Times New Roman"/>
              </a:rPr>
              <a:t>Gamma</a:t>
            </a:r>
            <a:r>
              <a:rPr sz="2400" b="1" spc="-5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radiation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57350" y="208279"/>
            <a:ext cx="5824220" cy="1183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46250" marR="5080" indent="-1733550">
              <a:lnSpc>
                <a:spcPct val="100000"/>
              </a:lnSpc>
              <a:spcBef>
                <a:spcPts val="100"/>
              </a:spcBef>
            </a:pPr>
            <a:r>
              <a:rPr sz="3600" spc="-10" dirty="0">
                <a:latin typeface="Arial"/>
                <a:cs typeface="Arial"/>
              </a:rPr>
              <a:t>Apoptosis </a:t>
            </a:r>
            <a:r>
              <a:rPr sz="3600" spc="-5" dirty="0">
                <a:latin typeface="Arial"/>
                <a:cs typeface="Arial"/>
              </a:rPr>
              <a:t>in </a:t>
            </a:r>
            <a:r>
              <a:rPr sz="3600" spc="-10" dirty="0">
                <a:latin typeface="Arial"/>
                <a:cs typeface="Arial"/>
              </a:rPr>
              <a:t>physiological  </a:t>
            </a:r>
            <a:r>
              <a:rPr sz="3600" spc="-5" dirty="0">
                <a:latin typeface="Arial"/>
                <a:cs typeface="Arial"/>
              </a:rPr>
              <a:t>condition</a:t>
            </a:r>
            <a:r>
              <a:rPr sz="4000" spc="-5" dirty="0">
                <a:latin typeface="Arial"/>
                <a:cs typeface="Arial"/>
              </a:rPr>
              <a:t>s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68680" y="5360670"/>
            <a:ext cx="7482205" cy="1094740"/>
          </a:xfrm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12065" marR="5080" algn="ctr">
              <a:lnSpc>
                <a:spcPct val="79900"/>
              </a:lnSpc>
              <a:spcBef>
                <a:spcPts val="750"/>
              </a:spcBef>
            </a:pPr>
            <a:r>
              <a:rPr sz="2700" spc="-5" dirty="0">
                <a:solidFill>
                  <a:srgbClr val="001F5F"/>
                </a:solidFill>
                <a:latin typeface="Arial"/>
                <a:cs typeface="Arial"/>
              </a:rPr>
              <a:t>In human body about 100,000 </a:t>
            </a:r>
            <a:r>
              <a:rPr sz="2700" dirty="0">
                <a:solidFill>
                  <a:srgbClr val="001F5F"/>
                </a:solidFill>
                <a:latin typeface="Arial"/>
                <a:cs typeface="Arial"/>
              </a:rPr>
              <a:t>cells </a:t>
            </a:r>
            <a:r>
              <a:rPr sz="2700" spc="-5" dirty="0">
                <a:solidFill>
                  <a:srgbClr val="001F5F"/>
                </a:solidFill>
                <a:latin typeface="Arial"/>
                <a:cs typeface="Arial"/>
              </a:rPr>
              <a:t>are produced  every </a:t>
            </a:r>
            <a:r>
              <a:rPr sz="2700" dirty="0">
                <a:solidFill>
                  <a:srgbClr val="001F5F"/>
                </a:solidFill>
                <a:latin typeface="Arial"/>
                <a:cs typeface="Arial"/>
              </a:rPr>
              <a:t>second </a:t>
            </a:r>
            <a:r>
              <a:rPr sz="2700" spc="-5" dirty="0">
                <a:solidFill>
                  <a:srgbClr val="001F5F"/>
                </a:solidFill>
                <a:latin typeface="Arial"/>
                <a:cs typeface="Arial"/>
              </a:rPr>
              <a:t>by </a:t>
            </a:r>
            <a:r>
              <a:rPr sz="2700" dirty="0">
                <a:solidFill>
                  <a:srgbClr val="001F5F"/>
                </a:solidFill>
                <a:latin typeface="Arial"/>
                <a:cs typeface="Arial"/>
              </a:rPr>
              <a:t>mitosis </a:t>
            </a:r>
            <a:r>
              <a:rPr sz="2700" spc="-5" dirty="0">
                <a:solidFill>
                  <a:srgbClr val="001F5F"/>
                </a:solidFill>
                <a:latin typeface="Arial"/>
                <a:cs typeface="Arial"/>
              </a:rPr>
              <a:t>and </a:t>
            </a:r>
            <a:r>
              <a:rPr sz="2700" dirty="0">
                <a:solidFill>
                  <a:srgbClr val="001F5F"/>
                </a:solidFill>
                <a:latin typeface="Arial"/>
                <a:cs typeface="Arial"/>
              </a:rPr>
              <a:t>a similar </a:t>
            </a:r>
            <a:r>
              <a:rPr sz="2700" spc="-5" dirty="0">
                <a:solidFill>
                  <a:srgbClr val="001F5F"/>
                </a:solidFill>
                <a:latin typeface="Arial"/>
                <a:cs typeface="Arial"/>
              </a:rPr>
              <a:t>no. die </a:t>
            </a:r>
            <a:r>
              <a:rPr sz="2700" spc="-10" dirty="0">
                <a:solidFill>
                  <a:srgbClr val="001F5F"/>
                </a:solidFill>
                <a:latin typeface="Arial"/>
                <a:cs typeface="Arial"/>
              </a:rPr>
              <a:t>by  </a:t>
            </a:r>
            <a:r>
              <a:rPr sz="2700" spc="-5" dirty="0">
                <a:solidFill>
                  <a:srgbClr val="001F5F"/>
                </a:solidFill>
                <a:latin typeface="Arial"/>
                <a:cs typeface="Arial"/>
              </a:rPr>
              <a:t>apoptosis</a:t>
            </a:r>
            <a:endParaRPr sz="27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981200" y="1752600"/>
            <a:ext cx="5029200" cy="3124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3269" y="554778"/>
            <a:ext cx="7664450" cy="4752975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459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dirty="0">
                <a:latin typeface="Arial"/>
                <a:cs typeface="Arial"/>
              </a:rPr>
              <a:t>Important </a:t>
            </a:r>
            <a:r>
              <a:rPr sz="2800" spc="-5" dirty="0">
                <a:latin typeface="Arial"/>
                <a:cs typeface="Arial"/>
              </a:rPr>
              <a:t>in </a:t>
            </a:r>
            <a:r>
              <a:rPr sz="2800" dirty="0">
                <a:latin typeface="Arial"/>
                <a:cs typeface="Arial"/>
              </a:rPr>
              <a:t>normal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physiology</a:t>
            </a:r>
            <a:endParaRPr sz="2800">
              <a:latin typeface="Arial"/>
              <a:cs typeface="Arial"/>
            </a:endParaRPr>
          </a:p>
          <a:p>
            <a:pPr marL="755015" marR="808990" lvl="1" indent="-285750">
              <a:lnSpc>
                <a:spcPts val="2590"/>
              </a:lnSpc>
              <a:spcBef>
                <a:spcPts val="640"/>
              </a:spcBef>
              <a:buFont typeface="Arial"/>
              <a:buChar char="–"/>
              <a:tabLst>
                <a:tab pos="755650" algn="l"/>
                <a:tab pos="2922270" algn="l"/>
              </a:tabLst>
            </a:pPr>
            <a:r>
              <a:rPr sz="2400" b="1" spc="-5" dirty="0">
                <a:latin typeface="Arial"/>
                <a:cs typeface="Arial"/>
              </a:rPr>
              <a:t>Development</a:t>
            </a:r>
            <a:r>
              <a:rPr sz="2400" spc="-5" dirty="0">
                <a:latin typeface="Arial"/>
                <a:cs typeface="Arial"/>
              </a:rPr>
              <a:t>:	</a:t>
            </a:r>
            <a:r>
              <a:rPr sz="2400" spc="5" dirty="0">
                <a:latin typeface="Arial"/>
                <a:cs typeface="Arial"/>
              </a:rPr>
              <a:t>Immune </a:t>
            </a:r>
            <a:r>
              <a:rPr sz="2400" dirty="0">
                <a:latin typeface="Arial"/>
                <a:cs typeface="Arial"/>
              </a:rPr>
              <a:t>systems </a:t>
            </a:r>
            <a:r>
              <a:rPr sz="2400" spc="-5" dirty="0">
                <a:latin typeface="Arial"/>
                <a:cs typeface="Arial"/>
              </a:rPr>
              <a:t>maturation,  Morphogenesis, Neural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development</a:t>
            </a:r>
            <a:endParaRPr sz="2400">
              <a:latin typeface="Arial"/>
              <a:cs typeface="Arial"/>
            </a:endParaRPr>
          </a:p>
          <a:p>
            <a:pPr marL="755015" marR="5080" lvl="1" indent="-285750">
              <a:lnSpc>
                <a:spcPts val="2590"/>
              </a:lnSpc>
              <a:spcBef>
                <a:spcPts val="600"/>
              </a:spcBef>
              <a:buFont typeface="Arial"/>
              <a:buChar char="–"/>
              <a:tabLst>
                <a:tab pos="755650" algn="l"/>
              </a:tabLst>
            </a:pPr>
            <a:r>
              <a:rPr sz="2400" b="1" spc="-5" dirty="0">
                <a:latin typeface="Arial"/>
                <a:cs typeface="Arial"/>
              </a:rPr>
              <a:t>Adult</a:t>
            </a:r>
            <a:r>
              <a:rPr sz="2400" spc="-5" dirty="0">
                <a:latin typeface="Arial"/>
                <a:cs typeface="Arial"/>
              </a:rPr>
              <a:t>: </a:t>
            </a:r>
            <a:r>
              <a:rPr sz="2400" spc="5" dirty="0">
                <a:latin typeface="Arial"/>
                <a:cs typeface="Arial"/>
              </a:rPr>
              <a:t>Immune </a:t>
            </a:r>
            <a:r>
              <a:rPr sz="2400" spc="-10" dirty="0">
                <a:latin typeface="Arial"/>
                <a:cs typeface="Arial"/>
              </a:rPr>
              <a:t>privilege, DNA </a:t>
            </a:r>
            <a:r>
              <a:rPr sz="2400" spc="-5" dirty="0">
                <a:latin typeface="Arial"/>
                <a:cs typeface="Arial"/>
              </a:rPr>
              <a:t>Damage </a:t>
            </a:r>
            <a:r>
              <a:rPr sz="2400" spc="-10" dirty="0">
                <a:latin typeface="Arial"/>
                <a:cs typeface="Arial"/>
              </a:rPr>
              <a:t>and wound  </a:t>
            </a:r>
            <a:r>
              <a:rPr sz="2400" spc="-5" dirty="0">
                <a:latin typeface="Arial"/>
                <a:cs typeface="Arial"/>
              </a:rPr>
              <a:t>repair.</a:t>
            </a:r>
            <a:endParaRPr sz="24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30"/>
              </a:spcBef>
              <a:buFont typeface="Arial"/>
              <a:buChar char="–"/>
            </a:pP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Excess apoptosis</a:t>
            </a:r>
            <a:endParaRPr sz="2800">
              <a:latin typeface="Arial"/>
              <a:cs typeface="Arial"/>
            </a:endParaRPr>
          </a:p>
          <a:p>
            <a:pPr marL="755650" lvl="1" indent="-286385">
              <a:lnSpc>
                <a:spcPct val="100000"/>
              </a:lnSpc>
              <a:spcBef>
                <a:spcPts val="310"/>
              </a:spcBef>
              <a:buChar char="–"/>
              <a:tabLst>
                <a:tab pos="755650" algn="l"/>
              </a:tabLst>
            </a:pPr>
            <a:r>
              <a:rPr sz="2400" spc="-10" dirty="0">
                <a:latin typeface="Arial"/>
                <a:cs typeface="Arial"/>
              </a:rPr>
              <a:t>Neurodegenerative </a:t>
            </a:r>
            <a:r>
              <a:rPr sz="2400" spc="-5" dirty="0">
                <a:latin typeface="Arial"/>
                <a:cs typeface="Arial"/>
              </a:rPr>
              <a:t>diseases</a:t>
            </a:r>
            <a:endParaRPr sz="24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10"/>
              </a:spcBef>
              <a:buFont typeface="Arial"/>
              <a:buChar char="–"/>
            </a:pPr>
            <a:endParaRPr sz="24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Deficient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apoptosis</a:t>
            </a:r>
            <a:endParaRPr sz="2800">
              <a:latin typeface="Arial"/>
              <a:cs typeface="Arial"/>
            </a:endParaRPr>
          </a:p>
          <a:p>
            <a:pPr marL="755650" lvl="1" indent="-286385">
              <a:lnSpc>
                <a:spcPct val="100000"/>
              </a:lnSpc>
              <a:spcBef>
                <a:spcPts val="300"/>
              </a:spcBef>
              <a:buChar char="–"/>
              <a:tabLst>
                <a:tab pos="755650" algn="l"/>
              </a:tabLst>
            </a:pPr>
            <a:r>
              <a:rPr sz="2400" spc="-5" dirty="0">
                <a:latin typeface="Arial"/>
                <a:cs typeface="Arial"/>
              </a:rPr>
              <a:t>Cancer</a:t>
            </a:r>
            <a:endParaRPr sz="2400">
              <a:latin typeface="Arial"/>
              <a:cs typeface="Arial"/>
            </a:endParaRPr>
          </a:p>
          <a:p>
            <a:pPr marL="755650" lvl="1" indent="-286385">
              <a:lnSpc>
                <a:spcPct val="100000"/>
              </a:lnSpc>
              <a:spcBef>
                <a:spcPts val="309"/>
              </a:spcBef>
              <a:buChar char="–"/>
              <a:tabLst>
                <a:tab pos="755650" algn="l"/>
              </a:tabLst>
            </a:pPr>
            <a:r>
              <a:rPr sz="2400" spc="-5" dirty="0">
                <a:latin typeface="Arial"/>
                <a:cs typeface="Arial"/>
              </a:rPr>
              <a:t>Autoimmunity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  <p:transition>
    <p:zo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4170" y="2006600"/>
            <a:ext cx="121920" cy="3549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150" dirty="0">
                <a:latin typeface="Arial"/>
                <a:cs typeface="Arial"/>
              </a:rPr>
              <a:t>•</a:t>
            </a:r>
            <a:endParaRPr sz="215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77569" y="2002790"/>
            <a:ext cx="69303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Times New Roman"/>
                <a:cs typeface="Times New Roman"/>
              </a:rPr>
              <a:t>Caspases </a:t>
            </a:r>
            <a:r>
              <a:rPr sz="2400" dirty="0">
                <a:latin typeface="Times New Roman"/>
                <a:cs typeface="Times New Roman"/>
              </a:rPr>
              <a:t>stands </a:t>
            </a:r>
            <a:r>
              <a:rPr sz="2400" spc="-5" dirty="0">
                <a:latin typeface="Times New Roman"/>
                <a:cs typeface="Times New Roman"/>
              </a:rPr>
              <a:t>for </a:t>
            </a:r>
            <a:r>
              <a:rPr sz="2400" b="1" dirty="0">
                <a:latin typeface="Times New Roman"/>
                <a:cs typeface="Times New Roman"/>
              </a:rPr>
              <a:t>c</a:t>
            </a:r>
            <a:r>
              <a:rPr sz="2400" dirty="0">
                <a:latin typeface="Times New Roman"/>
                <a:cs typeface="Times New Roman"/>
              </a:rPr>
              <a:t>ysteine </a:t>
            </a:r>
            <a:r>
              <a:rPr sz="2400" b="1" spc="-5" dirty="0">
                <a:latin typeface="Times New Roman"/>
                <a:cs typeface="Times New Roman"/>
              </a:rPr>
              <a:t>asp</a:t>
            </a:r>
            <a:r>
              <a:rPr sz="2400" spc="-5" dirty="0">
                <a:latin typeface="Times New Roman"/>
                <a:cs typeface="Times New Roman"/>
              </a:rPr>
              <a:t>artate-specific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prote</a:t>
            </a:r>
            <a:r>
              <a:rPr sz="2400" b="1" dirty="0">
                <a:latin typeface="Times New Roman"/>
                <a:cs typeface="Times New Roman"/>
              </a:rPr>
              <a:t>ase</a:t>
            </a:r>
            <a:r>
              <a:rPr sz="2400" dirty="0"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4170" y="2664459"/>
            <a:ext cx="121920" cy="3549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150" dirty="0">
                <a:latin typeface="Arial"/>
                <a:cs typeface="Arial"/>
              </a:rPr>
              <a:t>•</a:t>
            </a:r>
            <a:endParaRPr sz="21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77569" y="2660650"/>
            <a:ext cx="67964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Times New Roman"/>
                <a:cs typeface="Times New Roman"/>
              </a:rPr>
              <a:t>Caspases </a:t>
            </a:r>
            <a:r>
              <a:rPr sz="2400" dirty="0">
                <a:latin typeface="Times New Roman"/>
                <a:cs typeface="Times New Roman"/>
              </a:rPr>
              <a:t>have the characteristics of high </a:t>
            </a:r>
            <a:r>
              <a:rPr sz="2400" spc="-5" dirty="0">
                <a:latin typeface="Times New Roman"/>
                <a:cs typeface="Times New Roman"/>
              </a:rPr>
              <a:t>specificity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for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01369" y="3318509"/>
            <a:ext cx="7737475" cy="10490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Times New Roman"/>
                <a:cs typeface="Times New Roman"/>
              </a:rPr>
              <a:t>substrates </a:t>
            </a:r>
            <a:r>
              <a:rPr sz="2400" dirty="0">
                <a:latin typeface="Times New Roman"/>
                <a:cs typeface="Times New Roman"/>
              </a:rPr>
              <a:t>containing </a:t>
            </a:r>
            <a:r>
              <a:rPr sz="2400" spc="-5" dirty="0">
                <a:latin typeface="Times New Roman"/>
                <a:cs typeface="Times New Roman"/>
              </a:rPr>
              <a:t>Asp, </a:t>
            </a:r>
            <a:r>
              <a:rPr sz="2400" dirty="0">
                <a:latin typeface="Times New Roman"/>
                <a:cs typeface="Times New Roman"/>
              </a:rPr>
              <a:t>and </a:t>
            </a:r>
            <a:r>
              <a:rPr sz="2400" spc="-5" dirty="0">
                <a:latin typeface="Times New Roman"/>
                <a:cs typeface="Times New Roman"/>
              </a:rPr>
              <a:t>use </a:t>
            </a:r>
            <a:r>
              <a:rPr sz="2400" dirty="0">
                <a:latin typeface="Times New Roman"/>
                <a:cs typeface="Times New Roman"/>
              </a:rPr>
              <a:t>a Cys </a:t>
            </a:r>
            <a:r>
              <a:rPr sz="2400" spc="-5" dirty="0">
                <a:latin typeface="Times New Roman"/>
                <a:cs typeface="Times New Roman"/>
              </a:rPr>
              <a:t>for </a:t>
            </a:r>
            <a:r>
              <a:rPr sz="2400" dirty="0">
                <a:latin typeface="Times New Roman"/>
                <a:cs typeface="Times New Roman"/>
              </a:rPr>
              <a:t>catalyzing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peptide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300"/>
              </a:spcBef>
            </a:pPr>
            <a:r>
              <a:rPr sz="2400" dirty="0">
                <a:latin typeface="Times New Roman"/>
                <a:cs typeface="Times New Roman"/>
              </a:rPr>
              <a:t>bond</a:t>
            </a:r>
            <a:r>
              <a:rPr sz="2400" spc="-5" dirty="0">
                <a:latin typeface="Times New Roman"/>
                <a:cs typeface="Times New Roman"/>
              </a:rPr>
              <a:t> cleavage.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44170" y="4638040"/>
            <a:ext cx="121920" cy="3549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150" dirty="0">
                <a:latin typeface="Arial"/>
                <a:cs typeface="Arial"/>
              </a:rPr>
              <a:t>•</a:t>
            </a:r>
            <a:endParaRPr sz="21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01369" y="4635500"/>
            <a:ext cx="68376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Synthesized in the cell as </a:t>
            </a:r>
            <a:r>
              <a:rPr sz="2400" spc="-5" dirty="0">
                <a:latin typeface="Times New Roman"/>
                <a:cs typeface="Times New Roman"/>
              </a:rPr>
              <a:t>precursors named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procaspase.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44170" y="5297170"/>
            <a:ext cx="121920" cy="3549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150" dirty="0">
                <a:latin typeface="Arial"/>
                <a:cs typeface="Arial"/>
              </a:rPr>
              <a:t>•</a:t>
            </a:r>
            <a:endParaRPr sz="21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01369" y="5293359"/>
            <a:ext cx="60782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Times New Roman"/>
                <a:cs typeface="Times New Roman"/>
              </a:rPr>
              <a:t>Caspases </a:t>
            </a:r>
            <a:r>
              <a:rPr sz="2400" dirty="0">
                <a:latin typeface="Times New Roman"/>
                <a:cs typeface="Times New Roman"/>
              </a:rPr>
              <a:t>are the </a:t>
            </a:r>
            <a:r>
              <a:rPr sz="2400" spc="-5" dirty="0">
                <a:latin typeface="Times New Roman"/>
                <a:cs typeface="Times New Roman"/>
              </a:rPr>
              <a:t>major </a:t>
            </a:r>
            <a:r>
              <a:rPr sz="2400" dirty="0">
                <a:latin typeface="Times New Roman"/>
                <a:cs typeface="Times New Roman"/>
              </a:rPr>
              <a:t>executioners in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apoptosis</a:t>
            </a:r>
            <a:r>
              <a:rPr sz="2400" dirty="0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3699509" y="491490"/>
            <a:ext cx="220027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Caspases</a:t>
            </a:r>
          </a:p>
        </p:txBody>
      </p:sp>
    </p:spTree>
  </p:cSld>
  <p:clrMapOvr>
    <a:masterClrMapping/>
  </p:clrMapOvr>
  <p:transition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60929" y="497840"/>
            <a:ext cx="441833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Caspase</a:t>
            </a:r>
            <a:r>
              <a:rPr spc="-75" dirty="0"/>
              <a:t> </a:t>
            </a:r>
            <a:r>
              <a:rPr spc="-5" dirty="0"/>
              <a:t>Structure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869940" y="1563370"/>
            <a:ext cx="141605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dirty="0">
                <a:latin typeface="Times New Roman"/>
                <a:cs typeface="Times New Roman"/>
              </a:rPr>
              <a:t>•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869940" y="2465070"/>
            <a:ext cx="141605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dirty="0">
                <a:latin typeface="Times New Roman"/>
                <a:cs typeface="Times New Roman"/>
              </a:rPr>
              <a:t>•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869940" y="3340100"/>
            <a:ext cx="141605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dirty="0">
                <a:latin typeface="Times New Roman"/>
                <a:cs typeface="Times New Roman"/>
              </a:rPr>
              <a:t>•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377940" y="1502410"/>
            <a:ext cx="1985645" cy="26758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198755">
              <a:lnSpc>
                <a:spcPct val="113799"/>
              </a:lnSpc>
              <a:spcBef>
                <a:spcPts val="100"/>
              </a:spcBef>
            </a:pPr>
            <a:r>
              <a:rPr sz="2600" spc="-5" dirty="0">
                <a:latin typeface="Times New Roman"/>
                <a:cs typeface="Times New Roman"/>
              </a:rPr>
              <a:t>N</a:t>
            </a:r>
            <a:r>
              <a:rPr sz="2600" spc="15" dirty="0">
                <a:latin typeface="Times New Roman"/>
                <a:cs typeface="Times New Roman"/>
              </a:rPr>
              <a:t>H</a:t>
            </a:r>
            <a:r>
              <a:rPr sz="2250" spc="-487" baseline="-24074" dirty="0">
                <a:latin typeface="Times New Roman"/>
                <a:cs typeface="Times New Roman"/>
              </a:rPr>
              <a:t>2</a:t>
            </a:r>
            <a:r>
              <a:rPr sz="2600" spc="-10" dirty="0">
                <a:latin typeface="Times New Roman"/>
                <a:cs typeface="Times New Roman"/>
              </a:rPr>
              <a:t>-</a:t>
            </a:r>
            <a:r>
              <a:rPr sz="2600" spc="-5" dirty="0">
                <a:latin typeface="Times New Roman"/>
                <a:cs typeface="Times New Roman"/>
              </a:rPr>
              <a:t>te</a:t>
            </a:r>
            <a:r>
              <a:rPr sz="2600" dirty="0">
                <a:latin typeface="Times New Roman"/>
                <a:cs typeface="Times New Roman"/>
              </a:rPr>
              <a:t>r</a:t>
            </a:r>
            <a:r>
              <a:rPr sz="2600" spc="-15" dirty="0">
                <a:latin typeface="Times New Roman"/>
                <a:cs typeface="Times New Roman"/>
              </a:rPr>
              <a:t>m</a:t>
            </a:r>
            <a:r>
              <a:rPr sz="2600" spc="-5" dirty="0">
                <a:latin typeface="Times New Roman"/>
                <a:cs typeface="Times New Roman"/>
              </a:rPr>
              <a:t>i</a:t>
            </a:r>
            <a:r>
              <a:rPr sz="2600" spc="5" dirty="0">
                <a:latin typeface="Times New Roman"/>
                <a:cs typeface="Times New Roman"/>
              </a:rPr>
              <a:t>n</a:t>
            </a:r>
            <a:r>
              <a:rPr sz="2600" spc="-5" dirty="0">
                <a:latin typeface="Times New Roman"/>
                <a:cs typeface="Times New Roman"/>
              </a:rPr>
              <a:t>a</a:t>
            </a:r>
            <a:r>
              <a:rPr sz="2600" dirty="0">
                <a:latin typeface="Times New Roman"/>
                <a:cs typeface="Times New Roman"/>
              </a:rPr>
              <a:t>l  </a:t>
            </a:r>
            <a:r>
              <a:rPr sz="2600" spc="-5" dirty="0">
                <a:latin typeface="Times New Roman"/>
                <a:cs typeface="Times New Roman"/>
              </a:rPr>
              <a:t>domain</a:t>
            </a:r>
            <a:endParaRPr sz="2600">
              <a:latin typeface="Times New Roman"/>
              <a:cs typeface="Times New Roman"/>
            </a:endParaRPr>
          </a:p>
          <a:p>
            <a:pPr marL="38100" marR="30480" indent="82550">
              <a:lnSpc>
                <a:spcPct val="100000"/>
              </a:lnSpc>
              <a:spcBef>
                <a:spcPts val="640"/>
              </a:spcBef>
            </a:pPr>
            <a:r>
              <a:rPr sz="2600" dirty="0">
                <a:latin typeface="Times New Roman"/>
                <a:cs typeface="Times New Roman"/>
              </a:rPr>
              <a:t>Large</a:t>
            </a:r>
            <a:r>
              <a:rPr sz="2600" spc="-10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subunit  </a:t>
            </a:r>
            <a:r>
              <a:rPr sz="2600" spc="-5" dirty="0">
                <a:latin typeface="Times New Roman"/>
                <a:cs typeface="Times New Roman"/>
              </a:rPr>
              <a:t>(~20kD)</a:t>
            </a:r>
            <a:endParaRPr sz="2600">
              <a:latin typeface="Times New Roman"/>
              <a:cs typeface="Times New Roman"/>
            </a:endParaRPr>
          </a:p>
          <a:p>
            <a:pPr marL="38100" marR="113664">
              <a:lnSpc>
                <a:spcPct val="100000"/>
              </a:lnSpc>
              <a:spcBef>
                <a:spcPts val="650"/>
              </a:spcBef>
            </a:pPr>
            <a:r>
              <a:rPr sz="2600" spc="-5" dirty="0">
                <a:latin typeface="Times New Roman"/>
                <a:cs typeface="Times New Roman"/>
              </a:rPr>
              <a:t>Small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subunit  (~10kD)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28600" y="1752600"/>
            <a:ext cx="5334000" cy="3581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dissolv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86610" y="528320"/>
            <a:ext cx="496252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528570" algn="l"/>
              </a:tabLst>
            </a:pPr>
            <a:r>
              <a:rPr b="0" spc="-5" dirty="0">
                <a:latin typeface="Arial"/>
                <a:cs typeface="Arial"/>
              </a:rPr>
              <a:t>Ca</a:t>
            </a:r>
            <a:r>
              <a:rPr b="0" dirty="0">
                <a:latin typeface="Arial"/>
                <a:cs typeface="Arial"/>
              </a:rPr>
              <a:t>s</a:t>
            </a:r>
            <a:r>
              <a:rPr b="0" spc="-5" dirty="0">
                <a:latin typeface="Arial"/>
                <a:cs typeface="Arial"/>
              </a:rPr>
              <a:t>p</a:t>
            </a:r>
            <a:r>
              <a:rPr b="0" spc="-10" dirty="0">
                <a:latin typeface="Arial"/>
                <a:cs typeface="Arial"/>
              </a:rPr>
              <a:t>a</a:t>
            </a:r>
            <a:r>
              <a:rPr b="0" dirty="0">
                <a:latin typeface="Arial"/>
                <a:cs typeface="Arial"/>
              </a:rPr>
              <a:t>se	Ac</a:t>
            </a:r>
            <a:r>
              <a:rPr b="0" spc="-5" dirty="0">
                <a:latin typeface="Arial"/>
                <a:cs typeface="Arial"/>
              </a:rPr>
              <a:t>tivat</a:t>
            </a:r>
            <a:r>
              <a:rPr b="0" spc="5" dirty="0">
                <a:latin typeface="Arial"/>
                <a:cs typeface="Arial"/>
              </a:rPr>
              <a:t>i</a:t>
            </a:r>
            <a:r>
              <a:rPr b="0" spc="-10" dirty="0">
                <a:latin typeface="Arial"/>
                <a:cs typeface="Arial"/>
              </a:rPr>
              <a:t>o</a:t>
            </a:r>
            <a:r>
              <a:rPr b="0" dirty="0">
                <a:latin typeface="Arial"/>
                <a:cs typeface="Arial"/>
              </a:rPr>
              <a:t>n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1447800"/>
            <a:ext cx="9144000" cy="5410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00150" y="497840"/>
            <a:ext cx="673544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372995" algn="l"/>
              </a:tabLst>
            </a:pPr>
            <a:r>
              <a:rPr b="0" spc="-5" dirty="0">
                <a:latin typeface="Arial"/>
                <a:cs typeface="Arial"/>
              </a:rPr>
              <a:t>Caspase	Role </a:t>
            </a:r>
            <a:r>
              <a:rPr b="0" dirty="0">
                <a:latin typeface="Arial"/>
                <a:cs typeface="Arial"/>
              </a:rPr>
              <a:t>in</a:t>
            </a:r>
            <a:r>
              <a:rPr b="0" spc="-75" dirty="0">
                <a:latin typeface="Arial"/>
                <a:cs typeface="Arial"/>
              </a:rPr>
              <a:t> </a:t>
            </a:r>
            <a:r>
              <a:rPr b="0" spc="-5" dirty="0">
                <a:latin typeface="Arial"/>
                <a:cs typeface="Arial"/>
              </a:rPr>
              <a:t>Apoptosis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44320"/>
            <a:ext cx="7032625" cy="418846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459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Cut off contact with surrounding </a:t>
            </a:r>
            <a:r>
              <a:rPr sz="2800" dirty="0">
                <a:latin typeface="Arial"/>
                <a:cs typeface="Arial"/>
              </a:rPr>
              <a:t>cells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59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Reorganize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cytoskeleton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59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Shut don </a:t>
            </a:r>
            <a:r>
              <a:rPr sz="2800" spc="-10" dirty="0">
                <a:latin typeface="Arial"/>
                <a:cs typeface="Arial"/>
              </a:rPr>
              <a:t>DNA </a:t>
            </a:r>
            <a:r>
              <a:rPr sz="2800" spc="-5" dirty="0">
                <a:latin typeface="Arial"/>
                <a:cs typeface="Arial"/>
              </a:rPr>
              <a:t>replication and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repair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59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Interrupt splicing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59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dirty="0">
                <a:latin typeface="Arial"/>
                <a:cs typeface="Arial"/>
              </a:rPr>
              <a:t>Destroy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DNA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59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Disrupt nuclear structure</a:t>
            </a:r>
            <a:endParaRPr sz="2800">
              <a:latin typeface="Arial"/>
              <a:cs typeface="Arial"/>
            </a:endParaRPr>
          </a:p>
          <a:p>
            <a:pPr marL="355600" marR="5080" indent="-342900">
              <a:lnSpc>
                <a:spcPts val="3020"/>
              </a:lnSpc>
              <a:spcBef>
                <a:spcPts val="74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Induce cell </a:t>
            </a:r>
            <a:r>
              <a:rPr sz="2800" dirty="0">
                <a:latin typeface="Arial"/>
                <a:cs typeface="Arial"/>
              </a:rPr>
              <a:t>to </a:t>
            </a:r>
            <a:r>
              <a:rPr sz="2800" spc="-5" dirty="0">
                <a:latin typeface="Arial"/>
                <a:cs typeface="Arial"/>
              </a:rPr>
              <a:t>display signals marking it for  phagocytosis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2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Disintegrate cells into apoptotic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bodies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  <p:transition>
    <p:zo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zoom dir="in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8669" y="568959"/>
            <a:ext cx="13925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Times New Roman"/>
                <a:cs typeface="Times New Roman"/>
              </a:rPr>
              <a:t>Two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types: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26440" y="937259"/>
            <a:ext cx="7939405" cy="4950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- those </a:t>
            </a:r>
            <a:r>
              <a:rPr sz="2400" b="1" spc="-5" dirty="0">
                <a:latin typeface="Times New Roman"/>
                <a:cs typeface="Times New Roman"/>
              </a:rPr>
              <a:t>involved </a:t>
            </a:r>
            <a:r>
              <a:rPr sz="2400" b="1" dirty="0">
                <a:latin typeface="Times New Roman"/>
                <a:cs typeface="Times New Roman"/>
              </a:rPr>
              <a:t>in</a:t>
            </a:r>
            <a:r>
              <a:rPr sz="2400" b="1" spc="-5" dirty="0">
                <a:latin typeface="Times New Roman"/>
                <a:cs typeface="Times New Roman"/>
              </a:rPr>
              <a:t> apoptosis:</a:t>
            </a:r>
            <a:endParaRPr sz="2400">
              <a:latin typeface="Times New Roman"/>
              <a:cs typeface="Times New Roman"/>
            </a:endParaRPr>
          </a:p>
          <a:p>
            <a:pPr marL="2413000" marR="5080" indent="-1828800" algn="just">
              <a:lnSpc>
                <a:spcPct val="79900"/>
              </a:lnSpc>
              <a:spcBef>
                <a:spcPts val="595"/>
              </a:spcBef>
            </a:pPr>
            <a:r>
              <a:rPr sz="2400" b="1" spc="-5" dirty="0">
                <a:latin typeface="Times New Roman"/>
                <a:cs typeface="Times New Roman"/>
              </a:rPr>
              <a:t>Initiators </a:t>
            </a:r>
            <a:r>
              <a:rPr sz="2400" dirty="0">
                <a:latin typeface="Times New Roman"/>
                <a:cs typeface="Times New Roman"/>
              </a:rPr>
              <a:t>– activate </a:t>
            </a:r>
            <a:r>
              <a:rPr sz="2400" spc="-5" dirty="0">
                <a:latin typeface="Times New Roman"/>
                <a:cs typeface="Times New Roman"/>
              </a:rPr>
              <a:t>downstream effector caspases </a:t>
            </a:r>
            <a:r>
              <a:rPr sz="2400" spc="5" dirty="0">
                <a:latin typeface="Times New Roman"/>
                <a:cs typeface="Times New Roman"/>
              </a:rPr>
              <a:t>to </a:t>
            </a:r>
            <a:r>
              <a:rPr sz="2400" dirty="0">
                <a:latin typeface="Times New Roman"/>
                <a:cs typeface="Times New Roman"/>
              </a:rPr>
              <a:t>initate  activation</a:t>
            </a:r>
            <a:r>
              <a:rPr sz="2400" spc="-5" dirty="0">
                <a:latin typeface="Times New Roman"/>
                <a:cs typeface="Times New Roman"/>
              </a:rPr>
              <a:t> cascades:</a:t>
            </a:r>
            <a:endParaRPr sz="2400">
              <a:latin typeface="Times New Roman"/>
              <a:cs typeface="Times New Roman"/>
            </a:endParaRPr>
          </a:p>
          <a:p>
            <a:pPr marL="3860800" marR="2647950" algn="just">
              <a:lnSpc>
                <a:spcPct val="100699"/>
              </a:lnSpc>
            </a:pPr>
            <a:r>
              <a:rPr sz="2400" spc="-5" dirty="0">
                <a:latin typeface="Times New Roman"/>
                <a:cs typeface="Times New Roman"/>
              </a:rPr>
              <a:t>Caspases2  Caspases9  Caspases8  </a:t>
            </a:r>
            <a:r>
              <a:rPr sz="2400" spc="-15" dirty="0">
                <a:latin typeface="Times New Roman"/>
                <a:cs typeface="Times New Roman"/>
              </a:rPr>
              <a:t>C</a:t>
            </a:r>
            <a:r>
              <a:rPr sz="2400" dirty="0">
                <a:latin typeface="Times New Roman"/>
                <a:cs typeface="Times New Roman"/>
              </a:rPr>
              <a:t>aspa</a:t>
            </a:r>
            <a:r>
              <a:rPr sz="2400" spc="-10" dirty="0">
                <a:latin typeface="Times New Roman"/>
                <a:cs typeface="Times New Roman"/>
              </a:rPr>
              <a:t>s</a:t>
            </a:r>
            <a:r>
              <a:rPr sz="2400" dirty="0">
                <a:latin typeface="Times New Roman"/>
                <a:cs typeface="Times New Roman"/>
              </a:rPr>
              <a:t>es10</a:t>
            </a:r>
            <a:endParaRPr sz="2400">
              <a:latin typeface="Times New Roman"/>
              <a:cs typeface="Times New Roman"/>
            </a:endParaRPr>
          </a:p>
          <a:p>
            <a:pPr marL="12700" marR="296545" indent="571500">
              <a:lnSpc>
                <a:spcPct val="79900"/>
              </a:lnSpc>
              <a:spcBef>
                <a:spcPts val="600"/>
              </a:spcBef>
              <a:tabLst>
                <a:tab pos="2101215" algn="l"/>
                <a:tab pos="4241165" algn="l"/>
              </a:tabLst>
            </a:pPr>
            <a:r>
              <a:rPr sz="2400" b="1" spc="-5" dirty="0">
                <a:latin typeface="Times New Roman"/>
                <a:cs typeface="Times New Roman"/>
              </a:rPr>
              <a:t>Effectors</a:t>
            </a:r>
            <a:r>
              <a:rPr sz="2400" b="1" spc="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-	cleave target </a:t>
            </a:r>
            <a:r>
              <a:rPr sz="2400" spc="-5" dirty="0">
                <a:latin typeface="Times New Roman"/>
                <a:cs typeface="Times New Roman"/>
              </a:rPr>
              <a:t>proteins </a:t>
            </a:r>
            <a:r>
              <a:rPr sz="2400" dirty="0">
                <a:latin typeface="Times New Roman"/>
                <a:cs typeface="Times New Roman"/>
              </a:rPr>
              <a:t>resulting in  </a:t>
            </a:r>
            <a:r>
              <a:rPr sz="2400" spc="-5" dirty="0">
                <a:latin typeface="Times New Roman"/>
                <a:cs typeface="Times New Roman"/>
              </a:rPr>
              <a:t>morphological		and biochemical markers </a:t>
            </a:r>
            <a:r>
              <a:rPr sz="2400" dirty="0">
                <a:latin typeface="Times New Roman"/>
                <a:cs typeface="Times New Roman"/>
              </a:rPr>
              <a:t>of  </a:t>
            </a:r>
            <a:r>
              <a:rPr sz="2400" spc="-5" dirty="0">
                <a:latin typeface="Times New Roman"/>
                <a:cs typeface="Times New Roman"/>
              </a:rPr>
              <a:t>apoptosis:</a:t>
            </a:r>
            <a:endParaRPr sz="2400">
              <a:latin typeface="Times New Roman"/>
              <a:cs typeface="Times New Roman"/>
            </a:endParaRPr>
          </a:p>
          <a:p>
            <a:pPr marL="3860800" marR="2647950" algn="just">
              <a:lnSpc>
                <a:spcPct val="100699"/>
              </a:lnSpc>
            </a:pPr>
            <a:r>
              <a:rPr sz="2400" spc="-5" dirty="0">
                <a:latin typeface="Times New Roman"/>
                <a:cs typeface="Times New Roman"/>
              </a:rPr>
              <a:t>Caspases3  Caspases6  Caspases7  </a:t>
            </a:r>
            <a:r>
              <a:rPr sz="2400" spc="-15" dirty="0">
                <a:latin typeface="Times New Roman"/>
                <a:cs typeface="Times New Roman"/>
              </a:rPr>
              <a:t>C</a:t>
            </a:r>
            <a:r>
              <a:rPr sz="2400" dirty="0">
                <a:latin typeface="Times New Roman"/>
                <a:cs typeface="Times New Roman"/>
              </a:rPr>
              <a:t>aspa</a:t>
            </a:r>
            <a:r>
              <a:rPr sz="2400" spc="-10" dirty="0">
                <a:latin typeface="Times New Roman"/>
                <a:cs typeface="Times New Roman"/>
              </a:rPr>
              <a:t>s</a:t>
            </a:r>
            <a:r>
              <a:rPr sz="2400" dirty="0">
                <a:latin typeface="Times New Roman"/>
                <a:cs typeface="Times New Roman"/>
              </a:rPr>
              <a:t>es14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844290" y="109220"/>
            <a:ext cx="145415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000000"/>
                </a:solidFill>
              </a:rPr>
              <a:t>Types</a:t>
            </a:r>
          </a:p>
        </p:txBody>
      </p:sp>
    </p:spTree>
  </p:cSld>
  <p:clrMapOvr>
    <a:masterClrMapping/>
  </p:clrMapOvr>
  <p:transition>
    <p:split orient="vert" dir="in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800" y="228600"/>
            <a:ext cx="8610600" cy="6324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dissolv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47800" y="228600"/>
            <a:ext cx="6324600" cy="877569"/>
          </a:xfrm>
          <a:prstGeom prst="rect">
            <a:avLst/>
          </a:prstGeom>
          <a:solidFill>
            <a:srgbClr val="CCFF66"/>
          </a:solidFill>
        </p:spPr>
        <p:txBody>
          <a:bodyPr vert="horz" wrap="square" lIns="0" tIns="104139" rIns="0" bIns="0" rtlCol="0">
            <a:spAutoFit/>
          </a:bodyPr>
          <a:lstStyle/>
          <a:p>
            <a:pPr marL="336550">
              <a:lnSpc>
                <a:spcPct val="100000"/>
              </a:lnSpc>
              <a:spcBef>
                <a:spcPts val="819"/>
              </a:spcBef>
            </a:pPr>
            <a:r>
              <a:rPr spc="-5" dirty="0">
                <a:latin typeface="Arial"/>
                <a:cs typeface="Arial"/>
              </a:rPr>
              <a:t>Apoptosis:</a:t>
            </a:r>
            <a:r>
              <a:rPr spc="-30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Pathways</a:t>
            </a:r>
          </a:p>
        </p:txBody>
      </p:sp>
      <p:sp>
        <p:nvSpPr>
          <p:cNvPr id="3" name="object 3"/>
          <p:cNvSpPr/>
          <p:nvPr/>
        </p:nvSpPr>
        <p:spPr>
          <a:xfrm>
            <a:off x="457200" y="1916429"/>
            <a:ext cx="1367790" cy="825500"/>
          </a:xfrm>
          <a:custGeom>
            <a:avLst/>
            <a:gdLst/>
            <a:ahLst/>
            <a:cxnLst/>
            <a:rect l="l" t="t" r="r" b="b"/>
            <a:pathLst>
              <a:path w="1367789" h="825500">
                <a:moveTo>
                  <a:pt x="0" y="0"/>
                </a:moveTo>
                <a:lnTo>
                  <a:pt x="1367789" y="0"/>
                </a:lnTo>
                <a:lnTo>
                  <a:pt x="1367789" y="825500"/>
                </a:lnTo>
                <a:lnTo>
                  <a:pt x="0" y="8255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36269" y="1950720"/>
            <a:ext cx="185483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0970">
              <a:lnSpc>
                <a:spcPct val="100000"/>
              </a:lnSpc>
              <a:spcBef>
                <a:spcPts val="100"/>
              </a:spcBef>
              <a:tabLst>
                <a:tab pos="1191895" algn="l"/>
                <a:tab pos="1841500" algn="l"/>
              </a:tabLst>
            </a:pPr>
            <a:r>
              <a:rPr sz="2400" spc="-5" dirty="0">
                <a:solidFill>
                  <a:srgbClr val="00AF4F"/>
                </a:solidFill>
                <a:latin typeface="Times New Roman"/>
                <a:cs typeface="Times New Roman"/>
              </a:rPr>
              <a:t>Death	</a:t>
            </a:r>
            <a:r>
              <a:rPr sz="2400" u="sng" spc="-5" dirty="0">
                <a:solidFill>
                  <a:srgbClr val="00AF4F"/>
                </a:solidFill>
                <a:uFill>
                  <a:solidFill>
                    <a:srgbClr val="CCFF66"/>
                  </a:solidFill>
                </a:uFill>
                <a:latin typeface="Times New Roman"/>
                <a:cs typeface="Times New Roman"/>
              </a:rPr>
              <a:t> 	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00AF4F"/>
                </a:solidFill>
                <a:latin typeface="Times New Roman"/>
                <a:cs typeface="Times New Roman"/>
              </a:rPr>
              <a:t>Ligands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257800" y="3200400"/>
            <a:ext cx="1591310" cy="1066800"/>
          </a:xfrm>
          <a:custGeom>
            <a:avLst/>
            <a:gdLst/>
            <a:ahLst/>
            <a:cxnLst/>
            <a:rect l="l" t="t" r="r" b="b"/>
            <a:pathLst>
              <a:path w="1591309" h="1066800">
                <a:moveTo>
                  <a:pt x="0" y="0"/>
                </a:moveTo>
                <a:lnTo>
                  <a:pt x="0" y="1066800"/>
                </a:lnTo>
                <a:lnTo>
                  <a:pt x="1591309" y="1066800"/>
                </a:lnTo>
                <a:lnTo>
                  <a:pt x="0" y="0"/>
                </a:lnTo>
                <a:close/>
              </a:path>
            </a:pathLst>
          </a:custGeom>
          <a:solidFill>
            <a:srgbClr val="CC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256529" y="3199129"/>
            <a:ext cx="1592580" cy="1068070"/>
          </a:xfrm>
          <a:custGeom>
            <a:avLst/>
            <a:gdLst/>
            <a:ahLst/>
            <a:cxnLst/>
            <a:rect l="l" t="t" r="r" b="b"/>
            <a:pathLst>
              <a:path w="1592579" h="1068070">
                <a:moveTo>
                  <a:pt x="1592579" y="0"/>
                </a:moveTo>
                <a:lnTo>
                  <a:pt x="0" y="0"/>
                </a:lnTo>
                <a:lnTo>
                  <a:pt x="1592579" y="1068070"/>
                </a:lnTo>
                <a:lnTo>
                  <a:pt x="159257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388609" y="3234690"/>
            <a:ext cx="132905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53670">
              <a:lnSpc>
                <a:spcPct val="100000"/>
              </a:lnSpc>
              <a:spcBef>
                <a:spcPts val="100"/>
              </a:spcBef>
              <a:tabLst>
                <a:tab pos="1163320" algn="l"/>
              </a:tabLst>
            </a:pPr>
            <a:r>
              <a:rPr sz="2400" spc="-5" dirty="0">
                <a:solidFill>
                  <a:srgbClr val="00AF4F"/>
                </a:solidFill>
                <a:latin typeface="Times New Roman"/>
                <a:cs typeface="Times New Roman"/>
              </a:rPr>
              <a:t>Effector  C</a:t>
            </a:r>
            <a:r>
              <a:rPr sz="2400" dirty="0">
                <a:solidFill>
                  <a:srgbClr val="00AF4F"/>
                </a:solidFill>
                <a:latin typeface="Times New Roman"/>
                <a:cs typeface="Times New Roman"/>
              </a:rPr>
              <a:t>a</a:t>
            </a:r>
            <a:r>
              <a:rPr sz="2400" spc="-10" dirty="0">
                <a:solidFill>
                  <a:srgbClr val="00AF4F"/>
                </a:solidFill>
                <a:latin typeface="Times New Roman"/>
                <a:cs typeface="Times New Roman"/>
              </a:rPr>
              <a:t>s</a:t>
            </a:r>
            <a:r>
              <a:rPr sz="2400" dirty="0">
                <a:solidFill>
                  <a:srgbClr val="00AF4F"/>
                </a:solidFill>
                <a:latin typeface="Times New Roman"/>
                <a:cs typeface="Times New Roman"/>
              </a:rPr>
              <a:t>pa</a:t>
            </a:r>
            <a:r>
              <a:rPr sz="2400" spc="-10" dirty="0">
                <a:solidFill>
                  <a:srgbClr val="00AF4F"/>
                </a:solidFill>
                <a:latin typeface="Times New Roman"/>
                <a:cs typeface="Times New Roman"/>
              </a:rPr>
              <a:t>s</a:t>
            </a:r>
            <a:r>
              <a:rPr sz="2400" dirty="0">
                <a:solidFill>
                  <a:srgbClr val="00AF4F"/>
                </a:solidFill>
                <a:latin typeface="Times New Roman"/>
                <a:cs typeface="Times New Roman"/>
              </a:rPr>
              <a:t>e	3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476500" y="1905000"/>
            <a:ext cx="1440180" cy="825500"/>
          </a:xfrm>
          <a:custGeom>
            <a:avLst/>
            <a:gdLst/>
            <a:ahLst/>
            <a:cxnLst/>
            <a:rect l="l" t="t" r="r" b="b"/>
            <a:pathLst>
              <a:path w="1440179" h="825500">
                <a:moveTo>
                  <a:pt x="0" y="0"/>
                </a:moveTo>
                <a:lnTo>
                  <a:pt x="1440179" y="0"/>
                </a:lnTo>
                <a:lnTo>
                  <a:pt x="1440179" y="825500"/>
                </a:lnTo>
                <a:lnTo>
                  <a:pt x="0" y="8255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573020" y="1939290"/>
            <a:ext cx="205168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9079">
              <a:lnSpc>
                <a:spcPct val="100000"/>
              </a:lnSpc>
              <a:spcBef>
                <a:spcPts val="100"/>
              </a:spcBef>
              <a:tabLst>
                <a:tab pos="1388745" algn="l"/>
                <a:tab pos="2038350" algn="l"/>
              </a:tabLst>
            </a:pPr>
            <a:r>
              <a:rPr sz="2400" dirty="0">
                <a:solidFill>
                  <a:srgbClr val="00AF4F"/>
                </a:solidFill>
                <a:latin typeface="Times New Roman"/>
                <a:cs typeface="Times New Roman"/>
              </a:rPr>
              <a:t>Death	</a:t>
            </a:r>
            <a:r>
              <a:rPr sz="2400" u="sng" dirty="0">
                <a:solidFill>
                  <a:srgbClr val="00AF4F"/>
                </a:solidFill>
                <a:uFill>
                  <a:solidFill>
                    <a:srgbClr val="CCFF66"/>
                  </a:solidFill>
                </a:uFill>
                <a:latin typeface="Times New Roman"/>
                <a:cs typeface="Times New Roman"/>
              </a:rPr>
              <a:t> 	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spc="-5" dirty="0">
                <a:solidFill>
                  <a:srgbClr val="00AF4F"/>
                </a:solidFill>
                <a:latin typeface="Times New Roman"/>
                <a:cs typeface="Times New Roman"/>
              </a:rPr>
              <a:t>Receptors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400300" y="2299970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0"/>
                </a:moveTo>
                <a:lnTo>
                  <a:pt x="0" y="76200"/>
                </a:lnTo>
                <a:lnTo>
                  <a:pt x="76200" y="38100"/>
                </a:lnTo>
                <a:lnTo>
                  <a:pt x="0" y="0"/>
                </a:lnTo>
                <a:close/>
              </a:path>
            </a:pathLst>
          </a:custGeom>
          <a:solidFill>
            <a:srgbClr val="CCFF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681220" y="1905000"/>
            <a:ext cx="1440180" cy="825500"/>
          </a:xfrm>
          <a:custGeom>
            <a:avLst/>
            <a:gdLst/>
            <a:ahLst/>
            <a:cxnLst/>
            <a:rect l="l" t="t" r="r" b="b"/>
            <a:pathLst>
              <a:path w="1440179" h="825500">
                <a:moveTo>
                  <a:pt x="0" y="0"/>
                </a:moveTo>
                <a:lnTo>
                  <a:pt x="1440179" y="0"/>
                </a:lnTo>
                <a:lnTo>
                  <a:pt x="1440179" y="825500"/>
                </a:lnTo>
                <a:lnTo>
                  <a:pt x="0" y="8255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775200" y="1939290"/>
            <a:ext cx="125222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2065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AF4F"/>
                </a:solidFill>
                <a:latin typeface="Times New Roman"/>
                <a:cs typeface="Times New Roman"/>
              </a:rPr>
              <a:t>Initiator  </a:t>
            </a:r>
            <a:r>
              <a:rPr sz="2400" spc="-5" dirty="0">
                <a:solidFill>
                  <a:srgbClr val="00AF4F"/>
                </a:solidFill>
                <a:latin typeface="Times New Roman"/>
                <a:cs typeface="Times New Roman"/>
              </a:rPr>
              <a:t>Caspase</a:t>
            </a:r>
            <a:r>
              <a:rPr sz="2400" spc="-90" dirty="0">
                <a:solidFill>
                  <a:srgbClr val="00AF4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AF4F"/>
                </a:solidFill>
                <a:latin typeface="Times New Roman"/>
                <a:cs typeface="Times New Roman"/>
              </a:rPr>
              <a:t>8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535170" y="2299970"/>
            <a:ext cx="74930" cy="76200"/>
          </a:xfrm>
          <a:custGeom>
            <a:avLst/>
            <a:gdLst/>
            <a:ahLst/>
            <a:cxnLst/>
            <a:rect l="l" t="t" r="r" b="b"/>
            <a:pathLst>
              <a:path w="74929" h="76200">
                <a:moveTo>
                  <a:pt x="0" y="0"/>
                </a:moveTo>
                <a:lnTo>
                  <a:pt x="0" y="76200"/>
                </a:lnTo>
                <a:lnTo>
                  <a:pt x="74929" y="38100"/>
                </a:lnTo>
                <a:lnTo>
                  <a:pt x="0" y="0"/>
                </a:lnTo>
                <a:close/>
              </a:path>
            </a:pathLst>
          </a:custGeom>
          <a:solidFill>
            <a:srgbClr val="CCFF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723890" y="2667000"/>
            <a:ext cx="316230" cy="378460"/>
          </a:xfrm>
          <a:custGeom>
            <a:avLst/>
            <a:gdLst/>
            <a:ahLst/>
            <a:cxnLst/>
            <a:rect l="l" t="t" r="r" b="b"/>
            <a:pathLst>
              <a:path w="316229" h="378460">
                <a:moveTo>
                  <a:pt x="0" y="0"/>
                </a:moveTo>
                <a:lnTo>
                  <a:pt x="316230" y="378460"/>
                </a:lnTo>
              </a:path>
            </a:pathLst>
          </a:custGeom>
          <a:ln w="8889">
            <a:solidFill>
              <a:srgbClr val="CCFF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007100" y="3017520"/>
            <a:ext cx="77470" cy="82550"/>
          </a:xfrm>
          <a:custGeom>
            <a:avLst/>
            <a:gdLst/>
            <a:ahLst/>
            <a:cxnLst/>
            <a:rect l="l" t="t" r="r" b="b"/>
            <a:pathLst>
              <a:path w="77470" h="82550">
                <a:moveTo>
                  <a:pt x="58420" y="0"/>
                </a:moveTo>
                <a:lnTo>
                  <a:pt x="0" y="49529"/>
                </a:lnTo>
                <a:lnTo>
                  <a:pt x="77470" y="82550"/>
                </a:lnTo>
                <a:lnTo>
                  <a:pt x="58420" y="0"/>
                </a:lnTo>
                <a:close/>
              </a:path>
            </a:pathLst>
          </a:custGeom>
          <a:solidFill>
            <a:srgbClr val="CCFF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858000" y="3721100"/>
            <a:ext cx="576580" cy="0"/>
          </a:xfrm>
          <a:custGeom>
            <a:avLst/>
            <a:gdLst/>
            <a:ahLst/>
            <a:cxnLst/>
            <a:rect l="l" t="t" r="r" b="b"/>
            <a:pathLst>
              <a:path w="576579">
                <a:moveTo>
                  <a:pt x="0" y="0"/>
                </a:moveTo>
                <a:lnTo>
                  <a:pt x="576579" y="0"/>
                </a:lnTo>
              </a:path>
            </a:pathLst>
          </a:custGeom>
          <a:ln w="8890">
            <a:solidFill>
              <a:srgbClr val="CCFF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429500" y="3683000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0"/>
                </a:moveTo>
                <a:lnTo>
                  <a:pt x="0" y="76200"/>
                </a:lnTo>
                <a:lnTo>
                  <a:pt x="76200" y="38100"/>
                </a:lnTo>
                <a:lnTo>
                  <a:pt x="0" y="0"/>
                </a:lnTo>
                <a:close/>
              </a:path>
            </a:pathLst>
          </a:custGeom>
          <a:solidFill>
            <a:srgbClr val="CCFF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7576819" y="3505200"/>
            <a:ext cx="1369060" cy="581660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46990" rIns="0" bIns="0" rtlCol="0">
            <a:spAutoFit/>
          </a:bodyPr>
          <a:lstStyle/>
          <a:p>
            <a:pPr marL="266700">
              <a:lnSpc>
                <a:spcPct val="100000"/>
              </a:lnSpc>
              <a:spcBef>
                <a:spcPts val="370"/>
              </a:spcBef>
            </a:pPr>
            <a:r>
              <a:rPr sz="3200" b="1" spc="-5" dirty="0">
                <a:solidFill>
                  <a:srgbClr val="00AF4F"/>
                </a:solidFill>
                <a:latin typeface="Times New Roman"/>
                <a:cs typeface="Times New Roman"/>
              </a:rPr>
              <a:t>PCD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28600" y="4648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CC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600200" y="583945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CC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1751329" y="4682490"/>
            <a:ext cx="3841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70840" algn="l"/>
              </a:tabLst>
            </a:pPr>
            <a:r>
              <a:rPr sz="2400" u="sng" dirty="0">
                <a:solidFill>
                  <a:srgbClr val="00AF4F"/>
                </a:solidFill>
                <a:uFill>
                  <a:solidFill>
                    <a:srgbClr val="CCFF66"/>
                  </a:solidFill>
                </a:uFill>
                <a:latin typeface="Times New Roman"/>
                <a:cs typeface="Times New Roman"/>
              </a:rPr>
              <a:t> 	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28600" y="4648200"/>
            <a:ext cx="1371600" cy="1191260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46990" rIns="0" bIns="0" rtlCol="0">
            <a:spAutoFit/>
          </a:bodyPr>
          <a:lstStyle/>
          <a:p>
            <a:pPr marL="356870">
              <a:lnSpc>
                <a:spcPct val="100000"/>
              </a:lnSpc>
              <a:spcBef>
                <a:spcPts val="370"/>
              </a:spcBef>
            </a:pPr>
            <a:r>
              <a:rPr sz="2400" spc="-10" dirty="0">
                <a:solidFill>
                  <a:srgbClr val="00AF4F"/>
                </a:solidFill>
                <a:latin typeface="Times New Roman"/>
                <a:cs typeface="Times New Roman"/>
              </a:rPr>
              <a:t>DNA</a:t>
            </a:r>
            <a:endParaRPr sz="2400">
              <a:latin typeface="Times New Roman"/>
              <a:cs typeface="Times New Roman"/>
            </a:endParaRPr>
          </a:p>
          <a:p>
            <a:pPr marL="339090" marR="255904" indent="-241300">
              <a:lnSpc>
                <a:spcPct val="100000"/>
              </a:lnSpc>
            </a:pPr>
            <a:r>
              <a:rPr sz="2400" spc="-5" dirty="0">
                <a:solidFill>
                  <a:srgbClr val="00AF4F"/>
                </a:solidFill>
                <a:latin typeface="Times New Roman"/>
                <a:cs typeface="Times New Roman"/>
              </a:rPr>
              <a:t>damage  </a:t>
            </a:r>
            <a:r>
              <a:rPr sz="2400" dirty="0">
                <a:solidFill>
                  <a:srgbClr val="00AF4F"/>
                </a:solidFill>
                <a:latin typeface="Times New Roman"/>
                <a:cs typeface="Times New Roman"/>
              </a:rPr>
              <a:t>&amp;</a:t>
            </a:r>
            <a:r>
              <a:rPr sz="2400" spc="-110" dirty="0">
                <a:solidFill>
                  <a:srgbClr val="00AF4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AF4F"/>
                </a:solidFill>
                <a:latin typeface="Times New Roman"/>
                <a:cs typeface="Times New Roman"/>
              </a:rPr>
              <a:t>p53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2123439" y="4869179"/>
            <a:ext cx="1800860" cy="703580"/>
          </a:xfrm>
          <a:custGeom>
            <a:avLst/>
            <a:gdLst/>
            <a:ahLst/>
            <a:cxnLst/>
            <a:rect l="l" t="t" r="r" b="b"/>
            <a:pathLst>
              <a:path w="1800860" h="703579">
                <a:moveTo>
                  <a:pt x="0" y="0"/>
                </a:moveTo>
                <a:lnTo>
                  <a:pt x="1800860" y="0"/>
                </a:lnTo>
                <a:lnTo>
                  <a:pt x="1800860" y="703580"/>
                </a:lnTo>
                <a:lnTo>
                  <a:pt x="0" y="703580"/>
                </a:lnTo>
                <a:lnTo>
                  <a:pt x="0" y="0"/>
                </a:lnTo>
                <a:close/>
              </a:path>
            </a:pathLst>
          </a:custGeom>
          <a:solidFill>
            <a:srgbClr val="CC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123439" y="4869179"/>
            <a:ext cx="1800860" cy="703580"/>
          </a:xfrm>
          <a:custGeom>
            <a:avLst/>
            <a:gdLst/>
            <a:ahLst/>
            <a:cxnLst/>
            <a:rect l="l" t="t" r="r" b="b"/>
            <a:pathLst>
              <a:path w="1800860" h="703579">
                <a:moveTo>
                  <a:pt x="0" y="0"/>
                </a:moveTo>
                <a:lnTo>
                  <a:pt x="1800860" y="0"/>
                </a:lnTo>
                <a:lnTo>
                  <a:pt x="1800860" y="703580"/>
                </a:lnTo>
                <a:lnTo>
                  <a:pt x="0" y="703580"/>
                </a:lnTo>
                <a:lnTo>
                  <a:pt x="0" y="0"/>
                </a:lnTo>
                <a:close/>
              </a:path>
            </a:pathLst>
          </a:custGeom>
          <a:ln w="9344">
            <a:solidFill>
              <a:srgbClr val="CC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123439" y="48691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CC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924300" y="557275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CC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2266950" y="4903470"/>
            <a:ext cx="2088514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305">
              <a:lnSpc>
                <a:spcPct val="100000"/>
              </a:lnSpc>
              <a:spcBef>
                <a:spcPts val="100"/>
              </a:spcBef>
              <a:tabLst>
                <a:tab pos="1722755" algn="l"/>
                <a:tab pos="2075180" algn="l"/>
              </a:tabLst>
            </a:pPr>
            <a:r>
              <a:rPr sz="2000" spc="-5" dirty="0">
                <a:solidFill>
                  <a:srgbClr val="00AF4F"/>
                </a:solidFill>
                <a:latin typeface="Times New Roman"/>
                <a:cs typeface="Times New Roman"/>
              </a:rPr>
              <a:t>Mitochondria/	</a:t>
            </a:r>
            <a:r>
              <a:rPr sz="2000" u="sng" spc="-5" dirty="0">
                <a:solidFill>
                  <a:srgbClr val="00AF4F"/>
                </a:solidFill>
                <a:uFill>
                  <a:solidFill>
                    <a:srgbClr val="CCFF66"/>
                  </a:solidFill>
                </a:uFill>
                <a:latin typeface="Times New Roman"/>
                <a:cs typeface="Times New Roman"/>
              </a:rPr>
              <a:t> 	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spc="-5" dirty="0">
                <a:solidFill>
                  <a:srgbClr val="00AF4F"/>
                </a:solidFill>
                <a:latin typeface="Times New Roman"/>
                <a:cs typeface="Times New Roman"/>
              </a:rPr>
              <a:t>Cytochrome</a:t>
            </a:r>
            <a:r>
              <a:rPr sz="2000" spc="-10" dirty="0">
                <a:solidFill>
                  <a:srgbClr val="00AF4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AF4F"/>
                </a:solidFill>
                <a:latin typeface="Times New Roman"/>
                <a:cs typeface="Times New Roman"/>
              </a:rPr>
              <a:t>C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2044700" y="5119370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0"/>
                </a:moveTo>
                <a:lnTo>
                  <a:pt x="0" y="76199"/>
                </a:lnTo>
                <a:lnTo>
                  <a:pt x="76200" y="38099"/>
                </a:lnTo>
                <a:lnTo>
                  <a:pt x="0" y="0"/>
                </a:lnTo>
                <a:close/>
              </a:path>
            </a:pathLst>
          </a:custGeom>
          <a:solidFill>
            <a:srgbClr val="CCFF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351020" y="4730750"/>
            <a:ext cx="1440180" cy="825500"/>
          </a:xfrm>
          <a:custGeom>
            <a:avLst/>
            <a:gdLst/>
            <a:ahLst/>
            <a:cxnLst/>
            <a:rect l="l" t="t" r="r" b="b"/>
            <a:pathLst>
              <a:path w="1440179" h="825500">
                <a:moveTo>
                  <a:pt x="0" y="0"/>
                </a:moveTo>
                <a:lnTo>
                  <a:pt x="1440179" y="0"/>
                </a:lnTo>
                <a:lnTo>
                  <a:pt x="1440179" y="825500"/>
                </a:lnTo>
                <a:lnTo>
                  <a:pt x="0" y="825500"/>
                </a:lnTo>
                <a:lnTo>
                  <a:pt x="0" y="0"/>
                </a:lnTo>
                <a:close/>
              </a:path>
            </a:pathLst>
          </a:custGeom>
          <a:solidFill>
            <a:srgbClr val="CC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351020" y="4730750"/>
            <a:ext cx="1440180" cy="825500"/>
          </a:xfrm>
          <a:custGeom>
            <a:avLst/>
            <a:gdLst/>
            <a:ahLst/>
            <a:cxnLst/>
            <a:rect l="l" t="t" r="r" b="b"/>
            <a:pathLst>
              <a:path w="1440179" h="825500">
                <a:moveTo>
                  <a:pt x="0" y="0"/>
                </a:moveTo>
                <a:lnTo>
                  <a:pt x="1440179" y="0"/>
                </a:lnTo>
                <a:lnTo>
                  <a:pt x="1440179" y="825500"/>
                </a:lnTo>
                <a:lnTo>
                  <a:pt x="0" y="825500"/>
                </a:lnTo>
                <a:lnTo>
                  <a:pt x="0" y="0"/>
                </a:lnTo>
                <a:close/>
              </a:path>
            </a:pathLst>
          </a:custGeom>
          <a:ln w="9344">
            <a:solidFill>
              <a:srgbClr val="CC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351020" y="473075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CC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791200" y="555625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CC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4346347" y="4765040"/>
            <a:ext cx="144970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9855" marR="103505" indent="12192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AF4F"/>
                </a:solidFill>
                <a:latin typeface="Times New Roman"/>
                <a:cs typeface="Times New Roman"/>
              </a:rPr>
              <a:t>Initiator  </a:t>
            </a:r>
            <a:r>
              <a:rPr sz="2400" spc="-5" dirty="0">
                <a:solidFill>
                  <a:srgbClr val="00AF4F"/>
                </a:solidFill>
                <a:latin typeface="Times New Roman"/>
                <a:cs typeface="Times New Roman"/>
              </a:rPr>
              <a:t>Caspase</a:t>
            </a:r>
            <a:r>
              <a:rPr sz="2400" spc="-80" dirty="0">
                <a:solidFill>
                  <a:srgbClr val="00AF4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AF4F"/>
                </a:solidFill>
                <a:latin typeface="Times New Roman"/>
                <a:cs typeface="Times New Roman"/>
              </a:rPr>
              <a:t>9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4277359" y="5126990"/>
            <a:ext cx="74930" cy="74930"/>
          </a:xfrm>
          <a:custGeom>
            <a:avLst/>
            <a:gdLst/>
            <a:ahLst/>
            <a:cxnLst/>
            <a:rect l="l" t="t" r="r" b="b"/>
            <a:pathLst>
              <a:path w="74929" h="74929">
                <a:moveTo>
                  <a:pt x="0" y="0"/>
                </a:moveTo>
                <a:lnTo>
                  <a:pt x="0" y="74930"/>
                </a:lnTo>
                <a:lnTo>
                  <a:pt x="74929" y="36830"/>
                </a:lnTo>
                <a:lnTo>
                  <a:pt x="0" y="0"/>
                </a:lnTo>
                <a:close/>
              </a:path>
            </a:pathLst>
          </a:custGeom>
          <a:solidFill>
            <a:srgbClr val="CCFF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651500" y="4418329"/>
            <a:ext cx="383540" cy="382270"/>
          </a:xfrm>
          <a:custGeom>
            <a:avLst/>
            <a:gdLst/>
            <a:ahLst/>
            <a:cxnLst/>
            <a:rect l="l" t="t" r="r" b="b"/>
            <a:pathLst>
              <a:path w="383539" h="382270">
                <a:moveTo>
                  <a:pt x="0" y="382270"/>
                </a:moveTo>
                <a:lnTo>
                  <a:pt x="383539" y="0"/>
                </a:lnTo>
              </a:path>
            </a:pathLst>
          </a:custGeom>
          <a:ln w="8890">
            <a:solidFill>
              <a:srgbClr val="CCFF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004559" y="4368800"/>
            <a:ext cx="80010" cy="80010"/>
          </a:xfrm>
          <a:custGeom>
            <a:avLst/>
            <a:gdLst/>
            <a:ahLst/>
            <a:cxnLst/>
            <a:rect l="l" t="t" r="r" b="b"/>
            <a:pathLst>
              <a:path w="80010" h="80010">
                <a:moveTo>
                  <a:pt x="80010" y="0"/>
                </a:moveTo>
                <a:lnTo>
                  <a:pt x="0" y="26669"/>
                </a:lnTo>
                <a:lnTo>
                  <a:pt x="53339" y="80010"/>
                </a:lnTo>
                <a:lnTo>
                  <a:pt x="80010" y="0"/>
                </a:lnTo>
                <a:close/>
              </a:path>
            </a:pathLst>
          </a:custGeom>
          <a:solidFill>
            <a:srgbClr val="CCFF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468630" y="1267460"/>
            <a:ext cx="3526790" cy="461009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46990" rIns="0" bIns="0" rtlCol="0">
            <a:spAutoFit/>
          </a:bodyPr>
          <a:lstStyle/>
          <a:p>
            <a:pPr marL="511809">
              <a:lnSpc>
                <a:spcPct val="100000"/>
              </a:lnSpc>
              <a:spcBef>
                <a:spcPts val="370"/>
              </a:spcBef>
            </a:pPr>
            <a:r>
              <a:rPr sz="2400" spc="-5" dirty="0">
                <a:solidFill>
                  <a:srgbClr val="00AF4F"/>
                </a:solidFill>
                <a:latin typeface="Times New Roman"/>
                <a:cs typeface="Times New Roman"/>
              </a:rPr>
              <a:t>“Extrinsic</a:t>
            </a:r>
            <a:r>
              <a:rPr sz="2400" spc="-10" dirty="0">
                <a:solidFill>
                  <a:srgbClr val="00AF4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AF4F"/>
                </a:solidFill>
                <a:latin typeface="Times New Roman"/>
                <a:cs typeface="Times New Roman"/>
              </a:rPr>
              <a:t>Pathway”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90297" y="3783737"/>
            <a:ext cx="3537585" cy="470534"/>
          </a:xfrm>
          <a:prstGeom prst="rect">
            <a:avLst/>
          </a:prstGeom>
          <a:solidFill>
            <a:srgbClr val="CCFFFF"/>
          </a:solidFill>
        </p:spPr>
        <p:txBody>
          <a:bodyPr vert="horz" wrap="square" lIns="0" tIns="51435" rIns="0" bIns="0" rtlCol="0">
            <a:spAutoFit/>
          </a:bodyPr>
          <a:lstStyle/>
          <a:p>
            <a:pPr marL="558165">
              <a:lnSpc>
                <a:spcPct val="100000"/>
              </a:lnSpc>
              <a:spcBef>
                <a:spcPts val="405"/>
              </a:spcBef>
            </a:pPr>
            <a:r>
              <a:rPr sz="2400" dirty="0">
                <a:solidFill>
                  <a:srgbClr val="00AF4F"/>
                </a:solidFill>
                <a:latin typeface="Times New Roman"/>
                <a:cs typeface="Times New Roman"/>
              </a:rPr>
              <a:t>“Intrinsic</a:t>
            </a:r>
            <a:r>
              <a:rPr sz="2400" spc="-15" dirty="0">
                <a:solidFill>
                  <a:srgbClr val="00AF4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AF4F"/>
                </a:solidFill>
                <a:latin typeface="Times New Roman"/>
                <a:cs typeface="Times New Roman"/>
              </a:rPr>
              <a:t>Pathway”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dissolv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800" y="228600"/>
            <a:ext cx="8534400" cy="6324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" y="381000"/>
            <a:ext cx="7772400" cy="5791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23160" y="452120"/>
            <a:ext cx="429069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Intrinsic</a:t>
            </a:r>
            <a:r>
              <a:rPr spc="-50" dirty="0"/>
              <a:t> </a:t>
            </a:r>
            <a:r>
              <a:rPr spc="-10" dirty="0"/>
              <a:t>Pathway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44319"/>
            <a:ext cx="8060690" cy="4307840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0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Initiated from within the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cell.</a:t>
            </a:r>
            <a:endParaRPr sz="2800">
              <a:latin typeface="Arial"/>
              <a:cs typeface="Arial"/>
            </a:endParaRPr>
          </a:p>
          <a:p>
            <a:pPr marL="355600" marR="197485" indent="-342900">
              <a:lnSpc>
                <a:spcPct val="100000"/>
              </a:lnSpc>
              <a:spcBef>
                <a:spcPts val="70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Activated </a:t>
            </a:r>
            <a:r>
              <a:rPr sz="2800" dirty="0">
                <a:latin typeface="Arial"/>
                <a:cs typeface="Arial"/>
              </a:rPr>
              <a:t>in </a:t>
            </a:r>
            <a:r>
              <a:rPr sz="2800" spc="-5" dirty="0">
                <a:latin typeface="Arial"/>
                <a:cs typeface="Arial"/>
              </a:rPr>
              <a:t>response </a:t>
            </a:r>
            <a:r>
              <a:rPr sz="2800" dirty="0">
                <a:latin typeface="Arial"/>
                <a:cs typeface="Arial"/>
              </a:rPr>
              <a:t>to </a:t>
            </a:r>
            <a:r>
              <a:rPr sz="2800" spc="-5" dirty="0">
                <a:latin typeface="Arial"/>
                <a:cs typeface="Arial"/>
              </a:rPr>
              <a:t>signals such as </a:t>
            </a:r>
            <a:r>
              <a:rPr sz="2800" spc="-10" dirty="0">
                <a:latin typeface="Arial"/>
                <a:cs typeface="Arial"/>
              </a:rPr>
              <a:t>DNA  </a:t>
            </a:r>
            <a:r>
              <a:rPr sz="2800" spc="-5" dirty="0">
                <a:latin typeface="Arial"/>
                <a:cs typeface="Arial"/>
              </a:rPr>
              <a:t>damage, loss of cell </a:t>
            </a:r>
            <a:r>
              <a:rPr sz="2800" dirty="0">
                <a:latin typeface="Arial"/>
                <a:cs typeface="Arial"/>
              </a:rPr>
              <a:t>survival </a:t>
            </a:r>
            <a:r>
              <a:rPr sz="2800" spc="-5" dirty="0">
                <a:latin typeface="Arial"/>
                <a:cs typeface="Arial"/>
              </a:rPr>
              <a:t>factors ,cell</a:t>
            </a:r>
            <a:r>
              <a:rPr sz="2800" spc="3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stress.</a:t>
            </a:r>
            <a:endParaRPr sz="2800">
              <a:latin typeface="Arial"/>
              <a:cs typeface="Arial"/>
            </a:endParaRPr>
          </a:p>
          <a:p>
            <a:pPr marL="355600" marR="2041525" indent="-342900">
              <a:lnSpc>
                <a:spcPct val="100000"/>
              </a:lnSpc>
              <a:spcBef>
                <a:spcPts val="69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Hinges on balance brtween </a:t>
            </a:r>
            <a:r>
              <a:rPr sz="2800" dirty="0">
                <a:latin typeface="Arial"/>
                <a:cs typeface="Arial"/>
              </a:rPr>
              <a:t>pro </a:t>
            </a:r>
            <a:r>
              <a:rPr sz="2800" spc="-5" dirty="0">
                <a:latin typeface="Arial"/>
                <a:cs typeface="Arial"/>
              </a:rPr>
              <a:t>and  antiapoptotic signals of Bcl-2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family.</a:t>
            </a:r>
            <a:endParaRPr sz="28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454025" algn="l"/>
                <a:tab pos="454659" algn="l"/>
              </a:tabLst>
            </a:pPr>
            <a:r>
              <a:rPr dirty="0"/>
              <a:t>	</a:t>
            </a:r>
            <a:r>
              <a:rPr sz="2800" spc="-5" dirty="0">
                <a:latin typeface="Arial"/>
                <a:cs typeface="Arial"/>
              </a:rPr>
              <a:t>Apaf-1,cytochrome-c,ATP(apoptosome) activate  procaspase-9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complex.</a:t>
            </a:r>
            <a:endParaRPr sz="2800">
              <a:latin typeface="Arial"/>
              <a:cs typeface="Arial"/>
            </a:endParaRPr>
          </a:p>
          <a:p>
            <a:pPr marL="355600" marR="479425" indent="-342900">
              <a:lnSpc>
                <a:spcPct val="100000"/>
              </a:lnSpc>
              <a:spcBef>
                <a:spcPts val="69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dirty="0">
                <a:latin typeface="Arial"/>
                <a:cs typeface="Arial"/>
              </a:rPr>
              <a:t>pro </a:t>
            </a:r>
            <a:r>
              <a:rPr sz="2800" spc="-5" dirty="0">
                <a:latin typeface="Arial"/>
                <a:cs typeface="Arial"/>
              </a:rPr>
              <a:t>apoptotic proteins released which activate  caspase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proteases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  <p:transition>
    <p:blinds dir="vert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14600" y="491490"/>
            <a:ext cx="410654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spc="-5" dirty="0">
                <a:solidFill>
                  <a:srgbClr val="000000"/>
                </a:solidFill>
                <a:latin typeface="Times New Roman"/>
                <a:cs typeface="Times New Roman"/>
              </a:rPr>
              <a:t>Extrinsic</a:t>
            </a:r>
            <a:r>
              <a:rPr b="0" spc="-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spc="-5" dirty="0">
                <a:solidFill>
                  <a:srgbClr val="000000"/>
                </a:solidFill>
                <a:latin typeface="Times New Roman"/>
                <a:cs typeface="Times New Roman"/>
              </a:rPr>
              <a:t>Pathway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33220"/>
            <a:ext cx="7969250" cy="4823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Times New Roman"/>
                <a:cs typeface="Times New Roman"/>
              </a:rPr>
              <a:t>Begins </a:t>
            </a:r>
            <a:r>
              <a:rPr sz="2800" dirty="0">
                <a:latin typeface="Times New Roman"/>
                <a:cs typeface="Times New Roman"/>
              </a:rPr>
              <a:t>outside the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cells.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Times New Roman"/>
              <a:buChar char="•"/>
            </a:pPr>
            <a:endParaRPr sz="4100">
              <a:latin typeface="Times New Roman"/>
              <a:cs typeface="Times New Roman"/>
            </a:endParaRPr>
          </a:p>
          <a:p>
            <a:pPr marL="355600" marR="42672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  <a:tab pos="6833870" algn="l"/>
              </a:tabLst>
            </a:pPr>
            <a:r>
              <a:rPr sz="2800" spc="-15" dirty="0">
                <a:latin typeface="Times New Roman"/>
                <a:cs typeface="Times New Roman"/>
              </a:rPr>
              <a:t>A</a:t>
            </a:r>
            <a:r>
              <a:rPr sz="2800" spc="-5" dirty="0">
                <a:latin typeface="Times New Roman"/>
                <a:cs typeface="Times New Roman"/>
              </a:rPr>
              <a:t>c</a:t>
            </a:r>
            <a:r>
              <a:rPr sz="2800" dirty="0">
                <a:latin typeface="Times New Roman"/>
                <a:cs typeface="Times New Roman"/>
              </a:rPr>
              <a:t>tivati</a:t>
            </a:r>
            <a:r>
              <a:rPr sz="2800" spc="5" dirty="0">
                <a:latin typeface="Times New Roman"/>
                <a:cs typeface="Times New Roman"/>
              </a:rPr>
              <a:t>o</a:t>
            </a:r>
            <a:r>
              <a:rPr sz="2800" dirty="0">
                <a:latin typeface="Times New Roman"/>
                <a:cs typeface="Times New Roman"/>
              </a:rPr>
              <a:t>n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o</a:t>
            </a:r>
            <a:r>
              <a:rPr sz="2800" dirty="0">
                <a:latin typeface="Times New Roman"/>
                <a:cs typeface="Times New Roman"/>
              </a:rPr>
              <a:t>f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death </a:t>
            </a:r>
            <a:r>
              <a:rPr sz="2800" spc="-5" dirty="0">
                <a:latin typeface="Times New Roman"/>
                <a:cs typeface="Times New Roman"/>
              </a:rPr>
              <a:t>re</a:t>
            </a:r>
            <a:r>
              <a:rPr sz="2800" spc="-15" dirty="0">
                <a:latin typeface="Times New Roman"/>
                <a:cs typeface="Times New Roman"/>
              </a:rPr>
              <a:t>c</a:t>
            </a:r>
            <a:r>
              <a:rPr sz="2800" spc="-5" dirty="0">
                <a:latin typeface="Times New Roman"/>
                <a:cs typeface="Times New Roman"/>
              </a:rPr>
              <a:t>ep</a:t>
            </a:r>
            <a:r>
              <a:rPr sz="2800" dirty="0">
                <a:latin typeface="Times New Roman"/>
                <a:cs typeface="Times New Roman"/>
              </a:rPr>
              <a:t>t</a:t>
            </a:r>
            <a:r>
              <a:rPr sz="2800" spc="5" dirty="0">
                <a:latin typeface="Times New Roman"/>
                <a:cs typeface="Times New Roman"/>
              </a:rPr>
              <a:t>o</a:t>
            </a:r>
            <a:r>
              <a:rPr sz="2800" spc="-5" dirty="0">
                <a:latin typeface="Times New Roman"/>
                <a:cs typeface="Times New Roman"/>
              </a:rPr>
              <a:t>r</a:t>
            </a:r>
            <a:r>
              <a:rPr sz="2800" dirty="0">
                <a:latin typeface="Times New Roman"/>
                <a:cs typeface="Times New Roman"/>
              </a:rPr>
              <a:t>s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(</a:t>
            </a:r>
            <a:r>
              <a:rPr sz="2800" spc="-5" dirty="0">
                <a:latin typeface="Times New Roman"/>
                <a:cs typeface="Times New Roman"/>
              </a:rPr>
              <a:t>F</a:t>
            </a:r>
            <a:r>
              <a:rPr sz="2800" spc="-15" dirty="0">
                <a:latin typeface="Times New Roman"/>
                <a:cs typeface="Times New Roman"/>
              </a:rPr>
              <a:t>a</a:t>
            </a:r>
            <a:r>
              <a:rPr sz="2800" spc="-5" dirty="0">
                <a:latin typeface="Times New Roman"/>
                <a:cs typeface="Times New Roman"/>
              </a:rPr>
              <a:t>s</a:t>
            </a:r>
            <a:r>
              <a:rPr sz="2800" spc="5" dirty="0">
                <a:latin typeface="Times New Roman"/>
                <a:cs typeface="Times New Roman"/>
              </a:rPr>
              <a:t>-</a:t>
            </a:r>
            <a:r>
              <a:rPr sz="2800" spc="-10" dirty="0">
                <a:latin typeface="Times New Roman"/>
                <a:cs typeface="Times New Roman"/>
              </a:rPr>
              <a:t>R</a:t>
            </a:r>
            <a:r>
              <a:rPr sz="2800" dirty="0">
                <a:latin typeface="Times New Roman"/>
                <a:cs typeface="Times New Roman"/>
              </a:rPr>
              <a:t>,</a:t>
            </a:r>
            <a:r>
              <a:rPr sz="2800" spc="-10" dirty="0">
                <a:latin typeface="Times New Roman"/>
                <a:cs typeface="Times New Roman"/>
              </a:rPr>
              <a:t>T</a:t>
            </a:r>
            <a:r>
              <a:rPr sz="2800" spc="-5" dirty="0">
                <a:latin typeface="Times New Roman"/>
                <a:cs typeface="Times New Roman"/>
              </a:rPr>
              <a:t>NF-</a:t>
            </a:r>
            <a:r>
              <a:rPr sz="2800" dirty="0">
                <a:latin typeface="Times New Roman"/>
                <a:cs typeface="Times New Roman"/>
              </a:rPr>
              <a:t>R	,</a:t>
            </a:r>
            <a:r>
              <a:rPr sz="2800" spc="-5" dirty="0">
                <a:latin typeface="Times New Roman"/>
                <a:cs typeface="Times New Roman"/>
              </a:rPr>
              <a:t>D</a:t>
            </a:r>
            <a:r>
              <a:rPr sz="2800" spc="-10" dirty="0">
                <a:latin typeface="Times New Roman"/>
                <a:cs typeface="Times New Roman"/>
              </a:rPr>
              <a:t>R</a:t>
            </a:r>
            <a:r>
              <a:rPr sz="2800" dirty="0">
                <a:latin typeface="Times New Roman"/>
                <a:cs typeface="Times New Roman"/>
              </a:rPr>
              <a:t>-  </a:t>
            </a:r>
            <a:r>
              <a:rPr sz="2800" spc="-5" dirty="0">
                <a:latin typeface="Times New Roman"/>
                <a:cs typeface="Times New Roman"/>
              </a:rPr>
              <a:t>3,DRY/DR5) </a:t>
            </a:r>
            <a:r>
              <a:rPr sz="2800" dirty="0">
                <a:latin typeface="Times New Roman"/>
                <a:cs typeface="Times New Roman"/>
              </a:rPr>
              <a:t>by </a:t>
            </a:r>
            <a:r>
              <a:rPr sz="2800" spc="-5" dirty="0">
                <a:latin typeface="Times New Roman"/>
                <a:cs typeface="Times New Roman"/>
              </a:rPr>
              <a:t>death ligands (Fas-L,TNF-  alpha,Apo3L,Apo2L)play major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role.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Times New Roman"/>
              <a:buChar char="•"/>
            </a:pPr>
            <a:endParaRPr sz="41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Times New Roman"/>
                <a:cs typeface="Times New Roman"/>
              </a:rPr>
              <a:t>Death induced </a:t>
            </a:r>
            <a:r>
              <a:rPr sz="2800" dirty="0">
                <a:latin typeface="Times New Roman"/>
                <a:cs typeface="Times New Roman"/>
              </a:rPr>
              <a:t>signalling </a:t>
            </a:r>
            <a:r>
              <a:rPr sz="2800" spc="-10" dirty="0">
                <a:latin typeface="Times New Roman"/>
                <a:cs typeface="Times New Roman"/>
              </a:rPr>
              <a:t>compex </a:t>
            </a:r>
            <a:r>
              <a:rPr sz="2800" spc="-5" dirty="0">
                <a:latin typeface="Times New Roman"/>
                <a:cs typeface="Times New Roman"/>
              </a:rPr>
              <a:t>(DISC)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activated.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Times New Roman"/>
              <a:buChar char="•"/>
            </a:pPr>
            <a:endParaRPr sz="41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latin typeface="Times New Roman"/>
                <a:cs typeface="Times New Roman"/>
              </a:rPr>
              <a:t>On </a:t>
            </a:r>
            <a:r>
              <a:rPr sz="2800" spc="-5" dirty="0">
                <a:latin typeface="Times New Roman"/>
                <a:cs typeface="Times New Roman"/>
              </a:rPr>
              <a:t>DISC activation </a:t>
            </a:r>
            <a:r>
              <a:rPr sz="2800" spc="-10" dirty="0">
                <a:latin typeface="Times New Roman"/>
                <a:cs typeface="Times New Roman"/>
              </a:rPr>
              <a:t>same effctor </a:t>
            </a:r>
            <a:r>
              <a:rPr sz="2800" spc="-5" dirty="0">
                <a:latin typeface="Times New Roman"/>
                <a:cs typeface="Times New Roman"/>
              </a:rPr>
              <a:t>pathway as </a:t>
            </a:r>
            <a:r>
              <a:rPr sz="2800" dirty="0">
                <a:latin typeface="Times New Roman"/>
                <a:cs typeface="Times New Roman"/>
              </a:rPr>
              <a:t>intrinsic  </a:t>
            </a:r>
            <a:r>
              <a:rPr sz="2800" spc="-5" dirty="0">
                <a:latin typeface="Times New Roman"/>
                <a:cs typeface="Times New Roman"/>
              </a:rPr>
              <a:t>pathway </a:t>
            </a:r>
            <a:r>
              <a:rPr sz="2800" dirty="0">
                <a:latin typeface="Times New Roman"/>
                <a:cs typeface="Times New Roman"/>
              </a:rPr>
              <a:t>is </a:t>
            </a:r>
            <a:r>
              <a:rPr sz="2800" spc="-5" dirty="0">
                <a:latin typeface="Times New Roman"/>
                <a:cs typeface="Times New Roman"/>
              </a:rPr>
              <a:t>adopted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wipe dir="d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6200"/>
            <a:ext cx="9144000" cy="6781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dissolv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800" y="228600"/>
            <a:ext cx="8610600" cy="6400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4400" y="491490"/>
            <a:ext cx="7771130" cy="1854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0660" marR="11430" indent="-200660" algn="just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00660" algn="l"/>
              </a:tabLst>
            </a:pPr>
            <a:r>
              <a:rPr sz="2400" dirty="0">
                <a:latin typeface="Times New Roman"/>
                <a:cs typeface="Times New Roman"/>
              </a:rPr>
              <a:t>The 2002 </a:t>
            </a:r>
            <a:r>
              <a:rPr sz="2400" spc="-5" dirty="0">
                <a:latin typeface="Times New Roman"/>
                <a:cs typeface="Times New Roman"/>
              </a:rPr>
              <a:t>Nobel Prize </a:t>
            </a:r>
            <a:r>
              <a:rPr sz="2400" dirty="0">
                <a:latin typeface="Times New Roman"/>
                <a:cs typeface="Times New Roman"/>
              </a:rPr>
              <a:t>in Medicine </a:t>
            </a:r>
            <a:r>
              <a:rPr sz="2400" spc="-5" dirty="0">
                <a:latin typeface="Times New Roman"/>
                <a:cs typeface="Times New Roman"/>
              </a:rPr>
              <a:t>was awarded </a:t>
            </a:r>
            <a:r>
              <a:rPr sz="2400" dirty="0">
                <a:latin typeface="Times New Roman"/>
                <a:cs typeface="Times New Roman"/>
              </a:rPr>
              <a:t>to Sydney  </a:t>
            </a:r>
            <a:r>
              <a:rPr sz="2400" spc="-5" dirty="0">
                <a:latin typeface="Times New Roman"/>
                <a:cs typeface="Times New Roman"/>
              </a:rPr>
              <a:t>Brenner,</a:t>
            </a:r>
            <a:r>
              <a:rPr sz="2400" spc="24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Horvitz</a:t>
            </a:r>
            <a:r>
              <a:rPr sz="2400" spc="2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and</a:t>
            </a:r>
            <a:r>
              <a:rPr sz="2400" spc="24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John</a:t>
            </a:r>
            <a:r>
              <a:rPr sz="2400" spc="24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E.</a:t>
            </a:r>
            <a:r>
              <a:rPr sz="2400" spc="2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Sulston</a:t>
            </a:r>
            <a:r>
              <a:rPr sz="2400" spc="23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for</a:t>
            </a:r>
            <a:r>
              <a:rPr sz="2400" spc="2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their</a:t>
            </a:r>
            <a:r>
              <a:rPr sz="2400" spc="24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work</a:t>
            </a:r>
            <a:endParaRPr sz="2400">
              <a:latin typeface="Times New Roman"/>
              <a:cs typeface="Times New Roman"/>
            </a:endParaRPr>
          </a:p>
          <a:p>
            <a:pPr marL="13335" marR="5080" algn="just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identifying genes that control </a:t>
            </a:r>
            <a:r>
              <a:rPr sz="2400" spc="-5" dirty="0">
                <a:latin typeface="Times New Roman"/>
                <a:cs typeface="Times New Roman"/>
              </a:rPr>
              <a:t>apoptosis. </a:t>
            </a:r>
            <a:r>
              <a:rPr sz="2400" dirty="0">
                <a:latin typeface="Times New Roman"/>
                <a:cs typeface="Times New Roman"/>
              </a:rPr>
              <a:t>The genes </a:t>
            </a:r>
            <a:r>
              <a:rPr sz="2400" spc="-5" dirty="0">
                <a:latin typeface="Times New Roman"/>
                <a:cs typeface="Times New Roman"/>
              </a:rPr>
              <a:t>were  identified </a:t>
            </a:r>
            <a:r>
              <a:rPr sz="2400" dirty="0">
                <a:latin typeface="Times New Roman"/>
                <a:cs typeface="Times New Roman"/>
              </a:rPr>
              <a:t>by studies in the </a:t>
            </a:r>
            <a:r>
              <a:rPr sz="2400" spc="-5" dirty="0">
                <a:latin typeface="Times New Roman"/>
                <a:cs typeface="Times New Roman"/>
              </a:rPr>
              <a:t>nematode </a:t>
            </a:r>
            <a:r>
              <a:rPr sz="2400" i="1" spc="-5" dirty="0">
                <a:latin typeface="Times New Roman"/>
                <a:cs typeface="Times New Roman"/>
              </a:rPr>
              <a:t>C. </a:t>
            </a:r>
            <a:r>
              <a:rPr sz="2400" i="1" dirty="0">
                <a:latin typeface="Times New Roman"/>
                <a:cs typeface="Times New Roman"/>
              </a:rPr>
              <a:t>elegans </a:t>
            </a:r>
            <a:r>
              <a:rPr sz="2400" dirty="0">
                <a:latin typeface="Times New Roman"/>
                <a:cs typeface="Times New Roman"/>
              </a:rPr>
              <a:t>and</a:t>
            </a:r>
            <a:r>
              <a:rPr sz="2400" spc="4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these  </a:t>
            </a:r>
            <a:r>
              <a:rPr sz="2400" spc="-10" dirty="0">
                <a:latin typeface="Times New Roman"/>
                <a:cs typeface="Times New Roman"/>
              </a:rPr>
              <a:t>same </a:t>
            </a:r>
            <a:r>
              <a:rPr sz="2400" dirty="0">
                <a:latin typeface="Times New Roman"/>
                <a:cs typeface="Times New Roman"/>
              </a:rPr>
              <a:t>genes </a:t>
            </a:r>
            <a:r>
              <a:rPr sz="2400" spc="-5" dirty="0">
                <a:latin typeface="Times New Roman"/>
                <a:cs typeface="Times New Roman"/>
              </a:rPr>
              <a:t>function </a:t>
            </a:r>
            <a:r>
              <a:rPr sz="2400" spc="5" dirty="0">
                <a:latin typeface="Times New Roman"/>
                <a:cs typeface="Times New Roman"/>
              </a:rPr>
              <a:t>in </a:t>
            </a:r>
            <a:r>
              <a:rPr sz="2400" spc="-5" dirty="0">
                <a:latin typeface="Times New Roman"/>
                <a:cs typeface="Times New Roman"/>
              </a:rPr>
              <a:t>humans for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apoptosis.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828800" y="2514600"/>
            <a:ext cx="4876800" cy="3962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dissolv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9469" y="1863090"/>
            <a:ext cx="7417434" cy="1854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2210435" algn="l"/>
                <a:tab pos="4779645" algn="l"/>
              </a:tabLst>
            </a:pPr>
            <a:r>
              <a:rPr sz="4000" u="heavy" spc="-5" dirty="0">
                <a:uFill>
                  <a:solidFill>
                    <a:srgbClr val="001F5F"/>
                  </a:solidFill>
                </a:uFill>
              </a:rPr>
              <a:t>Disorders </a:t>
            </a:r>
            <a:r>
              <a:rPr sz="4000" u="heavy" spc="-10" dirty="0">
                <a:uFill>
                  <a:solidFill>
                    <a:srgbClr val="001F5F"/>
                  </a:solidFill>
                </a:uFill>
              </a:rPr>
              <a:t>where </a:t>
            </a:r>
            <a:r>
              <a:rPr sz="4000" u="heavy" dirty="0">
                <a:uFill>
                  <a:solidFill>
                    <a:srgbClr val="001F5F"/>
                  </a:solidFill>
                </a:uFill>
              </a:rPr>
              <a:t>apoptosis is </a:t>
            </a:r>
            <a:r>
              <a:rPr sz="4000" dirty="0"/>
              <a:t> </a:t>
            </a:r>
            <a:r>
              <a:rPr sz="4000" u="heavy" spc="-5" dirty="0">
                <a:uFill>
                  <a:solidFill>
                    <a:srgbClr val="001F5F"/>
                  </a:solidFill>
                </a:uFill>
              </a:rPr>
              <a:t>inhibited	(decreased 	</a:t>
            </a:r>
            <a:r>
              <a:rPr sz="4000" dirty="0"/>
              <a:t> </a:t>
            </a:r>
            <a:r>
              <a:rPr sz="4000" u="heavy" spc="-5" dirty="0">
                <a:uFill>
                  <a:solidFill>
                    <a:srgbClr val="001F5F"/>
                  </a:solidFill>
                </a:uFill>
              </a:rPr>
              <a:t>apoptosis,increase in cell</a:t>
            </a:r>
            <a:r>
              <a:rPr sz="4000" u="heavy" spc="-10" dirty="0">
                <a:uFill>
                  <a:solidFill>
                    <a:srgbClr val="001F5F"/>
                  </a:solidFill>
                </a:uFill>
              </a:rPr>
              <a:t> </a:t>
            </a:r>
            <a:r>
              <a:rPr sz="4000" u="heavy" spc="-5" dirty="0">
                <a:uFill>
                  <a:solidFill>
                    <a:srgbClr val="001F5F"/>
                  </a:solidFill>
                </a:uFill>
              </a:rPr>
              <a:t>survival)</a:t>
            </a:r>
            <a:endParaRPr sz="4000"/>
          </a:p>
        </p:txBody>
      </p:sp>
    </p:spTree>
  </p:cSld>
  <p:clrMapOvr>
    <a:masterClrMapping/>
  </p:clrMapOvr>
  <p:transition>
    <p:dissolv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6070" y="689609"/>
            <a:ext cx="4670425" cy="51447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157730">
              <a:lnSpc>
                <a:spcPct val="100000"/>
              </a:lnSpc>
              <a:spcBef>
                <a:spcPts val="100"/>
              </a:spcBef>
              <a:buSzPct val="96428"/>
              <a:buAutoNum type="arabicPeriod"/>
              <a:tabLst>
                <a:tab pos="280035" algn="l"/>
              </a:tabLst>
            </a:pPr>
            <a:r>
              <a:rPr sz="2800" b="1" u="heavy" spc="-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Cancer </a:t>
            </a:r>
            <a:r>
              <a:rPr sz="2800" b="1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Colorectal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cancer  </a:t>
            </a:r>
            <a:r>
              <a:rPr sz="2800" spc="-5" dirty="0">
                <a:latin typeface="Times New Roman"/>
                <a:cs typeface="Times New Roman"/>
              </a:rPr>
              <a:t>Glioma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ts val="3354"/>
              </a:lnSpc>
            </a:pPr>
            <a:r>
              <a:rPr sz="2800" spc="-5" dirty="0">
                <a:latin typeface="Times New Roman"/>
                <a:cs typeface="Times New Roman"/>
              </a:rPr>
              <a:t>Liver</a:t>
            </a:r>
            <a:endParaRPr sz="2800">
              <a:latin typeface="Times New Roman"/>
              <a:cs typeface="Times New Roman"/>
            </a:endParaRPr>
          </a:p>
          <a:p>
            <a:pPr marL="12700" marR="1207770">
              <a:lnSpc>
                <a:spcPts val="3360"/>
              </a:lnSpc>
              <a:spcBef>
                <a:spcPts val="105"/>
              </a:spcBef>
            </a:pPr>
            <a:r>
              <a:rPr sz="2800" spc="-5" dirty="0">
                <a:latin typeface="Times New Roman"/>
                <a:cs typeface="Times New Roman"/>
              </a:rPr>
              <a:t>Lymphoid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malignancies  Neuroblastoma</a:t>
            </a:r>
            <a:endParaRPr sz="2800">
              <a:latin typeface="Times New Roman"/>
              <a:cs typeface="Times New Roman"/>
            </a:endParaRPr>
          </a:p>
          <a:p>
            <a:pPr marL="12700" marR="1523365">
              <a:lnSpc>
                <a:spcPts val="3360"/>
              </a:lnSpc>
            </a:pPr>
            <a:r>
              <a:rPr sz="2800" spc="-5" dirty="0">
                <a:latin typeface="Times New Roman"/>
                <a:cs typeface="Times New Roman"/>
              </a:rPr>
              <a:t>Prostate </a:t>
            </a:r>
            <a:r>
              <a:rPr sz="2800" spc="-10" dirty="0">
                <a:latin typeface="Times New Roman"/>
                <a:cs typeface="Times New Roman"/>
              </a:rPr>
              <a:t>cancer  </a:t>
            </a:r>
            <a:r>
              <a:rPr sz="2800" spc="-5" dirty="0">
                <a:latin typeface="Times New Roman"/>
                <a:cs typeface="Times New Roman"/>
              </a:rPr>
              <a:t>Follicular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lymphomas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ts val="3250"/>
              </a:lnSpc>
            </a:pPr>
            <a:r>
              <a:rPr sz="2800" spc="-5" dirty="0">
                <a:latin typeface="Times New Roman"/>
                <a:cs typeface="Times New Roman"/>
              </a:rPr>
              <a:t>Carcinomas with </a:t>
            </a:r>
            <a:r>
              <a:rPr sz="2800" dirty="0">
                <a:latin typeface="Times New Roman"/>
                <a:cs typeface="Times New Roman"/>
              </a:rPr>
              <a:t>p-53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mutations</a:t>
            </a:r>
            <a:endParaRPr sz="2800">
              <a:latin typeface="Times New Roman"/>
              <a:cs typeface="Times New Roman"/>
            </a:endParaRPr>
          </a:p>
          <a:p>
            <a:pPr marL="367030" indent="-354330">
              <a:lnSpc>
                <a:spcPct val="100000"/>
              </a:lnSpc>
              <a:buSzPct val="96428"/>
              <a:buAutoNum type="arabicPeriod" startAt="2"/>
              <a:tabLst>
                <a:tab pos="367030" algn="l"/>
                <a:tab pos="4140835" algn="l"/>
              </a:tabLst>
            </a:pPr>
            <a:r>
              <a:rPr sz="2800" b="1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Autoimmune</a:t>
            </a:r>
            <a:r>
              <a:rPr sz="2800" b="1" u="heavy" spc="-5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b="1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disorders	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800" spc="-5" dirty="0">
                <a:latin typeface="Times New Roman"/>
                <a:cs typeface="Times New Roman"/>
              </a:rPr>
              <a:t>Mysthenia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gravis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800" spc="-5" dirty="0">
                <a:latin typeface="Times New Roman"/>
                <a:cs typeface="Times New Roman"/>
              </a:rPr>
              <a:t>Systemic </a:t>
            </a:r>
            <a:r>
              <a:rPr sz="2800" dirty="0">
                <a:latin typeface="Times New Roman"/>
                <a:cs typeface="Times New Roman"/>
              </a:rPr>
              <a:t>lupus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erythematous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wipe dir="d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2270" y="491490"/>
            <a:ext cx="4146550" cy="5571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9400" indent="-266700">
              <a:lnSpc>
                <a:spcPct val="100000"/>
              </a:lnSpc>
              <a:spcBef>
                <a:spcPts val="100"/>
              </a:spcBef>
              <a:buClr>
                <a:srgbClr val="000000"/>
              </a:buClr>
              <a:buAutoNum type="arabicPlain" startAt="3"/>
              <a:tabLst>
                <a:tab pos="279400" algn="l"/>
              </a:tabLst>
            </a:pPr>
            <a:r>
              <a:rPr sz="2800" b="1" u="heavy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Inflammatory</a:t>
            </a:r>
            <a:r>
              <a:rPr sz="2800" b="1" u="heavy" spc="-3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b="1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disease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AutoNum type="arabicPlain" startAt="3"/>
            </a:pPr>
            <a:endParaRPr sz="29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2800" spc="-5" dirty="0">
                <a:latin typeface="Times New Roman"/>
                <a:cs typeface="Times New Roman"/>
              </a:rPr>
              <a:t>Bronchial </a:t>
            </a:r>
            <a:r>
              <a:rPr sz="2800" spc="-10" dirty="0">
                <a:latin typeface="Times New Roman"/>
                <a:cs typeface="Times New Roman"/>
              </a:rPr>
              <a:t>asthma  </a:t>
            </a:r>
            <a:r>
              <a:rPr sz="2800" spc="-5" dirty="0">
                <a:latin typeface="Times New Roman"/>
                <a:cs typeface="Times New Roman"/>
              </a:rPr>
              <a:t>Inflammattory bowel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disease  Pumonary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inflammation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900">
              <a:latin typeface="Times New Roman"/>
              <a:cs typeface="Times New Roman"/>
            </a:endParaRPr>
          </a:p>
          <a:p>
            <a:pPr marL="455295" indent="-443230">
              <a:lnSpc>
                <a:spcPct val="100000"/>
              </a:lnSpc>
              <a:buClr>
                <a:srgbClr val="000000"/>
              </a:buClr>
              <a:buAutoNum type="arabicPlain" startAt="4"/>
              <a:tabLst>
                <a:tab pos="455295" algn="l"/>
                <a:tab pos="455930" algn="l"/>
              </a:tabLst>
            </a:pPr>
            <a:r>
              <a:rPr sz="2800" b="1" u="heavy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	</a:t>
            </a:r>
            <a:r>
              <a:rPr sz="2800" b="1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Viral infections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900">
              <a:latin typeface="Times New Roman"/>
              <a:cs typeface="Times New Roman"/>
            </a:endParaRPr>
          </a:p>
          <a:p>
            <a:pPr marL="12700" marR="2112010">
              <a:lnSpc>
                <a:spcPct val="100000"/>
              </a:lnSpc>
            </a:pPr>
            <a:r>
              <a:rPr sz="2800" spc="-5" dirty="0">
                <a:latin typeface="Times New Roman"/>
                <a:cs typeface="Times New Roman"/>
              </a:rPr>
              <a:t>H</a:t>
            </a:r>
            <a:r>
              <a:rPr sz="2800" spc="-15" dirty="0">
                <a:latin typeface="Times New Roman"/>
                <a:cs typeface="Times New Roman"/>
              </a:rPr>
              <a:t>e</a:t>
            </a:r>
            <a:r>
              <a:rPr sz="2800" spc="5" dirty="0">
                <a:latin typeface="Times New Roman"/>
                <a:cs typeface="Times New Roman"/>
              </a:rPr>
              <a:t>r</a:t>
            </a:r>
            <a:r>
              <a:rPr sz="2800" dirty="0">
                <a:latin typeface="Times New Roman"/>
                <a:cs typeface="Times New Roman"/>
              </a:rPr>
              <a:t>pesvi</a:t>
            </a:r>
            <a:r>
              <a:rPr sz="2800" spc="5" dirty="0">
                <a:latin typeface="Times New Roman"/>
                <a:cs typeface="Times New Roman"/>
              </a:rPr>
              <a:t>r</a:t>
            </a:r>
            <a:r>
              <a:rPr sz="2800" dirty="0">
                <a:latin typeface="Times New Roman"/>
                <a:cs typeface="Times New Roman"/>
              </a:rPr>
              <a:t>u</a:t>
            </a:r>
            <a:r>
              <a:rPr sz="2800" spc="5" dirty="0">
                <a:latin typeface="Times New Roman"/>
                <a:cs typeface="Times New Roman"/>
              </a:rPr>
              <a:t>s</a:t>
            </a:r>
            <a:r>
              <a:rPr sz="2800" spc="-15" dirty="0">
                <a:latin typeface="Times New Roman"/>
                <a:cs typeface="Times New Roman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s  Poxviruses  </a:t>
            </a:r>
            <a:r>
              <a:rPr sz="2800" spc="-5" dirty="0">
                <a:latin typeface="Times New Roman"/>
                <a:cs typeface="Times New Roman"/>
              </a:rPr>
              <a:t>Adenoviruses  Baculovirus  Cowpox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wipe dir="r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92250" y="1160779"/>
            <a:ext cx="6310630" cy="24625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04139" algn="ctr">
              <a:lnSpc>
                <a:spcPct val="100000"/>
              </a:lnSpc>
              <a:spcBef>
                <a:spcPts val="100"/>
              </a:spcBef>
            </a:pPr>
            <a:r>
              <a:rPr sz="4000" spc="-5" dirty="0"/>
              <a:t>Disorders </a:t>
            </a:r>
            <a:r>
              <a:rPr sz="4000" spc="-10" dirty="0"/>
              <a:t>where </a:t>
            </a:r>
            <a:r>
              <a:rPr sz="4000" spc="-5" dirty="0"/>
              <a:t>apoptosis</a:t>
            </a:r>
            <a:r>
              <a:rPr sz="4000" spc="-55" dirty="0"/>
              <a:t> </a:t>
            </a:r>
            <a:r>
              <a:rPr sz="4000" spc="-10" dirty="0"/>
              <a:t>is  </a:t>
            </a:r>
            <a:r>
              <a:rPr sz="4000" spc="-5" dirty="0"/>
              <a:t>excessive</a:t>
            </a:r>
            <a:endParaRPr sz="4000"/>
          </a:p>
          <a:p>
            <a:pPr marL="41910" marR="5080" algn="ctr">
              <a:lnSpc>
                <a:spcPts val="4790"/>
              </a:lnSpc>
              <a:spcBef>
                <a:spcPts val="165"/>
              </a:spcBef>
            </a:pPr>
            <a:r>
              <a:rPr sz="4000" spc="-5" dirty="0"/>
              <a:t>increase in cell death</a:t>
            </a:r>
            <a:r>
              <a:rPr sz="4000" spc="-65" dirty="0"/>
              <a:t> </a:t>
            </a:r>
            <a:r>
              <a:rPr sz="4000" spc="-5" dirty="0"/>
              <a:t>(Means  hyperactive</a:t>
            </a:r>
            <a:r>
              <a:rPr sz="4000" spc="-15" dirty="0"/>
              <a:t> </a:t>
            </a:r>
            <a:r>
              <a:rPr sz="4000" spc="-5" dirty="0"/>
              <a:t>apoptosis).</a:t>
            </a:r>
            <a:endParaRPr sz="4000"/>
          </a:p>
        </p:txBody>
      </p:sp>
    </p:spTree>
  </p:cSld>
  <p:clrMapOvr>
    <a:masterClrMapping/>
  </p:clrMapOvr>
  <p:transition>
    <p:dissolv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735329"/>
            <a:ext cx="5471160" cy="5387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u="heavy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1 </a:t>
            </a:r>
            <a:r>
              <a:rPr sz="3200" b="1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AIDS</a:t>
            </a:r>
            <a:endParaRPr sz="3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3200" dirty="0">
                <a:latin typeface="Times New Roman"/>
                <a:cs typeface="Times New Roman"/>
              </a:rPr>
              <a:t>CD4+ </a:t>
            </a:r>
            <a:r>
              <a:rPr sz="3200" spc="-5" dirty="0">
                <a:latin typeface="Times New Roman"/>
                <a:cs typeface="Times New Roman"/>
              </a:rPr>
              <a:t>cells</a:t>
            </a:r>
            <a:endParaRPr sz="3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3200" dirty="0">
                <a:latin typeface="Times New Roman"/>
                <a:cs typeface="Times New Roman"/>
              </a:rPr>
              <a:t>T-</a:t>
            </a:r>
            <a:r>
              <a:rPr sz="3200" spc="-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lymphocytes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300">
              <a:latin typeface="Times New Roman"/>
              <a:cs typeface="Times New Roman"/>
            </a:endParaRPr>
          </a:p>
          <a:p>
            <a:pPr marL="12700">
              <a:lnSpc>
                <a:spcPts val="3835"/>
              </a:lnSpc>
            </a:pPr>
            <a:r>
              <a:rPr sz="3200" u="heavy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2. </a:t>
            </a:r>
            <a:r>
              <a:rPr sz="3200" b="1" u="heavy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Neurodegenerative</a:t>
            </a:r>
            <a:r>
              <a:rPr sz="3200" b="1" u="heavy" spc="-3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00" b="1" u="heavy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disorders</a:t>
            </a:r>
            <a:endParaRPr sz="3200">
              <a:latin typeface="Times New Roman"/>
              <a:cs typeface="Times New Roman"/>
            </a:endParaRPr>
          </a:p>
          <a:p>
            <a:pPr marL="12700" marR="2164080">
              <a:lnSpc>
                <a:spcPts val="3840"/>
              </a:lnSpc>
              <a:spcBef>
                <a:spcPts val="120"/>
              </a:spcBef>
            </a:pPr>
            <a:r>
              <a:rPr sz="3200" spc="-5" dirty="0">
                <a:latin typeface="Times New Roman"/>
                <a:cs typeface="Times New Roman"/>
              </a:rPr>
              <a:t>Alzheimer’s</a:t>
            </a:r>
            <a:r>
              <a:rPr sz="3200" spc="-5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disease  Epilepsy  Parkinson’s</a:t>
            </a:r>
            <a:r>
              <a:rPr sz="3200" spc="-5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disease</a:t>
            </a:r>
            <a:endParaRPr sz="3200">
              <a:latin typeface="Times New Roman"/>
              <a:cs typeface="Times New Roman"/>
            </a:endParaRPr>
          </a:p>
          <a:p>
            <a:pPr marL="12700">
              <a:lnSpc>
                <a:spcPts val="3710"/>
              </a:lnSpc>
            </a:pPr>
            <a:r>
              <a:rPr sz="3200" dirty="0">
                <a:latin typeface="Times New Roman"/>
                <a:cs typeface="Times New Roman"/>
              </a:rPr>
              <a:t>Amyotrophic </a:t>
            </a:r>
            <a:r>
              <a:rPr sz="3200" spc="-5" dirty="0">
                <a:latin typeface="Times New Roman"/>
                <a:cs typeface="Times New Roman"/>
              </a:rPr>
              <a:t>lateral sclerosis</a:t>
            </a:r>
            <a:endParaRPr sz="3200">
              <a:latin typeface="Times New Roman"/>
              <a:cs typeface="Times New Roman"/>
            </a:endParaRPr>
          </a:p>
          <a:p>
            <a:pPr marL="12700" marR="1550670">
              <a:lnSpc>
                <a:spcPts val="3829"/>
              </a:lnSpc>
              <a:spcBef>
                <a:spcPts val="140"/>
              </a:spcBef>
            </a:pPr>
            <a:r>
              <a:rPr sz="3200" spc="-5" dirty="0">
                <a:latin typeface="Times New Roman"/>
                <a:cs typeface="Times New Roman"/>
              </a:rPr>
              <a:t>Retinitis pigmentosa  Cerebellar</a:t>
            </a:r>
            <a:r>
              <a:rPr sz="3200" spc="-4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degeneration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dissolv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85800"/>
            <a:ext cx="9144000" cy="6172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34160" y="34290"/>
            <a:ext cx="606996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" dirty="0"/>
              <a:t>Role </a:t>
            </a:r>
            <a:r>
              <a:rPr sz="2800" dirty="0"/>
              <a:t>of </a:t>
            </a:r>
            <a:r>
              <a:rPr sz="2800" spc="-5" dirty="0"/>
              <a:t>Caspases </a:t>
            </a:r>
            <a:r>
              <a:rPr sz="2800" dirty="0"/>
              <a:t>in </a:t>
            </a:r>
            <a:r>
              <a:rPr sz="2800" spc="-10" dirty="0"/>
              <a:t>Alzheimer's</a:t>
            </a:r>
            <a:r>
              <a:rPr sz="2800" spc="-60" dirty="0"/>
              <a:t> </a:t>
            </a:r>
            <a:r>
              <a:rPr sz="2800" spc="-5" dirty="0"/>
              <a:t>Disease</a:t>
            </a:r>
            <a:endParaRPr sz="2800"/>
          </a:p>
        </p:txBody>
      </p:sp>
    </p:spTree>
  </p:cSld>
  <p:clrMapOvr>
    <a:masterClrMapping/>
  </p:clrMapOvr>
  <p:transition>
    <p:dissolv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1000" y="228600"/>
            <a:ext cx="8534400" cy="6400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wipe dir="u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800" y="152400"/>
            <a:ext cx="8458200" cy="647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wipe dir="u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293370"/>
            <a:ext cx="730504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0" spc="-5" dirty="0">
                <a:solidFill>
                  <a:srgbClr val="000000"/>
                </a:solidFill>
                <a:latin typeface="Arial"/>
                <a:cs typeface="Arial"/>
              </a:rPr>
              <a:t>Role of Caspases </a:t>
            </a:r>
            <a:r>
              <a:rPr sz="2800" b="0" dirty="0">
                <a:solidFill>
                  <a:srgbClr val="000000"/>
                </a:solidFill>
                <a:latin typeface="Arial"/>
                <a:cs typeface="Arial"/>
              </a:rPr>
              <a:t>in </a:t>
            </a:r>
            <a:r>
              <a:rPr sz="2800" b="0" spc="-10" dirty="0">
                <a:solidFill>
                  <a:srgbClr val="000000"/>
                </a:solidFill>
                <a:latin typeface="Arial"/>
                <a:cs typeface="Arial"/>
              </a:rPr>
              <a:t>HUNTINGTON</a:t>
            </a:r>
            <a:r>
              <a:rPr sz="2800" b="0" spc="-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b="0" spc="-10" dirty="0">
                <a:solidFill>
                  <a:srgbClr val="000000"/>
                </a:solidFill>
                <a:latin typeface="Arial"/>
                <a:cs typeface="Arial"/>
              </a:rPr>
              <a:t>DISEASE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838200"/>
            <a:ext cx="9144000" cy="6019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792470" y="4682490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3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  <p:transition>
    <p:dissolv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1590" y="520700"/>
            <a:ext cx="148209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10" dirty="0"/>
              <a:t>A</a:t>
            </a:r>
            <a:r>
              <a:rPr sz="4800" spc="5" dirty="0"/>
              <a:t>I</a:t>
            </a:r>
            <a:r>
              <a:rPr sz="4800" spc="-10" dirty="0"/>
              <a:t>D</a:t>
            </a:r>
            <a:r>
              <a:rPr sz="4800" dirty="0"/>
              <a:t>S</a:t>
            </a:r>
            <a:endParaRPr sz="4800"/>
          </a:p>
        </p:txBody>
      </p:sp>
      <p:sp>
        <p:nvSpPr>
          <p:cNvPr id="3" name="object 3"/>
          <p:cNvSpPr txBox="1"/>
          <p:nvPr/>
        </p:nvSpPr>
        <p:spPr>
          <a:xfrm>
            <a:off x="610869" y="2091690"/>
            <a:ext cx="7953375" cy="34378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800" spc="-5" dirty="0">
                <a:latin typeface="Times New Roman"/>
                <a:cs typeface="Times New Roman"/>
              </a:rPr>
              <a:t>Autoimmune deficiency syndrome (AIDS) </a:t>
            </a:r>
            <a:r>
              <a:rPr sz="2800" dirty="0">
                <a:latin typeface="Times New Roman"/>
                <a:cs typeface="Times New Roman"/>
              </a:rPr>
              <a:t>is </a:t>
            </a:r>
            <a:r>
              <a:rPr sz="2800" spc="-5" dirty="0">
                <a:latin typeface="Times New Roman"/>
                <a:cs typeface="Times New Roman"/>
              </a:rPr>
              <a:t>an  </a:t>
            </a:r>
            <a:r>
              <a:rPr sz="2800" spc="-10" dirty="0">
                <a:latin typeface="Times New Roman"/>
                <a:cs typeface="Times New Roman"/>
              </a:rPr>
              <a:t>example </a:t>
            </a:r>
            <a:r>
              <a:rPr sz="2800" dirty="0">
                <a:latin typeface="Times New Roman"/>
                <a:cs typeface="Times New Roman"/>
              </a:rPr>
              <a:t>of </a:t>
            </a:r>
            <a:r>
              <a:rPr sz="2800" spc="-10" dirty="0">
                <a:latin typeface="Times New Roman"/>
                <a:cs typeface="Times New Roman"/>
              </a:rPr>
              <a:t>an </a:t>
            </a:r>
            <a:r>
              <a:rPr sz="2800" spc="-5" dirty="0">
                <a:latin typeface="Times New Roman"/>
                <a:cs typeface="Times New Roman"/>
              </a:rPr>
              <a:t>autoimmune disease </a:t>
            </a:r>
            <a:r>
              <a:rPr sz="2800" dirty="0">
                <a:latin typeface="Times New Roman"/>
                <a:cs typeface="Times New Roman"/>
              </a:rPr>
              <a:t>that </a:t>
            </a:r>
            <a:r>
              <a:rPr sz="2800" spc="-5" dirty="0">
                <a:latin typeface="Times New Roman"/>
                <a:cs typeface="Times New Roman"/>
              </a:rPr>
              <a:t>results from  infection with </a:t>
            </a:r>
            <a:r>
              <a:rPr sz="2800" dirty="0">
                <a:latin typeface="Times New Roman"/>
                <a:cs typeface="Times New Roman"/>
              </a:rPr>
              <a:t>the </a:t>
            </a:r>
            <a:r>
              <a:rPr sz="2800" spc="-5" dirty="0">
                <a:latin typeface="Times New Roman"/>
                <a:cs typeface="Times New Roman"/>
              </a:rPr>
              <a:t>human immunodeficiency </a:t>
            </a:r>
            <a:r>
              <a:rPr sz="2800" dirty="0">
                <a:latin typeface="Times New Roman"/>
                <a:cs typeface="Times New Roman"/>
              </a:rPr>
              <a:t>virus  </a:t>
            </a:r>
            <a:r>
              <a:rPr sz="2800" spc="-5" dirty="0">
                <a:latin typeface="Times New Roman"/>
                <a:cs typeface="Times New Roman"/>
              </a:rPr>
              <a:t>(HIV) </a:t>
            </a:r>
            <a:r>
              <a:rPr sz="2800" dirty="0">
                <a:latin typeface="Times New Roman"/>
                <a:cs typeface="Times New Roman"/>
              </a:rPr>
              <a:t>. </a:t>
            </a:r>
            <a:r>
              <a:rPr sz="2800" spc="-5" dirty="0">
                <a:latin typeface="Times New Roman"/>
                <a:cs typeface="Times New Roman"/>
              </a:rPr>
              <a:t>This </a:t>
            </a:r>
            <a:r>
              <a:rPr sz="2800" dirty="0">
                <a:latin typeface="Times New Roman"/>
                <a:cs typeface="Times New Roman"/>
              </a:rPr>
              <a:t>virus </a:t>
            </a:r>
            <a:r>
              <a:rPr sz="2800" spc="-5" dirty="0">
                <a:latin typeface="Times New Roman"/>
                <a:cs typeface="Times New Roman"/>
              </a:rPr>
              <a:t>infects CD4+ </a:t>
            </a:r>
            <a:r>
              <a:rPr sz="2800" dirty="0">
                <a:latin typeface="Times New Roman"/>
                <a:cs typeface="Times New Roman"/>
              </a:rPr>
              <a:t>T </a:t>
            </a:r>
            <a:r>
              <a:rPr sz="2800" spc="-5" dirty="0">
                <a:latin typeface="Times New Roman"/>
                <a:cs typeface="Times New Roman"/>
              </a:rPr>
              <a:t>cells </a:t>
            </a:r>
            <a:r>
              <a:rPr sz="2800" dirty="0">
                <a:latin typeface="Times New Roman"/>
                <a:cs typeface="Times New Roman"/>
              </a:rPr>
              <a:t>by binding to  the </a:t>
            </a:r>
            <a:r>
              <a:rPr sz="2800" spc="-10" dirty="0">
                <a:latin typeface="Times New Roman"/>
                <a:cs typeface="Times New Roman"/>
              </a:rPr>
              <a:t>CD4 </a:t>
            </a:r>
            <a:r>
              <a:rPr sz="2800" spc="-5" dirty="0">
                <a:latin typeface="Times New Roman"/>
                <a:cs typeface="Times New Roman"/>
              </a:rPr>
              <a:t>receptor. The </a:t>
            </a:r>
            <a:r>
              <a:rPr sz="2800" dirty="0">
                <a:latin typeface="Times New Roman"/>
                <a:cs typeface="Times New Roman"/>
              </a:rPr>
              <a:t>virus is </a:t>
            </a:r>
            <a:r>
              <a:rPr sz="2800" spc="-5" dirty="0">
                <a:latin typeface="Times New Roman"/>
                <a:cs typeface="Times New Roman"/>
              </a:rPr>
              <a:t>subsequently  internalized </a:t>
            </a:r>
            <a:r>
              <a:rPr sz="2800" dirty="0">
                <a:latin typeface="Times New Roman"/>
                <a:cs typeface="Times New Roman"/>
              </a:rPr>
              <a:t>into the T </a:t>
            </a:r>
            <a:r>
              <a:rPr sz="2800" spc="-5" dirty="0">
                <a:latin typeface="Times New Roman"/>
                <a:cs typeface="Times New Roman"/>
              </a:rPr>
              <a:t>cell where </a:t>
            </a:r>
            <a:r>
              <a:rPr sz="2800" dirty="0">
                <a:latin typeface="Times New Roman"/>
                <a:cs typeface="Times New Roman"/>
              </a:rPr>
              <a:t>the </a:t>
            </a:r>
            <a:r>
              <a:rPr sz="2800" spc="-5" dirty="0">
                <a:latin typeface="Times New Roman"/>
                <a:cs typeface="Times New Roman"/>
              </a:rPr>
              <a:t>HIV </a:t>
            </a:r>
            <a:r>
              <a:rPr sz="2800" spc="-10" dirty="0">
                <a:latin typeface="Times New Roman"/>
                <a:cs typeface="Times New Roman"/>
              </a:rPr>
              <a:t>Tat </a:t>
            </a:r>
            <a:r>
              <a:rPr sz="2800" spc="-5" dirty="0">
                <a:latin typeface="Times New Roman"/>
                <a:cs typeface="Times New Roman"/>
              </a:rPr>
              <a:t>protein </a:t>
            </a:r>
            <a:r>
              <a:rPr sz="2800" dirty="0">
                <a:latin typeface="Times New Roman"/>
                <a:cs typeface="Times New Roman"/>
              </a:rPr>
              <a:t>is  thought to </a:t>
            </a:r>
            <a:r>
              <a:rPr sz="2800" spc="-5" dirty="0">
                <a:latin typeface="Times New Roman"/>
                <a:cs typeface="Times New Roman"/>
              </a:rPr>
              <a:t>increase </a:t>
            </a:r>
            <a:r>
              <a:rPr sz="2800" dirty="0">
                <a:latin typeface="Times New Roman"/>
                <a:cs typeface="Times New Roman"/>
              </a:rPr>
              <a:t>the </a:t>
            </a:r>
            <a:r>
              <a:rPr sz="2800" spc="-5" dirty="0">
                <a:latin typeface="Times New Roman"/>
                <a:cs typeface="Times New Roman"/>
              </a:rPr>
              <a:t>expression </a:t>
            </a:r>
            <a:r>
              <a:rPr sz="2800" dirty="0">
                <a:latin typeface="Times New Roman"/>
                <a:cs typeface="Times New Roman"/>
              </a:rPr>
              <a:t>of the </a:t>
            </a:r>
            <a:r>
              <a:rPr sz="2800" spc="-10" dirty="0">
                <a:latin typeface="Times New Roman"/>
                <a:cs typeface="Times New Roman"/>
              </a:rPr>
              <a:t>Fas </a:t>
            </a:r>
            <a:r>
              <a:rPr sz="2800" spc="-5" dirty="0">
                <a:latin typeface="Times New Roman"/>
                <a:cs typeface="Times New Roman"/>
              </a:rPr>
              <a:t>receptor,  resulting </a:t>
            </a:r>
            <a:r>
              <a:rPr sz="2800" dirty="0">
                <a:latin typeface="Times New Roman"/>
                <a:cs typeface="Times New Roman"/>
              </a:rPr>
              <a:t>in </a:t>
            </a:r>
            <a:r>
              <a:rPr sz="2800" spc="-5" dirty="0">
                <a:latin typeface="Times New Roman"/>
                <a:cs typeface="Times New Roman"/>
              </a:rPr>
              <a:t>excessive apoptosis </a:t>
            </a:r>
            <a:r>
              <a:rPr sz="2800" dirty="0">
                <a:latin typeface="Times New Roman"/>
                <a:cs typeface="Times New Roman"/>
              </a:rPr>
              <a:t>of T </a:t>
            </a:r>
            <a:r>
              <a:rPr sz="2800" spc="-5" dirty="0">
                <a:latin typeface="Times New Roman"/>
                <a:cs typeface="Times New Roman"/>
              </a:rPr>
              <a:t>cells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  <p:transition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9740" y="933450"/>
            <a:ext cx="8068309" cy="4475480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355600" marR="5715" indent="-342900" algn="just">
              <a:lnSpc>
                <a:spcPct val="92200"/>
              </a:lnSpc>
              <a:spcBef>
                <a:spcPts val="360"/>
              </a:spcBef>
              <a:buChar char="•"/>
              <a:tabLst>
                <a:tab pos="355600" algn="l"/>
              </a:tabLst>
            </a:pPr>
            <a:r>
              <a:rPr sz="2800" spc="-5" dirty="0">
                <a:latin typeface="Times New Roman"/>
                <a:cs typeface="Times New Roman"/>
              </a:rPr>
              <a:t>Apoptosis </a:t>
            </a:r>
            <a:r>
              <a:rPr sz="2800" dirty="0">
                <a:latin typeface="Times New Roman"/>
                <a:cs typeface="Times New Roman"/>
              </a:rPr>
              <a:t>has </a:t>
            </a:r>
            <a:r>
              <a:rPr sz="2800" spc="-5" dirty="0">
                <a:latin typeface="Times New Roman"/>
                <a:cs typeface="Times New Roman"/>
              </a:rPr>
              <a:t>since been recognized and </a:t>
            </a:r>
            <a:r>
              <a:rPr sz="2800" spc="-10" dirty="0">
                <a:latin typeface="Times New Roman"/>
                <a:cs typeface="Times New Roman"/>
              </a:rPr>
              <a:t>accepted </a:t>
            </a:r>
            <a:r>
              <a:rPr sz="2800" spc="-5" dirty="0">
                <a:latin typeface="Times New Roman"/>
                <a:cs typeface="Times New Roman"/>
              </a:rPr>
              <a:t>as  </a:t>
            </a:r>
            <a:r>
              <a:rPr sz="2800" dirty="0">
                <a:latin typeface="Times New Roman"/>
                <a:cs typeface="Times New Roman"/>
              </a:rPr>
              <a:t>a distinctive </a:t>
            </a:r>
            <a:r>
              <a:rPr sz="2800" spc="-5" dirty="0">
                <a:latin typeface="Times New Roman"/>
                <a:cs typeface="Times New Roman"/>
              </a:rPr>
              <a:t>and important mode </a:t>
            </a:r>
            <a:r>
              <a:rPr sz="2800" dirty="0">
                <a:latin typeface="Times New Roman"/>
                <a:cs typeface="Times New Roman"/>
              </a:rPr>
              <a:t>of </a:t>
            </a:r>
            <a:r>
              <a:rPr sz="2800" spc="-5" dirty="0">
                <a:latin typeface="Times New Roman"/>
                <a:cs typeface="Times New Roman"/>
              </a:rPr>
              <a:t>“programmed”  cell death, which involves </a:t>
            </a:r>
            <a:r>
              <a:rPr sz="2800" dirty="0">
                <a:latin typeface="Times New Roman"/>
                <a:cs typeface="Times New Roman"/>
              </a:rPr>
              <a:t>the </a:t>
            </a:r>
            <a:r>
              <a:rPr sz="2800" spc="-5" dirty="0">
                <a:latin typeface="Times New Roman"/>
                <a:cs typeface="Times New Roman"/>
              </a:rPr>
              <a:t>genetically determined  elimination </a:t>
            </a:r>
            <a:r>
              <a:rPr sz="2800" dirty="0">
                <a:latin typeface="Times New Roman"/>
                <a:cs typeface="Times New Roman"/>
              </a:rPr>
              <a:t>of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cells.</a:t>
            </a:r>
            <a:endParaRPr sz="2800">
              <a:latin typeface="Times New Roman"/>
              <a:cs typeface="Times New Roman"/>
            </a:endParaRPr>
          </a:p>
          <a:p>
            <a:pPr marL="355600" marR="5080" indent="-342900" algn="just">
              <a:lnSpc>
                <a:spcPct val="92200"/>
              </a:lnSpc>
              <a:spcBef>
                <a:spcPts val="705"/>
              </a:spcBef>
              <a:buChar char="•"/>
              <a:tabLst>
                <a:tab pos="355600" algn="l"/>
              </a:tabLst>
            </a:pPr>
            <a:r>
              <a:rPr sz="2800" spc="-5" dirty="0">
                <a:latin typeface="Times New Roman"/>
                <a:cs typeface="Times New Roman"/>
              </a:rPr>
              <a:t>Apoptosis </a:t>
            </a:r>
            <a:r>
              <a:rPr sz="2800" dirty="0">
                <a:latin typeface="Times New Roman"/>
                <a:cs typeface="Times New Roman"/>
              </a:rPr>
              <a:t>is </a:t>
            </a:r>
            <a:r>
              <a:rPr sz="2800" spc="-5" dirty="0">
                <a:latin typeface="Times New Roman"/>
                <a:cs typeface="Times New Roman"/>
              </a:rPr>
              <a:t>essential </a:t>
            </a:r>
            <a:r>
              <a:rPr sz="2800" dirty="0">
                <a:latin typeface="Times New Roman"/>
                <a:cs typeface="Times New Roman"/>
              </a:rPr>
              <a:t>to </a:t>
            </a:r>
            <a:r>
              <a:rPr sz="2800" spc="-5" dirty="0">
                <a:latin typeface="Times New Roman"/>
                <a:cs typeface="Times New Roman"/>
              </a:rPr>
              <a:t>embryonic development and  </a:t>
            </a:r>
            <a:r>
              <a:rPr sz="2800" dirty="0">
                <a:latin typeface="Times New Roman"/>
                <a:cs typeface="Times New Roman"/>
              </a:rPr>
              <a:t>the </a:t>
            </a:r>
            <a:r>
              <a:rPr sz="2800" spc="-10" dirty="0">
                <a:latin typeface="Times New Roman"/>
                <a:cs typeface="Times New Roman"/>
              </a:rPr>
              <a:t>maintenance </a:t>
            </a:r>
            <a:r>
              <a:rPr sz="2800" dirty="0">
                <a:latin typeface="Times New Roman"/>
                <a:cs typeface="Times New Roman"/>
              </a:rPr>
              <a:t>of </a:t>
            </a:r>
            <a:r>
              <a:rPr sz="2800" spc="-5" dirty="0">
                <a:latin typeface="Times New Roman"/>
                <a:cs typeface="Times New Roman"/>
              </a:rPr>
              <a:t>homeostasis </a:t>
            </a:r>
            <a:r>
              <a:rPr sz="2800" dirty="0">
                <a:latin typeface="Times New Roman"/>
                <a:cs typeface="Times New Roman"/>
              </a:rPr>
              <a:t>in </a:t>
            </a:r>
            <a:r>
              <a:rPr sz="2800" spc="-5" dirty="0">
                <a:latin typeface="Times New Roman"/>
                <a:cs typeface="Times New Roman"/>
              </a:rPr>
              <a:t>multicellular  organisms. </a:t>
            </a:r>
            <a:r>
              <a:rPr sz="2800" dirty="0">
                <a:latin typeface="Times New Roman"/>
                <a:cs typeface="Times New Roman"/>
              </a:rPr>
              <a:t>In </a:t>
            </a:r>
            <a:r>
              <a:rPr sz="2800" spc="-5" dirty="0">
                <a:latin typeface="Times New Roman"/>
                <a:cs typeface="Times New Roman"/>
              </a:rPr>
              <a:t>humans, for </a:t>
            </a:r>
            <a:r>
              <a:rPr sz="2800" spc="-10" dirty="0">
                <a:latin typeface="Times New Roman"/>
                <a:cs typeface="Times New Roman"/>
              </a:rPr>
              <a:t>example, </a:t>
            </a:r>
            <a:r>
              <a:rPr sz="2800" dirty="0">
                <a:latin typeface="Times New Roman"/>
                <a:cs typeface="Times New Roman"/>
              </a:rPr>
              <a:t>the </a:t>
            </a:r>
            <a:r>
              <a:rPr sz="2800" spc="-5" dirty="0">
                <a:latin typeface="Times New Roman"/>
                <a:cs typeface="Times New Roman"/>
              </a:rPr>
              <a:t>rate </a:t>
            </a:r>
            <a:r>
              <a:rPr sz="2800" dirty="0">
                <a:latin typeface="Times New Roman"/>
                <a:cs typeface="Times New Roman"/>
              </a:rPr>
              <a:t>of </a:t>
            </a:r>
            <a:r>
              <a:rPr sz="2800" spc="-5" dirty="0">
                <a:latin typeface="Times New Roman"/>
                <a:cs typeface="Times New Roman"/>
              </a:rPr>
              <a:t>cell  </a:t>
            </a:r>
            <a:r>
              <a:rPr sz="2800" dirty="0">
                <a:latin typeface="Times New Roman"/>
                <a:cs typeface="Times New Roman"/>
              </a:rPr>
              <a:t>growth </a:t>
            </a:r>
            <a:r>
              <a:rPr sz="2800" spc="-5" dirty="0">
                <a:latin typeface="Times New Roman"/>
                <a:cs typeface="Times New Roman"/>
              </a:rPr>
              <a:t>and cell </a:t>
            </a:r>
            <a:r>
              <a:rPr sz="2800" dirty="0">
                <a:latin typeface="Times New Roman"/>
                <a:cs typeface="Times New Roman"/>
              </a:rPr>
              <a:t>death is </a:t>
            </a:r>
            <a:r>
              <a:rPr sz="2800" spc="-5" dirty="0">
                <a:latin typeface="Times New Roman"/>
                <a:cs typeface="Times New Roman"/>
              </a:rPr>
              <a:t>balanced </a:t>
            </a:r>
            <a:r>
              <a:rPr sz="2800" dirty="0">
                <a:latin typeface="Times New Roman"/>
                <a:cs typeface="Times New Roman"/>
              </a:rPr>
              <a:t>to </a:t>
            </a:r>
            <a:r>
              <a:rPr sz="2800" spc="-5" dirty="0">
                <a:latin typeface="Times New Roman"/>
                <a:cs typeface="Times New Roman"/>
              </a:rPr>
              <a:t>maintain </a:t>
            </a:r>
            <a:r>
              <a:rPr sz="2800" dirty="0">
                <a:latin typeface="Times New Roman"/>
                <a:cs typeface="Times New Roman"/>
              </a:rPr>
              <a:t>the  </a:t>
            </a:r>
            <a:r>
              <a:rPr sz="2800" spc="-5" dirty="0">
                <a:latin typeface="Times New Roman"/>
                <a:cs typeface="Times New Roman"/>
              </a:rPr>
              <a:t>weight </a:t>
            </a:r>
            <a:r>
              <a:rPr sz="2800" dirty="0">
                <a:latin typeface="Times New Roman"/>
                <a:cs typeface="Times New Roman"/>
              </a:rPr>
              <a:t>of the body. </a:t>
            </a:r>
            <a:r>
              <a:rPr sz="2800" spc="-5" dirty="0">
                <a:latin typeface="Times New Roman"/>
                <a:cs typeface="Times New Roman"/>
              </a:rPr>
              <a:t>During fetal development, cell  death </a:t>
            </a:r>
            <a:r>
              <a:rPr sz="2800" dirty="0">
                <a:latin typeface="Times New Roman"/>
                <a:cs typeface="Times New Roman"/>
              </a:rPr>
              <a:t>helps </a:t>
            </a:r>
            <a:r>
              <a:rPr sz="2800" spc="-5" dirty="0">
                <a:latin typeface="Times New Roman"/>
                <a:cs typeface="Times New Roman"/>
              </a:rPr>
              <a:t>sculpt </a:t>
            </a:r>
            <a:r>
              <a:rPr sz="2800" dirty="0">
                <a:latin typeface="Times New Roman"/>
                <a:cs typeface="Times New Roman"/>
              </a:rPr>
              <a:t>body </a:t>
            </a:r>
            <a:r>
              <a:rPr sz="2800" spc="-5" dirty="0">
                <a:latin typeface="Times New Roman"/>
                <a:cs typeface="Times New Roman"/>
              </a:rPr>
              <a:t>shape and making </a:t>
            </a:r>
            <a:r>
              <a:rPr sz="2800" dirty="0">
                <a:latin typeface="Times New Roman"/>
                <a:cs typeface="Times New Roman"/>
              </a:rPr>
              <a:t>the right  neuronal</a:t>
            </a:r>
            <a:r>
              <a:rPr sz="2800" spc="-5" dirty="0">
                <a:latin typeface="Times New Roman"/>
                <a:cs typeface="Times New Roman"/>
              </a:rPr>
              <a:t> connections.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wip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5669" y="262890"/>
            <a:ext cx="6797675" cy="5877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24205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Arial"/>
                <a:cs typeface="Arial"/>
              </a:rPr>
              <a:t>So </a:t>
            </a:r>
            <a:r>
              <a:rPr sz="2400" spc="-5" dirty="0">
                <a:latin typeface="Arial"/>
                <a:cs typeface="Arial"/>
              </a:rPr>
              <a:t>what kills </a:t>
            </a:r>
            <a:r>
              <a:rPr sz="2400" dirty="0">
                <a:latin typeface="Arial"/>
                <a:cs typeface="Arial"/>
              </a:rPr>
              <a:t>so many </a:t>
            </a:r>
            <a:r>
              <a:rPr sz="2400" spc="-5" dirty="0">
                <a:latin typeface="Arial"/>
                <a:cs typeface="Arial"/>
              </a:rPr>
              <a:t>uninfected CD4+ cells?  Answer is: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Apoptosis.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spc="-5" dirty="0">
                <a:latin typeface="Arial"/>
                <a:cs typeface="Arial"/>
              </a:rPr>
              <a:t>There are several possibilities. One of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them:</a:t>
            </a:r>
            <a:endParaRPr sz="2400">
              <a:latin typeface="Arial"/>
              <a:cs typeface="Arial"/>
            </a:endParaRPr>
          </a:p>
          <a:p>
            <a:pPr marL="12700" marR="863600">
              <a:lnSpc>
                <a:spcPct val="100000"/>
              </a:lnSpc>
              <a:buFont typeface="Symbol"/>
              <a:buChar char=""/>
              <a:tabLst>
                <a:tab pos="402590" algn="l"/>
              </a:tabLst>
            </a:pPr>
            <a:r>
              <a:rPr sz="2400" spc="-10" dirty="0">
                <a:latin typeface="Arial"/>
                <a:cs typeface="Arial"/>
              </a:rPr>
              <a:t>All </a:t>
            </a:r>
            <a:r>
              <a:rPr sz="2400" dirty="0">
                <a:latin typeface="Arial"/>
                <a:cs typeface="Arial"/>
              </a:rPr>
              <a:t>T </a:t>
            </a:r>
            <a:r>
              <a:rPr sz="2400" spc="-5" dirty="0">
                <a:latin typeface="Arial"/>
                <a:cs typeface="Arial"/>
              </a:rPr>
              <a:t>cells, both infected </a:t>
            </a:r>
            <a:r>
              <a:rPr sz="2400" spc="-10" dirty="0">
                <a:latin typeface="Arial"/>
                <a:cs typeface="Arial"/>
              </a:rPr>
              <a:t>and </a:t>
            </a:r>
            <a:r>
              <a:rPr sz="2400" b="1" spc="-5" dirty="0">
                <a:latin typeface="Arial"/>
                <a:cs typeface="Arial"/>
              </a:rPr>
              <a:t>uninfected</a:t>
            </a:r>
            <a:r>
              <a:rPr sz="2400" spc="-5" dirty="0">
                <a:latin typeface="Arial"/>
                <a:cs typeface="Arial"/>
              </a:rPr>
              <a:t>,  express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Fas</a:t>
            </a:r>
            <a:r>
              <a:rPr sz="2400" spc="-10" dirty="0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buFont typeface="Symbol"/>
              <a:buChar char=""/>
              <a:tabLst>
                <a:tab pos="402590" algn="l"/>
              </a:tabLst>
            </a:pPr>
            <a:r>
              <a:rPr sz="2400" spc="-5" dirty="0">
                <a:latin typeface="Arial"/>
                <a:cs typeface="Arial"/>
              </a:rPr>
              <a:t>Expression of </a:t>
            </a:r>
            <a:r>
              <a:rPr sz="2400" dirty="0">
                <a:latin typeface="Arial"/>
                <a:cs typeface="Arial"/>
              </a:rPr>
              <a:t>a </a:t>
            </a:r>
            <a:r>
              <a:rPr sz="2400" spc="-5" dirty="0">
                <a:latin typeface="Arial"/>
                <a:cs typeface="Arial"/>
              </a:rPr>
              <a:t>HIV gene (called </a:t>
            </a:r>
            <a:r>
              <a:rPr sz="2400" b="1" i="1" spc="-5" dirty="0">
                <a:latin typeface="Arial"/>
                <a:cs typeface="Arial"/>
              </a:rPr>
              <a:t>Nef</a:t>
            </a:r>
            <a:r>
              <a:rPr sz="2400" spc="-5" dirty="0">
                <a:latin typeface="Arial"/>
                <a:cs typeface="Arial"/>
              </a:rPr>
              <a:t>) in </a:t>
            </a:r>
            <a:r>
              <a:rPr sz="2400" dirty="0">
                <a:latin typeface="Arial"/>
                <a:cs typeface="Arial"/>
              </a:rPr>
              <a:t>a </a:t>
            </a:r>
            <a:r>
              <a:rPr sz="2400" spc="-5" dirty="0">
                <a:latin typeface="Arial"/>
                <a:cs typeface="Arial"/>
              </a:rPr>
              <a:t>HIV-  infected cell causes</a:t>
            </a:r>
            <a:endParaRPr sz="2400">
              <a:latin typeface="Arial"/>
              <a:cs typeface="Arial"/>
            </a:endParaRPr>
          </a:p>
          <a:p>
            <a:pPr marL="12700" marR="102870" lvl="1" indent="340360">
              <a:lnSpc>
                <a:spcPct val="100000"/>
              </a:lnSpc>
              <a:buFont typeface="Symbol"/>
              <a:buChar char=""/>
              <a:tabLst>
                <a:tab pos="744220" algn="l"/>
              </a:tabLst>
            </a:pP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cell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5" dirty="0">
                <a:latin typeface="Arial"/>
                <a:cs typeface="Arial"/>
              </a:rPr>
              <a:t>express </a:t>
            </a:r>
            <a:r>
              <a:rPr sz="2400" spc="-10" dirty="0">
                <a:latin typeface="Arial"/>
                <a:cs typeface="Arial"/>
              </a:rPr>
              <a:t>high levels </a:t>
            </a:r>
            <a:r>
              <a:rPr sz="2400" spc="-5" dirty="0">
                <a:latin typeface="Arial"/>
                <a:cs typeface="Arial"/>
              </a:rPr>
              <a:t>of </a:t>
            </a:r>
            <a:r>
              <a:rPr sz="2400" b="1" spc="-5" dirty="0">
                <a:latin typeface="Arial"/>
                <a:cs typeface="Arial"/>
              </a:rPr>
              <a:t>FasL </a:t>
            </a:r>
            <a:r>
              <a:rPr sz="2400" dirty="0">
                <a:latin typeface="Arial"/>
                <a:cs typeface="Arial"/>
              </a:rPr>
              <a:t>at </a:t>
            </a:r>
            <a:r>
              <a:rPr sz="2400" spc="-5" dirty="0">
                <a:latin typeface="Arial"/>
                <a:cs typeface="Arial"/>
              </a:rPr>
              <a:t>its  surface</a:t>
            </a:r>
            <a:endParaRPr sz="2400">
              <a:latin typeface="Arial"/>
              <a:cs typeface="Arial"/>
            </a:endParaRPr>
          </a:p>
          <a:p>
            <a:pPr marL="12700" marR="208915" lvl="1" indent="340360">
              <a:lnSpc>
                <a:spcPct val="100000"/>
              </a:lnSpc>
              <a:buFont typeface="Symbol"/>
              <a:buChar char=""/>
              <a:tabLst>
                <a:tab pos="744220" algn="l"/>
              </a:tabLst>
            </a:pPr>
            <a:r>
              <a:rPr sz="2400" spc="-5" dirty="0">
                <a:latin typeface="Arial"/>
                <a:cs typeface="Arial"/>
              </a:rPr>
              <a:t>While </a:t>
            </a:r>
            <a:r>
              <a:rPr sz="2400" spc="-10" dirty="0">
                <a:latin typeface="Arial"/>
                <a:cs typeface="Arial"/>
              </a:rPr>
              <a:t>preventing </a:t>
            </a:r>
            <a:r>
              <a:rPr sz="2400" dirty="0">
                <a:latin typeface="Arial"/>
                <a:cs typeface="Arial"/>
              </a:rPr>
              <a:t>an </a:t>
            </a:r>
            <a:r>
              <a:rPr sz="2400" spc="-5" dirty="0">
                <a:latin typeface="Arial"/>
                <a:cs typeface="Arial"/>
              </a:rPr>
              <a:t>interaction with its own  </a:t>
            </a:r>
            <a:r>
              <a:rPr sz="2400" spc="-10" dirty="0">
                <a:latin typeface="Arial"/>
                <a:cs typeface="Arial"/>
              </a:rPr>
              <a:t>Fas </a:t>
            </a:r>
            <a:r>
              <a:rPr sz="2400" spc="-5" dirty="0">
                <a:latin typeface="Arial"/>
                <a:cs typeface="Arial"/>
              </a:rPr>
              <a:t>from causing it </a:t>
            </a:r>
            <a:r>
              <a:rPr sz="2400" spc="5" dirty="0">
                <a:latin typeface="Arial"/>
                <a:cs typeface="Arial"/>
              </a:rPr>
              <a:t>to</a:t>
            </a:r>
            <a:r>
              <a:rPr sz="2400" spc="4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self-destruct.</a:t>
            </a:r>
            <a:endParaRPr sz="2400">
              <a:latin typeface="Arial"/>
              <a:cs typeface="Arial"/>
            </a:endParaRPr>
          </a:p>
          <a:p>
            <a:pPr marL="12700" marR="36830">
              <a:lnSpc>
                <a:spcPct val="100000"/>
              </a:lnSpc>
              <a:buFont typeface="Symbol"/>
              <a:buChar char=""/>
              <a:tabLst>
                <a:tab pos="402590" algn="l"/>
              </a:tabLst>
            </a:pPr>
            <a:r>
              <a:rPr sz="2400" spc="-5" dirty="0">
                <a:latin typeface="Arial"/>
                <a:cs typeface="Arial"/>
              </a:rPr>
              <a:t>However, when the infected </a:t>
            </a:r>
            <a:r>
              <a:rPr sz="2400" dirty="0">
                <a:latin typeface="Arial"/>
                <a:cs typeface="Arial"/>
              </a:rPr>
              <a:t>T </a:t>
            </a:r>
            <a:r>
              <a:rPr sz="2400" spc="-5" dirty="0">
                <a:latin typeface="Arial"/>
                <a:cs typeface="Arial"/>
              </a:rPr>
              <a:t>cell encounters  an uninfected </a:t>
            </a:r>
            <a:r>
              <a:rPr sz="2400" spc="-10" dirty="0">
                <a:latin typeface="Arial"/>
                <a:cs typeface="Arial"/>
              </a:rPr>
              <a:t>one </a:t>
            </a:r>
            <a:r>
              <a:rPr sz="2400" spc="-5" dirty="0">
                <a:latin typeface="Arial"/>
                <a:cs typeface="Arial"/>
              </a:rPr>
              <a:t>(e.g. in </a:t>
            </a:r>
            <a:r>
              <a:rPr sz="2400" dirty="0">
                <a:latin typeface="Arial"/>
                <a:cs typeface="Arial"/>
              </a:rPr>
              <a:t>a lymph </a:t>
            </a:r>
            <a:r>
              <a:rPr sz="2400" spc="-5" dirty="0">
                <a:latin typeface="Arial"/>
                <a:cs typeface="Arial"/>
              </a:rPr>
              <a:t>node), the  interaction </a:t>
            </a:r>
            <a:r>
              <a:rPr sz="2400" dirty="0">
                <a:latin typeface="Arial"/>
                <a:cs typeface="Arial"/>
              </a:rPr>
              <a:t>of </a:t>
            </a:r>
            <a:r>
              <a:rPr sz="2400" b="1" spc="-5" dirty="0">
                <a:latin typeface="Arial"/>
                <a:cs typeface="Arial"/>
              </a:rPr>
              <a:t>FasL </a:t>
            </a:r>
            <a:r>
              <a:rPr sz="2400" spc="-5" dirty="0">
                <a:latin typeface="Arial"/>
                <a:cs typeface="Arial"/>
              </a:rPr>
              <a:t>with </a:t>
            </a:r>
            <a:r>
              <a:rPr sz="2400" b="1" spc="-10" dirty="0">
                <a:latin typeface="Arial"/>
                <a:cs typeface="Arial"/>
              </a:rPr>
              <a:t>Fas </a:t>
            </a:r>
            <a:r>
              <a:rPr sz="2400" spc="-5" dirty="0">
                <a:latin typeface="Arial"/>
                <a:cs typeface="Arial"/>
              </a:rPr>
              <a:t>on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uninfected cell  kills </a:t>
            </a:r>
            <a:r>
              <a:rPr sz="2400" spc="-10" dirty="0">
                <a:latin typeface="Arial"/>
                <a:cs typeface="Arial"/>
              </a:rPr>
              <a:t>it </a:t>
            </a:r>
            <a:r>
              <a:rPr sz="2400" spc="-5" dirty="0">
                <a:latin typeface="Arial"/>
                <a:cs typeface="Arial"/>
              </a:rPr>
              <a:t>by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apoptosis.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  <p:transition>
    <p:wipe dir="d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Recent</a:t>
            </a:r>
            <a:r>
              <a:rPr spc="-85" dirty="0"/>
              <a:t> </a:t>
            </a:r>
            <a:r>
              <a:rPr spc="-5" dirty="0"/>
              <a:t>advances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079500"/>
            <a:ext cx="132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•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b="1" spc="-5" dirty="0">
                <a:latin typeface="Times New Roman"/>
                <a:cs typeface="Times New Roman"/>
              </a:rPr>
              <a:t>Caspase inhibitors </a:t>
            </a:r>
            <a:r>
              <a:rPr spc="-5" dirty="0"/>
              <a:t>such </a:t>
            </a:r>
            <a:r>
              <a:rPr dirty="0"/>
              <a:t>as N-benzyloxycarbonyl-Val-Ala-  </a:t>
            </a:r>
            <a:r>
              <a:rPr spc="-5" dirty="0"/>
              <a:t>Asp </a:t>
            </a:r>
            <a:r>
              <a:rPr dirty="0"/>
              <a:t>fluoromethyl-ketone </a:t>
            </a:r>
            <a:r>
              <a:rPr spc="-5" dirty="0"/>
              <a:t>(Z-VAD) were </a:t>
            </a:r>
            <a:r>
              <a:rPr dirty="0"/>
              <a:t>being investigated  </a:t>
            </a:r>
            <a:r>
              <a:rPr spc="-5" dirty="0"/>
              <a:t>for </a:t>
            </a:r>
            <a:r>
              <a:rPr dirty="0"/>
              <a:t>the </a:t>
            </a:r>
            <a:r>
              <a:rPr spc="-5" dirty="0"/>
              <a:t>treatment </a:t>
            </a:r>
            <a:r>
              <a:rPr dirty="0"/>
              <a:t>of a </a:t>
            </a:r>
            <a:r>
              <a:rPr spc="-5" dirty="0"/>
              <a:t>number </a:t>
            </a:r>
            <a:r>
              <a:rPr dirty="0"/>
              <a:t>of </a:t>
            </a:r>
            <a:r>
              <a:rPr b="1" spc="-5" dirty="0">
                <a:latin typeface="Times New Roman"/>
                <a:cs typeface="Times New Roman"/>
              </a:rPr>
              <a:t>neurodegenerative  disorders</a:t>
            </a:r>
            <a:r>
              <a:rPr b="1" dirty="0">
                <a:latin typeface="Times New Roman"/>
                <a:cs typeface="Times New Roman"/>
              </a:rPr>
              <a:t> </a:t>
            </a:r>
            <a:r>
              <a:rPr dirty="0"/>
              <a:t>including:-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10540" y="2562859"/>
            <a:ext cx="7877175" cy="4138929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381000" indent="-342900">
              <a:lnSpc>
                <a:spcPct val="100000"/>
              </a:lnSpc>
              <a:spcBef>
                <a:spcPts val="700"/>
              </a:spcBef>
              <a:buFont typeface="Symbol"/>
              <a:buChar char=""/>
              <a:tabLst>
                <a:tab pos="381000" algn="l"/>
              </a:tabLst>
            </a:pPr>
            <a:r>
              <a:rPr sz="2400" spc="-5" dirty="0">
                <a:latin typeface="Times New Roman"/>
                <a:cs typeface="Times New Roman"/>
              </a:rPr>
              <a:t>Alzheimer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disease</a:t>
            </a:r>
            <a:endParaRPr sz="2400">
              <a:latin typeface="Times New Roman"/>
              <a:cs typeface="Times New Roman"/>
            </a:endParaRPr>
          </a:p>
          <a:p>
            <a:pPr marL="457200" indent="-419100">
              <a:lnSpc>
                <a:spcPct val="100000"/>
              </a:lnSpc>
              <a:spcBef>
                <a:spcPts val="600"/>
              </a:spcBef>
              <a:buFont typeface="Symbol"/>
              <a:buChar char=""/>
              <a:tabLst>
                <a:tab pos="456565" algn="l"/>
                <a:tab pos="457200" algn="l"/>
              </a:tabLst>
            </a:pPr>
            <a:r>
              <a:rPr sz="2400" spc="-5" dirty="0">
                <a:latin typeface="Times New Roman"/>
                <a:cs typeface="Times New Roman"/>
              </a:rPr>
              <a:t>amyotrophic </a:t>
            </a:r>
            <a:r>
              <a:rPr sz="2400" dirty="0">
                <a:latin typeface="Times New Roman"/>
                <a:cs typeface="Times New Roman"/>
              </a:rPr>
              <a:t>lateral sclerosis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(ALS)</a:t>
            </a:r>
            <a:endParaRPr sz="2400">
              <a:latin typeface="Times New Roman"/>
              <a:cs typeface="Times New Roman"/>
            </a:endParaRPr>
          </a:p>
          <a:p>
            <a:pPr marL="381000" indent="-342900">
              <a:lnSpc>
                <a:spcPct val="100000"/>
              </a:lnSpc>
              <a:spcBef>
                <a:spcPts val="590"/>
              </a:spcBef>
              <a:buFont typeface="Symbol"/>
              <a:buChar char=""/>
              <a:tabLst>
                <a:tab pos="381000" algn="l"/>
              </a:tabLst>
            </a:pPr>
            <a:r>
              <a:rPr sz="2400" dirty="0">
                <a:latin typeface="Times New Roman"/>
                <a:cs typeface="Times New Roman"/>
              </a:rPr>
              <a:t>Huntington’s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disease</a:t>
            </a:r>
            <a:endParaRPr sz="2400">
              <a:latin typeface="Times New Roman"/>
              <a:cs typeface="Times New Roman"/>
            </a:endParaRPr>
          </a:p>
          <a:p>
            <a:pPr marL="381000" indent="-342900">
              <a:lnSpc>
                <a:spcPct val="100000"/>
              </a:lnSpc>
              <a:spcBef>
                <a:spcPts val="600"/>
              </a:spcBef>
              <a:buFont typeface="Symbol"/>
              <a:buChar char=""/>
              <a:tabLst>
                <a:tab pos="381000" algn="l"/>
              </a:tabLst>
            </a:pPr>
            <a:r>
              <a:rPr sz="2400" spc="-5" dirty="0">
                <a:latin typeface="Times New Roman"/>
                <a:cs typeface="Times New Roman"/>
              </a:rPr>
              <a:t>Parkinson’s disease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(PD)</a:t>
            </a:r>
            <a:endParaRPr sz="2400">
              <a:latin typeface="Times New Roman"/>
              <a:cs typeface="Times New Roman"/>
            </a:endParaRPr>
          </a:p>
          <a:p>
            <a:pPr marL="381000" marR="200025" indent="-342900">
              <a:lnSpc>
                <a:spcPct val="100000"/>
              </a:lnSpc>
              <a:spcBef>
                <a:spcPts val="600"/>
              </a:spcBef>
              <a:buFont typeface="Symbol"/>
              <a:buChar char=""/>
              <a:tabLst>
                <a:tab pos="456565" algn="l"/>
                <a:tab pos="457200" algn="l"/>
              </a:tabLst>
            </a:pPr>
            <a:r>
              <a:rPr dirty="0"/>
              <a:t>	</a:t>
            </a:r>
            <a:r>
              <a:rPr sz="2400" dirty="0">
                <a:latin typeface="Times New Roman"/>
                <a:cs typeface="Times New Roman"/>
              </a:rPr>
              <a:t>and </a:t>
            </a:r>
            <a:r>
              <a:rPr sz="2400" spc="-5" dirty="0">
                <a:latin typeface="Times New Roman"/>
                <a:cs typeface="Times New Roman"/>
              </a:rPr>
              <a:t>finally acute </a:t>
            </a:r>
            <a:r>
              <a:rPr sz="2400" dirty="0">
                <a:latin typeface="Times New Roman"/>
                <a:cs typeface="Times New Roman"/>
              </a:rPr>
              <a:t>neurologic </a:t>
            </a:r>
            <a:r>
              <a:rPr sz="2400" spc="-5" dirty="0">
                <a:latin typeface="Times New Roman"/>
                <a:cs typeface="Times New Roman"/>
              </a:rPr>
              <a:t>diseases </a:t>
            </a:r>
            <a:r>
              <a:rPr sz="2400" dirty="0">
                <a:latin typeface="Times New Roman"/>
                <a:cs typeface="Times New Roman"/>
              </a:rPr>
              <a:t>including </a:t>
            </a:r>
            <a:r>
              <a:rPr sz="2400" spc="-5" dirty="0">
                <a:latin typeface="Times New Roman"/>
                <a:cs typeface="Times New Roman"/>
              </a:rPr>
              <a:t>ischemia </a:t>
            </a:r>
            <a:r>
              <a:rPr sz="2400" dirty="0">
                <a:latin typeface="Times New Roman"/>
                <a:cs typeface="Times New Roman"/>
              </a:rPr>
              <a:t>or  </a:t>
            </a:r>
            <a:r>
              <a:rPr sz="2400" spc="-5" dirty="0">
                <a:latin typeface="Times New Roman"/>
                <a:cs typeface="Times New Roman"/>
              </a:rPr>
              <a:t>traumatic </a:t>
            </a:r>
            <a:r>
              <a:rPr sz="2400" dirty="0">
                <a:latin typeface="Times New Roman"/>
                <a:cs typeface="Times New Roman"/>
              </a:rPr>
              <a:t>injury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  <a:p>
            <a:pPr marL="381000" marR="30480" indent="952500">
              <a:lnSpc>
                <a:spcPct val="100000"/>
              </a:lnSpc>
              <a:spcBef>
                <a:spcPts val="600"/>
              </a:spcBef>
            </a:pPr>
            <a:r>
              <a:rPr sz="2400" dirty="0">
                <a:latin typeface="Times New Roman"/>
                <a:cs typeface="Times New Roman"/>
              </a:rPr>
              <a:t>Unfortunately, clinical </a:t>
            </a:r>
            <a:r>
              <a:rPr sz="2400" spc="-5" dirty="0">
                <a:latin typeface="Times New Roman"/>
                <a:cs typeface="Times New Roman"/>
              </a:rPr>
              <a:t>development </a:t>
            </a:r>
            <a:r>
              <a:rPr sz="2400" dirty="0">
                <a:latin typeface="Times New Roman"/>
                <a:cs typeface="Times New Roman"/>
              </a:rPr>
              <a:t>of </a:t>
            </a:r>
            <a:r>
              <a:rPr sz="2400" spc="-5" dirty="0">
                <a:latin typeface="Times New Roman"/>
                <a:cs typeface="Times New Roman"/>
              </a:rPr>
              <a:t>Z-VAD was  </a:t>
            </a:r>
            <a:r>
              <a:rPr sz="2400" dirty="0">
                <a:latin typeface="Times New Roman"/>
                <a:cs typeface="Times New Roman"/>
              </a:rPr>
              <a:t>discontinued </a:t>
            </a:r>
            <a:r>
              <a:rPr sz="2400" spc="-5" dirty="0">
                <a:latin typeface="Times New Roman"/>
                <a:cs typeface="Times New Roman"/>
              </a:rPr>
              <a:t>following </a:t>
            </a:r>
            <a:r>
              <a:rPr sz="2400" dirty="0">
                <a:latin typeface="Times New Roman"/>
                <a:cs typeface="Times New Roman"/>
              </a:rPr>
              <a:t>the recognition that </a:t>
            </a:r>
            <a:r>
              <a:rPr sz="2400" spc="-5" dirty="0">
                <a:latin typeface="Times New Roman"/>
                <a:cs typeface="Times New Roman"/>
              </a:rPr>
              <a:t>metabolism </a:t>
            </a:r>
            <a:r>
              <a:rPr sz="2400" dirty="0">
                <a:latin typeface="Times New Roman"/>
                <a:cs typeface="Times New Roman"/>
              </a:rPr>
              <a:t>of </a:t>
            </a:r>
            <a:r>
              <a:rPr sz="2400" spc="-5" dirty="0">
                <a:latin typeface="Times New Roman"/>
                <a:cs typeface="Times New Roman"/>
              </a:rPr>
              <a:t>Z-  </a:t>
            </a:r>
            <a:r>
              <a:rPr sz="2400" spc="-10" dirty="0">
                <a:latin typeface="Times New Roman"/>
                <a:cs typeface="Times New Roman"/>
              </a:rPr>
              <a:t>VAD </a:t>
            </a:r>
            <a:r>
              <a:rPr sz="2400" dirty="0">
                <a:latin typeface="Times New Roman"/>
                <a:cs typeface="Times New Roman"/>
              </a:rPr>
              <a:t>produces liver </a:t>
            </a:r>
            <a:r>
              <a:rPr sz="2400" spc="-5" dirty="0">
                <a:latin typeface="Times New Roman"/>
                <a:cs typeface="Times New Roman"/>
              </a:rPr>
              <a:t>damage following </a:t>
            </a:r>
            <a:r>
              <a:rPr sz="2400" dirty="0">
                <a:latin typeface="Times New Roman"/>
                <a:cs typeface="Times New Roman"/>
              </a:rPr>
              <a:t>the production of the  toxic </a:t>
            </a:r>
            <a:r>
              <a:rPr sz="2400" spc="-5" dirty="0">
                <a:latin typeface="Times New Roman"/>
                <a:cs typeface="Times New Roman"/>
              </a:rPr>
              <a:t>compound</a:t>
            </a:r>
            <a:r>
              <a:rPr sz="2400" b="1" spc="-5" dirty="0">
                <a:latin typeface="Times New Roman"/>
                <a:cs typeface="Times New Roman"/>
              </a:rPr>
              <a:t>, fluoroacetate</a:t>
            </a:r>
            <a:r>
              <a:rPr sz="2400" b="1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  <p:transition>
    <p:wipe dir="u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8469" y="643890"/>
            <a:ext cx="8040370" cy="55702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99900"/>
              </a:lnSpc>
              <a:spcBef>
                <a:spcPts val="100"/>
              </a:spcBef>
            </a:pPr>
            <a:r>
              <a:rPr sz="2800" b="1" spc="-5" dirty="0">
                <a:latin typeface="Times New Roman"/>
                <a:cs typeface="Times New Roman"/>
              </a:rPr>
              <a:t>Following </a:t>
            </a:r>
            <a:r>
              <a:rPr sz="2800" b="1" dirty="0">
                <a:latin typeface="Times New Roman"/>
                <a:cs typeface="Times New Roman"/>
              </a:rPr>
              <a:t>the </a:t>
            </a:r>
            <a:r>
              <a:rPr sz="2800" b="1" spc="-5" dirty="0">
                <a:latin typeface="Times New Roman"/>
                <a:cs typeface="Times New Roman"/>
              </a:rPr>
              <a:t>disappointment </a:t>
            </a:r>
            <a:r>
              <a:rPr sz="2800" b="1" dirty="0">
                <a:latin typeface="Times New Roman"/>
                <a:cs typeface="Times New Roman"/>
              </a:rPr>
              <a:t>of Z-VAD</a:t>
            </a:r>
            <a:r>
              <a:rPr sz="2800" dirty="0">
                <a:latin typeface="Times New Roman"/>
                <a:cs typeface="Times New Roman"/>
              </a:rPr>
              <a:t>, a </a:t>
            </a:r>
            <a:r>
              <a:rPr sz="2800" spc="-5" dirty="0">
                <a:latin typeface="Times New Roman"/>
                <a:cs typeface="Times New Roman"/>
              </a:rPr>
              <a:t>number </a:t>
            </a:r>
            <a:r>
              <a:rPr sz="2800" dirty="0">
                <a:latin typeface="Times New Roman"/>
                <a:cs typeface="Times New Roman"/>
              </a:rPr>
              <a:t>of  </a:t>
            </a:r>
            <a:r>
              <a:rPr sz="2800" spc="-5" dirty="0">
                <a:latin typeface="Times New Roman"/>
                <a:cs typeface="Times New Roman"/>
              </a:rPr>
              <a:t>other </a:t>
            </a:r>
            <a:r>
              <a:rPr sz="2800" spc="-10" dirty="0">
                <a:latin typeface="Times New Roman"/>
                <a:cs typeface="Times New Roman"/>
              </a:rPr>
              <a:t>caspase </a:t>
            </a:r>
            <a:r>
              <a:rPr sz="2800" dirty="0">
                <a:latin typeface="Times New Roman"/>
                <a:cs typeface="Times New Roman"/>
              </a:rPr>
              <a:t>inhibitors </a:t>
            </a:r>
            <a:r>
              <a:rPr sz="2800" spc="-5" dirty="0">
                <a:latin typeface="Times New Roman"/>
                <a:cs typeface="Times New Roman"/>
              </a:rPr>
              <a:t>have been developed with </a:t>
            </a:r>
            <a:r>
              <a:rPr sz="2800" dirty="0">
                <a:latin typeface="Times New Roman"/>
                <a:cs typeface="Times New Roman"/>
              </a:rPr>
              <a:t>the  </a:t>
            </a:r>
            <a:r>
              <a:rPr sz="2800" spc="-5" dirty="0">
                <a:latin typeface="Times New Roman"/>
                <a:cs typeface="Times New Roman"/>
              </a:rPr>
              <a:t>goal </a:t>
            </a:r>
            <a:r>
              <a:rPr sz="2800" dirty="0">
                <a:latin typeface="Times New Roman"/>
                <a:cs typeface="Times New Roman"/>
              </a:rPr>
              <a:t>in </a:t>
            </a:r>
            <a:r>
              <a:rPr sz="2800" spc="-5" dirty="0">
                <a:latin typeface="Times New Roman"/>
                <a:cs typeface="Times New Roman"/>
              </a:rPr>
              <a:t>mind </a:t>
            </a:r>
            <a:r>
              <a:rPr sz="2800" dirty="0">
                <a:latin typeface="Times New Roman"/>
                <a:cs typeface="Times New Roman"/>
              </a:rPr>
              <a:t>of being </a:t>
            </a:r>
            <a:r>
              <a:rPr sz="2800" spc="-10" dirty="0">
                <a:latin typeface="Times New Roman"/>
                <a:cs typeface="Times New Roman"/>
              </a:rPr>
              <a:t>safer </a:t>
            </a:r>
            <a:r>
              <a:rPr sz="2800" spc="-5" dirty="0">
                <a:latin typeface="Times New Roman"/>
                <a:cs typeface="Times New Roman"/>
              </a:rPr>
              <a:t>and more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selective-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900">
              <a:latin typeface="Times New Roman"/>
              <a:cs typeface="Times New Roman"/>
            </a:endParaRPr>
          </a:p>
          <a:p>
            <a:pPr marL="12700" marR="1006475">
              <a:lnSpc>
                <a:spcPct val="100000"/>
              </a:lnSpc>
              <a:buFont typeface="Arial"/>
              <a:buChar char="•"/>
              <a:tabLst>
                <a:tab pos="313055" algn="l"/>
                <a:tab pos="313690" algn="l"/>
                <a:tab pos="5072380" algn="l"/>
              </a:tabLst>
            </a:pPr>
            <a:r>
              <a:rPr sz="2800" b="1" spc="-5" dirty="0">
                <a:latin typeface="Times New Roman"/>
                <a:cs typeface="Times New Roman"/>
              </a:rPr>
              <a:t>Quinolyl-valyl-Omethylaspartyl-[- </a:t>
            </a:r>
            <a:r>
              <a:rPr sz="2800" b="1" dirty="0">
                <a:latin typeface="Times New Roman"/>
                <a:cs typeface="Times New Roman"/>
              </a:rPr>
              <a:t>2, 6-  </a:t>
            </a:r>
            <a:r>
              <a:rPr sz="2800" b="1" spc="-5" dirty="0">
                <a:latin typeface="Times New Roman"/>
                <a:cs typeface="Times New Roman"/>
              </a:rPr>
              <a:t>d</a:t>
            </a:r>
            <a:r>
              <a:rPr sz="2800" b="1" dirty="0">
                <a:latin typeface="Times New Roman"/>
                <a:cs typeface="Times New Roman"/>
              </a:rPr>
              <a:t>i</a:t>
            </a:r>
            <a:r>
              <a:rPr sz="2800" b="1" spc="-5" dirty="0">
                <a:latin typeface="Times New Roman"/>
                <a:cs typeface="Times New Roman"/>
              </a:rPr>
              <a:t>f</a:t>
            </a:r>
            <a:r>
              <a:rPr sz="2800" b="1" dirty="0">
                <a:latin typeface="Times New Roman"/>
                <a:cs typeface="Times New Roman"/>
              </a:rPr>
              <a:t>l</a:t>
            </a:r>
            <a:r>
              <a:rPr sz="2800" b="1" spc="-5" dirty="0">
                <a:latin typeface="Times New Roman"/>
                <a:cs typeface="Times New Roman"/>
              </a:rPr>
              <a:t>u</a:t>
            </a:r>
            <a:r>
              <a:rPr sz="2800" b="1" spc="5" dirty="0">
                <a:latin typeface="Times New Roman"/>
                <a:cs typeface="Times New Roman"/>
              </a:rPr>
              <a:t>o</a:t>
            </a:r>
            <a:r>
              <a:rPr sz="2800" b="1" spc="-5" dirty="0">
                <a:latin typeface="Times New Roman"/>
                <a:cs typeface="Times New Roman"/>
              </a:rPr>
              <a:t>rophe</a:t>
            </a:r>
            <a:r>
              <a:rPr sz="2800" b="1" spc="-10" dirty="0">
                <a:latin typeface="Times New Roman"/>
                <a:cs typeface="Times New Roman"/>
              </a:rPr>
              <a:t>n</a:t>
            </a:r>
            <a:r>
              <a:rPr sz="2800" b="1" spc="5" dirty="0">
                <a:latin typeface="Times New Roman"/>
                <a:cs typeface="Times New Roman"/>
              </a:rPr>
              <a:t>o</a:t>
            </a:r>
            <a:r>
              <a:rPr sz="2800" b="1" dirty="0">
                <a:latin typeface="Times New Roman"/>
                <a:cs typeface="Times New Roman"/>
              </a:rPr>
              <a:t>xy</a:t>
            </a:r>
            <a:r>
              <a:rPr sz="2800" b="1" spc="-5" dirty="0">
                <a:latin typeface="Times New Roman"/>
                <a:cs typeface="Times New Roman"/>
              </a:rPr>
              <a:t>]</a:t>
            </a:r>
            <a:r>
              <a:rPr sz="2800" b="1" spc="5" dirty="0">
                <a:latin typeface="Times New Roman"/>
                <a:cs typeface="Times New Roman"/>
              </a:rPr>
              <a:t>-</a:t>
            </a:r>
            <a:r>
              <a:rPr sz="2800" b="1" spc="-5" dirty="0">
                <a:latin typeface="Times New Roman"/>
                <a:cs typeface="Times New Roman"/>
              </a:rPr>
              <a:t>me</a:t>
            </a:r>
            <a:r>
              <a:rPr sz="2800" b="1" dirty="0">
                <a:latin typeface="Times New Roman"/>
                <a:cs typeface="Times New Roman"/>
              </a:rPr>
              <a:t>t</a:t>
            </a:r>
            <a:r>
              <a:rPr sz="2800" b="1" spc="-5" dirty="0">
                <a:latin typeface="Times New Roman"/>
                <a:cs typeface="Times New Roman"/>
              </a:rPr>
              <a:t>h</a:t>
            </a:r>
            <a:r>
              <a:rPr sz="2800" b="1" spc="-15" dirty="0">
                <a:latin typeface="Times New Roman"/>
                <a:cs typeface="Times New Roman"/>
              </a:rPr>
              <a:t>y</a:t>
            </a:r>
            <a:r>
              <a:rPr sz="2800" b="1" dirty="0">
                <a:latin typeface="Times New Roman"/>
                <a:cs typeface="Times New Roman"/>
              </a:rPr>
              <a:t>l </a:t>
            </a:r>
            <a:r>
              <a:rPr sz="2800" b="1" spc="-30" dirty="0">
                <a:latin typeface="Times New Roman"/>
                <a:cs typeface="Times New Roman"/>
              </a:rPr>
              <a:t>k</a:t>
            </a:r>
            <a:r>
              <a:rPr sz="2800" b="1" spc="-5" dirty="0">
                <a:latin typeface="Times New Roman"/>
                <a:cs typeface="Times New Roman"/>
              </a:rPr>
              <a:t>e</a:t>
            </a:r>
            <a:r>
              <a:rPr sz="2800" b="1" spc="-10" dirty="0">
                <a:latin typeface="Times New Roman"/>
                <a:cs typeface="Times New Roman"/>
              </a:rPr>
              <a:t>t</a:t>
            </a:r>
            <a:r>
              <a:rPr sz="2800" b="1" spc="5" dirty="0">
                <a:latin typeface="Times New Roman"/>
                <a:cs typeface="Times New Roman"/>
              </a:rPr>
              <a:t>o</a:t>
            </a:r>
            <a:r>
              <a:rPr sz="2800" b="1" spc="-5" dirty="0">
                <a:latin typeface="Times New Roman"/>
                <a:cs typeface="Times New Roman"/>
              </a:rPr>
              <a:t>n</a:t>
            </a:r>
            <a:r>
              <a:rPr sz="2800" b="1" dirty="0">
                <a:latin typeface="Times New Roman"/>
                <a:cs typeface="Times New Roman"/>
              </a:rPr>
              <a:t>e	</a:t>
            </a:r>
            <a:r>
              <a:rPr sz="2800" b="1" spc="-5" dirty="0">
                <a:latin typeface="Times New Roman"/>
                <a:cs typeface="Times New Roman"/>
              </a:rPr>
              <a:t>(</a:t>
            </a:r>
            <a:r>
              <a:rPr sz="2800" b="1" spc="-10" dirty="0">
                <a:latin typeface="Times New Roman"/>
                <a:cs typeface="Times New Roman"/>
              </a:rPr>
              <a:t>Q</a:t>
            </a:r>
            <a:r>
              <a:rPr sz="2800" b="1" spc="5" dirty="0">
                <a:latin typeface="Times New Roman"/>
                <a:cs typeface="Times New Roman"/>
              </a:rPr>
              <a:t>V</a:t>
            </a:r>
            <a:r>
              <a:rPr sz="2800" b="1" spc="-5" dirty="0">
                <a:latin typeface="Times New Roman"/>
                <a:cs typeface="Times New Roman"/>
              </a:rPr>
              <a:t>D-</a:t>
            </a:r>
            <a:r>
              <a:rPr sz="2800" b="1" dirty="0">
                <a:latin typeface="Times New Roman"/>
                <a:cs typeface="Times New Roman"/>
              </a:rPr>
              <a:t>O</a:t>
            </a:r>
            <a:r>
              <a:rPr sz="2800" b="1" spc="-15" dirty="0">
                <a:latin typeface="Times New Roman"/>
                <a:cs typeface="Times New Roman"/>
              </a:rPr>
              <a:t>P</a:t>
            </a:r>
            <a:r>
              <a:rPr sz="2800" b="1" spc="-5" dirty="0">
                <a:latin typeface="Times New Roman"/>
                <a:cs typeface="Times New Roman"/>
              </a:rPr>
              <a:t>h</a:t>
            </a:r>
            <a:r>
              <a:rPr sz="2800" b="1" spc="5" dirty="0">
                <a:latin typeface="Times New Roman"/>
                <a:cs typeface="Times New Roman"/>
              </a:rPr>
              <a:t>)</a:t>
            </a:r>
            <a:r>
              <a:rPr sz="2800" b="1" dirty="0">
                <a:latin typeface="Times New Roman"/>
                <a:cs typeface="Times New Roman"/>
              </a:rPr>
              <a:t>-</a:t>
            </a:r>
            <a:endParaRPr sz="2800">
              <a:latin typeface="Times New Roman"/>
              <a:cs typeface="Times New Roman"/>
            </a:endParaRPr>
          </a:p>
          <a:p>
            <a:pPr marL="12700" marR="367665" indent="529590">
              <a:lnSpc>
                <a:spcPct val="100000"/>
              </a:lnSpc>
            </a:pPr>
            <a:r>
              <a:rPr sz="2800" spc="-5" dirty="0">
                <a:latin typeface="Times New Roman"/>
                <a:cs typeface="Times New Roman"/>
              </a:rPr>
              <a:t>-Q-VD-OPh appears </a:t>
            </a:r>
            <a:r>
              <a:rPr sz="2800" dirty="0">
                <a:latin typeface="Times New Roman"/>
                <a:cs typeface="Times New Roman"/>
              </a:rPr>
              <a:t>to be </a:t>
            </a:r>
            <a:r>
              <a:rPr sz="2800" spc="-5" dirty="0">
                <a:latin typeface="Times New Roman"/>
                <a:cs typeface="Times New Roman"/>
              </a:rPr>
              <a:t>able </a:t>
            </a:r>
            <a:r>
              <a:rPr sz="2800" dirty="0">
                <a:latin typeface="Times New Roman"/>
                <a:cs typeface="Times New Roman"/>
              </a:rPr>
              <a:t>to </a:t>
            </a:r>
            <a:r>
              <a:rPr sz="2800" spc="-5" dirty="0">
                <a:latin typeface="Times New Roman"/>
                <a:cs typeface="Times New Roman"/>
              </a:rPr>
              <a:t>cross </a:t>
            </a:r>
            <a:r>
              <a:rPr sz="2800" dirty="0">
                <a:latin typeface="Times New Roman"/>
                <a:cs typeface="Times New Roman"/>
              </a:rPr>
              <a:t>the</a:t>
            </a:r>
            <a:r>
              <a:rPr sz="2800" spc="-9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blood-  </a:t>
            </a:r>
            <a:r>
              <a:rPr sz="2800" spc="-5" dirty="0">
                <a:latin typeface="Times New Roman"/>
                <a:cs typeface="Times New Roman"/>
              </a:rPr>
              <a:t>brain barrier, which </a:t>
            </a:r>
            <a:r>
              <a:rPr sz="2800" dirty="0">
                <a:latin typeface="Times New Roman"/>
                <a:cs typeface="Times New Roman"/>
              </a:rPr>
              <a:t>is </a:t>
            </a:r>
            <a:r>
              <a:rPr sz="2800" spc="-5" dirty="0">
                <a:latin typeface="Times New Roman"/>
                <a:cs typeface="Times New Roman"/>
              </a:rPr>
              <a:t>always </a:t>
            </a:r>
            <a:r>
              <a:rPr sz="2800" dirty="0">
                <a:latin typeface="Times New Roman"/>
                <a:cs typeface="Times New Roman"/>
              </a:rPr>
              <a:t>a </a:t>
            </a:r>
            <a:r>
              <a:rPr sz="2800" spc="-5" dirty="0">
                <a:latin typeface="Times New Roman"/>
                <a:cs typeface="Times New Roman"/>
              </a:rPr>
              <a:t>central </a:t>
            </a:r>
            <a:r>
              <a:rPr sz="2800" dirty="0">
                <a:latin typeface="Times New Roman"/>
                <a:cs typeface="Times New Roman"/>
              </a:rPr>
              <a:t>issue </a:t>
            </a:r>
            <a:r>
              <a:rPr sz="2800" spc="-5" dirty="0">
                <a:latin typeface="Times New Roman"/>
                <a:cs typeface="Times New Roman"/>
              </a:rPr>
              <a:t>when  </a:t>
            </a:r>
            <a:r>
              <a:rPr sz="2800" dirty="0">
                <a:latin typeface="Times New Roman"/>
                <a:cs typeface="Times New Roman"/>
              </a:rPr>
              <a:t>developing a drug </a:t>
            </a:r>
            <a:r>
              <a:rPr sz="2800" spc="-5" dirty="0">
                <a:latin typeface="Times New Roman"/>
                <a:cs typeface="Times New Roman"/>
              </a:rPr>
              <a:t>for </a:t>
            </a:r>
            <a:r>
              <a:rPr sz="2800" spc="-10" dirty="0">
                <a:latin typeface="Times New Roman"/>
                <a:cs typeface="Times New Roman"/>
              </a:rPr>
              <a:t>treatment </a:t>
            </a:r>
            <a:r>
              <a:rPr sz="2800" dirty="0">
                <a:latin typeface="Times New Roman"/>
                <a:cs typeface="Times New Roman"/>
              </a:rPr>
              <a:t>of a </a:t>
            </a:r>
            <a:r>
              <a:rPr sz="2800" spc="-10" dirty="0">
                <a:latin typeface="Times New Roman"/>
                <a:cs typeface="Times New Roman"/>
              </a:rPr>
              <a:t>CNS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disorder.</a:t>
            </a:r>
            <a:endParaRPr sz="2800">
              <a:latin typeface="Times New Roman"/>
              <a:cs typeface="Times New Roman"/>
            </a:endParaRPr>
          </a:p>
          <a:p>
            <a:pPr marL="12700" marR="262255" indent="529590">
              <a:lnSpc>
                <a:spcPct val="100000"/>
              </a:lnSpc>
            </a:pPr>
            <a:r>
              <a:rPr sz="2800" dirty="0">
                <a:latin typeface="Times New Roman"/>
                <a:cs typeface="Times New Roman"/>
              </a:rPr>
              <a:t>-including </a:t>
            </a:r>
            <a:r>
              <a:rPr sz="2800" spc="-5" dirty="0">
                <a:latin typeface="Times New Roman"/>
                <a:cs typeface="Times New Roman"/>
              </a:rPr>
              <a:t>greater potency, selectivity,stability and  cell permeability</a:t>
            </a:r>
            <a:endParaRPr sz="2800">
              <a:latin typeface="Times New Roman"/>
              <a:cs typeface="Times New Roman"/>
            </a:endParaRPr>
          </a:p>
          <a:p>
            <a:pPr marL="12700" marR="225425" indent="529590">
              <a:lnSpc>
                <a:spcPts val="3360"/>
              </a:lnSpc>
              <a:spcBef>
                <a:spcPts val="105"/>
              </a:spcBef>
            </a:pPr>
            <a:r>
              <a:rPr sz="2800" spc="-5" dirty="0">
                <a:latin typeface="Times New Roman"/>
                <a:cs typeface="Times New Roman"/>
              </a:rPr>
              <a:t>-After acute </a:t>
            </a:r>
            <a:r>
              <a:rPr sz="2800" spc="-10" dirty="0">
                <a:latin typeface="Times New Roman"/>
                <a:cs typeface="Times New Roman"/>
              </a:rPr>
              <a:t>treatment </a:t>
            </a:r>
            <a:r>
              <a:rPr sz="2800" dirty="0">
                <a:latin typeface="Times New Roman"/>
                <a:cs typeface="Times New Roman"/>
              </a:rPr>
              <a:t>of </a:t>
            </a:r>
            <a:r>
              <a:rPr sz="2800" spc="-10" dirty="0">
                <a:latin typeface="Times New Roman"/>
                <a:cs typeface="Times New Roman"/>
              </a:rPr>
              <a:t>mice </a:t>
            </a:r>
            <a:r>
              <a:rPr sz="2800" spc="-5" dirty="0">
                <a:latin typeface="Times New Roman"/>
                <a:cs typeface="Times New Roman"/>
              </a:rPr>
              <a:t>with Q-VD-OPh, all  </a:t>
            </a:r>
            <a:r>
              <a:rPr sz="2800" dirty="0">
                <a:latin typeface="Times New Roman"/>
                <a:cs typeface="Times New Roman"/>
              </a:rPr>
              <a:t>organs </a:t>
            </a:r>
            <a:r>
              <a:rPr sz="2800" spc="-5" dirty="0">
                <a:latin typeface="Times New Roman"/>
                <a:cs typeface="Times New Roman"/>
              </a:rPr>
              <a:t>were normal </a:t>
            </a:r>
            <a:r>
              <a:rPr sz="2800" dirty="0">
                <a:latin typeface="Times New Roman"/>
                <a:cs typeface="Times New Roman"/>
              </a:rPr>
              <a:t>suggesting a </a:t>
            </a:r>
            <a:r>
              <a:rPr sz="2800" spc="-5" dirty="0">
                <a:latin typeface="Times New Roman"/>
                <a:cs typeface="Times New Roman"/>
              </a:rPr>
              <a:t>lack </a:t>
            </a:r>
            <a:r>
              <a:rPr sz="2800" dirty="0">
                <a:latin typeface="Times New Roman"/>
                <a:cs typeface="Times New Roman"/>
              </a:rPr>
              <a:t>of</a:t>
            </a:r>
            <a:r>
              <a:rPr sz="2800" spc="-9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toxicity.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dissolv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4669" y="339090"/>
            <a:ext cx="8223884" cy="48996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20040" algn="l"/>
              </a:tabLst>
            </a:pPr>
            <a:r>
              <a:rPr sz="3200" dirty="0">
                <a:latin typeface="Times New Roman"/>
                <a:cs typeface="Times New Roman"/>
              </a:rPr>
              <a:t>Another </a:t>
            </a:r>
            <a:r>
              <a:rPr sz="3200" spc="-5" dirty="0">
                <a:latin typeface="Times New Roman"/>
                <a:cs typeface="Times New Roman"/>
              </a:rPr>
              <a:t>promising </a:t>
            </a:r>
            <a:r>
              <a:rPr sz="3200" dirty="0">
                <a:latin typeface="Times New Roman"/>
                <a:cs typeface="Times New Roman"/>
              </a:rPr>
              <a:t>compound that </a:t>
            </a:r>
            <a:r>
              <a:rPr sz="3200" spc="-5" dirty="0">
                <a:latin typeface="Times New Roman"/>
                <a:cs typeface="Times New Roman"/>
              </a:rPr>
              <a:t>is currently  </a:t>
            </a:r>
            <a:r>
              <a:rPr sz="3200" dirty="0">
                <a:latin typeface="Times New Roman"/>
                <a:cs typeface="Times New Roman"/>
              </a:rPr>
              <a:t>under evaluation </a:t>
            </a:r>
            <a:r>
              <a:rPr sz="3200" spc="-5" dirty="0">
                <a:latin typeface="Times New Roman"/>
                <a:cs typeface="Times New Roman"/>
              </a:rPr>
              <a:t>is </a:t>
            </a:r>
            <a:r>
              <a:rPr sz="3200" b="1" dirty="0">
                <a:latin typeface="Times New Roman"/>
                <a:cs typeface="Times New Roman"/>
              </a:rPr>
              <a:t>Minocycline</a:t>
            </a:r>
            <a:r>
              <a:rPr sz="3200" dirty="0">
                <a:latin typeface="Times New Roman"/>
                <a:cs typeface="Times New Roman"/>
              </a:rPr>
              <a:t>, a second-  generation tetracycline. </a:t>
            </a:r>
            <a:r>
              <a:rPr sz="3200" spc="-5" dirty="0">
                <a:latin typeface="Times New Roman"/>
                <a:cs typeface="Times New Roman"/>
              </a:rPr>
              <a:t>In comparison to Q-VD-  </a:t>
            </a:r>
            <a:r>
              <a:rPr sz="3200" dirty="0">
                <a:latin typeface="Times New Roman"/>
                <a:cs typeface="Times New Roman"/>
              </a:rPr>
              <a:t>OPh, </a:t>
            </a:r>
            <a:r>
              <a:rPr sz="3200" spc="-5" dirty="0">
                <a:latin typeface="Times New Roman"/>
                <a:cs typeface="Times New Roman"/>
              </a:rPr>
              <a:t>minocycline is much </a:t>
            </a:r>
            <a:r>
              <a:rPr sz="3200" dirty="0">
                <a:latin typeface="Times New Roman"/>
                <a:cs typeface="Times New Roman"/>
              </a:rPr>
              <a:t>further along as an  </a:t>
            </a:r>
            <a:r>
              <a:rPr sz="3200" spc="-5" dirty="0">
                <a:latin typeface="Times New Roman"/>
                <a:cs typeface="Times New Roman"/>
              </a:rPr>
              <a:t>investigational </a:t>
            </a:r>
            <a:r>
              <a:rPr sz="3200" dirty="0">
                <a:latin typeface="Times New Roman"/>
                <a:cs typeface="Times New Roman"/>
              </a:rPr>
              <a:t>drug </a:t>
            </a:r>
            <a:r>
              <a:rPr sz="3200" spc="-5" dirty="0">
                <a:latin typeface="Times New Roman"/>
                <a:cs typeface="Times New Roman"/>
              </a:rPr>
              <a:t>for the treatment </a:t>
            </a:r>
            <a:r>
              <a:rPr sz="3200" dirty="0">
                <a:latin typeface="Times New Roman"/>
                <a:cs typeface="Times New Roman"/>
              </a:rPr>
              <a:t>of  neurodegenerative disorders and </a:t>
            </a:r>
            <a:r>
              <a:rPr sz="3200" spc="-5" dirty="0">
                <a:latin typeface="Times New Roman"/>
                <a:cs typeface="Times New Roman"/>
              </a:rPr>
              <a:t>in some </a:t>
            </a:r>
            <a:r>
              <a:rPr sz="3200" dirty="0">
                <a:latin typeface="Times New Roman"/>
                <a:cs typeface="Times New Roman"/>
              </a:rPr>
              <a:t>cases  </a:t>
            </a:r>
            <a:r>
              <a:rPr sz="3200" spc="-5" dirty="0">
                <a:latin typeface="Times New Roman"/>
                <a:cs typeface="Times New Roman"/>
              </a:rPr>
              <a:t>human clinical trials </a:t>
            </a:r>
            <a:r>
              <a:rPr sz="3200" dirty="0">
                <a:latin typeface="Times New Roman"/>
                <a:cs typeface="Times New Roman"/>
              </a:rPr>
              <a:t>have begun. For</a:t>
            </a:r>
            <a:r>
              <a:rPr sz="3200" spc="3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example,</a:t>
            </a:r>
            <a:endParaRPr sz="3200">
              <a:latin typeface="Times New Roman"/>
              <a:cs typeface="Times New Roman"/>
            </a:endParaRPr>
          </a:p>
          <a:p>
            <a:pPr marL="2801620" lvl="1" indent="-441325">
              <a:lnSpc>
                <a:spcPts val="3829"/>
              </a:lnSpc>
              <a:buChar char="-"/>
              <a:tabLst>
                <a:tab pos="2801620" algn="l"/>
                <a:tab pos="2802255" algn="l"/>
              </a:tabLst>
            </a:pPr>
            <a:r>
              <a:rPr sz="3200" dirty="0">
                <a:latin typeface="Times New Roman"/>
                <a:cs typeface="Times New Roman"/>
              </a:rPr>
              <a:t>Phase </a:t>
            </a:r>
            <a:r>
              <a:rPr sz="3200" spc="-5" dirty="0">
                <a:latin typeface="Times New Roman"/>
                <a:cs typeface="Times New Roman"/>
              </a:rPr>
              <a:t>II for</a:t>
            </a:r>
            <a:r>
              <a:rPr sz="3200" dirty="0">
                <a:latin typeface="Times New Roman"/>
                <a:cs typeface="Times New Roman"/>
              </a:rPr>
              <a:t> PD</a:t>
            </a:r>
            <a:endParaRPr sz="3200">
              <a:latin typeface="Times New Roman"/>
              <a:cs typeface="Times New Roman"/>
            </a:endParaRPr>
          </a:p>
          <a:p>
            <a:pPr marL="2801620" lvl="1" indent="-441325">
              <a:lnSpc>
                <a:spcPct val="100000"/>
              </a:lnSpc>
              <a:buChar char="-"/>
              <a:tabLst>
                <a:tab pos="2801620" algn="l"/>
                <a:tab pos="2802255" algn="l"/>
              </a:tabLst>
            </a:pPr>
            <a:r>
              <a:rPr sz="3200" dirty="0">
                <a:latin typeface="Times New Roman"/>
                <a:cs typeface="Times New Roman"/>
              </a:rPr>
              <a:t>Phase </a:t>
            </a:r>
            <a:r>
              <a:rPr sz="3200" spc="-5" dirty="0">
                <a:latin typeface="Times New Roman"/>
                <a:cs typeface="Times New Roman"/>
              </a:rPr>
              <a:t>I/II for spinal cord</a:t>
            </a:r>
            <a:r>
              <a:rPr sz="3200" spc="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injury</a:t>
            </a:r>
            <a:endParaRPr sz="3200">
              <a:latin typeface="Times New Roman"/>
              <a:cs typeface="Times New Roman"/>
            </a:endParaRPr>
          </a:p>
          <a:p>
            <a:pPr marL="2801620" lvl="1" indent="-441325">
              <a:lnSpc>
                <a:spcPct val="100000"/>
              </a:lnSpc>
              <a:buChar char="-"/>
              <a:tabLst>
                <a:tab pos="2801620" algn="l"/>
                <a:tab pos="2802255" algn="l"/>
              </a:tabLst>
            </a:pPr>
            <a:r>
              <a:rPr sz="3200" dirty="0">
                <a:latin typeface="Times New Roman"/>
                <a:cs typeface="Times New Roman"/>
              </a:rPr>
              <a:t>Phase </a:t>
            </a:r>
            <a:r>
              <a:rPr sz="3200" spc="-5" dirty="0">
                <a:latin typeface="Times New Roman"/>
                <a:cs typeface="Times New Roman"/>
              </a:rPr>
              <a:t>III trail for</a:t>
            </a:r>
            <a:r>
              <a:rPr sz="3200" spc="-1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ALS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dissolv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0869" y="339090"/>
            <a:ext cx="7745095" cy="5511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90627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69875" algn="l"/>
                <a:tab pos="270510" algn="l"/>
              </a:tabLst>
            </a:pPr>
            <a:r>
              <a:rPr sz="2400" spc="-5" dirty="0">
                <a:latin typeface="Times New Roman"/>
                <a:cs typeface="Times New Roman"/>
              </a:rPr>
              <a:t>Caspase-6:A Potential </a:t>
            </a:r>
            <a:r>
              <a:rPr sz="2400" dirty="0">
                <a:latin typeface="Times New Roman"/>
                <a:cs typeface="Times New Roman"/>
              </a:rPr>
              <a:t>Therapeutic Target </a:t>
            </a:r>
            <a:r>
              <a:rPr sz="2400" spc="-5" dirty="0">
                <a:latin typeface="Times New Roman"/>
                <a:cs typeface="Times New Roman"/>
              </a:rPr>
              <a:t>for  Neurodegenerative Disease:</a:t>
            </a:r>
            <a:endParaRPr sz="2400">
              <a:latin typeface="Times New Roman"/>
              <a:cs typeface="Times New Roman"/>
            </a:endParaRPr>
          </a:p>
          <a:p>
            <a:pPr marL="12700" marR="5080" indent="990600">
              <a:lnSpc>
                <a:spcPct val="100000"/>
              </a:lnSpc>
            </a:pPr>
            <a:r>
              <a:rPr sz="2400" spc="-5" dirty="0">
                <a:latin typeface="Times New Roman"/>
                <a:cs typeface="Times New Roman"/>
              </a:rPr>
              <a:t>Many studies, </a:t>
            </a:r>
            <a:r>
              <a:rPr sz="2400" dirty="0">
                <a:latin typeface="Times New Roman"/>
                <a:cs typeface="Times New Roman"/>
              </a:rPr>
              <a:t>as recently </a:t>
            </a:r>
            <a:r>
              <a:rPr sz="2400" spc="-5" dirty="0">
                <a:latin typeface="Times New Roman"/>
                <a:cs typeface="Times New Roman"/>
              </a:rPr>
              <a:t>reviewed </a:t>
            </a:r>
            <a:r>
              <a:rPr sz="2400" spc="5" dirty="0">
                <a:latin typeface="Times New Roman"/>
                <a:cs typeface="Times New Roman"/>
              </a:rPr>
              <a:t>by</a:t>
            </a:r>
            <a:r>
              <a:rPr sz="2400" u="heavy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Graham </a:t>
            </a:r>
            <a:r>
              <a:rPr sz="2400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et. al. in 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Trends in Neurosciences</a:t>
            </a:r>
            <a:r>
              <a:rPr sz="2400" dirty="0">
                <a:latin typeface="Times New Roman"/>
                <a:cs typeface="Times New Roman"/>
              </a:rPr>
              <a:t>, have revealed </a:t>
            </a:r>
            <a:r>
              <a:rPr sz="2400" spc="-5" dirty="0">
                <a:latin typeface="Times New Roman"/>
                <a:cs typeface="Times New Roman"/>
              </a:rPr>
              <a:t>Caspase-6 </a:t>
            </a:r>
            <a:r>
              <a:rPr sz="2400" dirty="0">
                <a:latin typeface="Times New Roman"/>
                <a:cs typeface="Times New Roman"/>
              </a:rPr>
              <a:t>as a  </a:t>
            </a:r>
            <a:r>
              <a:rPr sz="2400" spc="-5" dirty="0">
                <a:latin typeface="Times New Roman"/>
                <a:cs typeface="Times New Roman"/>
              </a:rPr>
              <a:t>possible </a:t>
            </a:r>
            <a:r>
              <a:rPr sz="2400" dirty="0">
                <a:latin typeface="Times New Roman"/>
                <a:cs typeface="Times New Roman"/>
              </a:rPr>
              <a:t>contributor </a:t>
            </a:r>
            <a:r>
              <a:rPr sz="2400" spc="5" dirty="0">
                <a:latin typeface="Times New Roman"/>
                <a:cs typeface="Times New Roman"/>
              </a:rPr>
              <a:t>to </a:t>
            </a:r>
            <a:r>
              <a:rPr sz="2400" dirty="0">
                <a:latin typeface="Times New Roman"/>
                <a:cs typeface="Times New Roman"/>
              </a:rPr>
              <a:t>neurodegenerative pathology </a:t>
            </a:r>
            <a:r>
              <a:rPr sz="2400" spc="-5" dirty="0">
                <a:latin typeface="Times New Roman"/>
                <a:cs typeface="Times New Roman"/>
              </a:rPr>
              <a:t>associated  with </a:t>
            </a:r>
            <a:r>
              <a:rPr sz="2400" dirty="0">
                <a:latin typeface="Times New Roman"/>
                <a:cs typeface="Times New Roman"/>
              </a:rPr>
              <a:t>Huntington’s </a:t>
            </a:r>
            <a:r>
              <a:rPr sz="2400" spc="-5" dirty="0">
                <a:latin typeface="Times New Roman"/>
                <a:cs typeface="Times New Roman"/>
              </a:rPr>
              <a:t>Disease (HD), Alzheimer’s Disease (AD),  </a:t>
            </a:r>
            <a:r>
              <a:rPr sz="2400" dirty="0">
                <a:latin typeface="Times New Roman"/>
                <a:cs typeface="Times New Roman"/>
              </a:rPr>
              <a:t>aging, </a:t>
            </a:r>
            <a:r>
              <a:rPr sz="2400" spc="-5" dirty="0">
                <a:latin typeface="Times New Roman"/>
                <a:cs typeface="Times New Roman"/>
              </a:rPr>
              <a:t>and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stroke.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12700" marR="549910">
              <a:lnSpc>
                <a:spcPct val="100000"/>
              </a:lnSpc>
              <a:tabLst>
                <a:tab pos="3107055" algn="l"/>
              </a:tabLst>
            </a:pPr>
            <a:r>
              <a:rPr sz="2400" spc="-10" dirty="0">
                <a:latin typeface="Times New Roman"/>
                <a:cs typeface="Times New Roman"/>
              </a:rPr>
              <a:t>zVADfmk ,zVEIDfmk </a:t>
            </a:r>
            <a:r>
              <a:rPr sz="2400" dirty="0">
                <a:latin typeface="Times New Roman"/>
                <a:cs typeface="Times New Roman"/>
              </a:rPr>
              <a:t>&amp; </a:t>
            </a:r>
            <a:r>
              <a:rPr sz="2400" spc="-10" dirty="0">
                <a:latin typeface="Times New Roman"/>
                <a:cs typeface="Times New Roman"/>
              </a:rPr>
              <a:t>zDHRDfmk </a:t>
            </a:r>
            <a:r>
              <a:rPr sz="2400" dirty="0">
                <a:latin typeface="Times New Roman"/>
                <a:cs typeface="Times New Roman"/>
              </a:rPr>
              <a:t>(under </a:t>
            </a:r>
            <a:r>
              <a:rPr sz="2400" spc="-5" dirty="0">
                <a:latin typeface="Times New Roman"/>
                <a:cs typeface="Times New Roman"/>
              </a:rPr>
              <a:t>research) </a:t>
            </a:r>
            <a:r>
              <a:rPr sz="2400" dirty="0">
                <a:latin typeface="Times New Roman"/>
                <a:cs typeface="Times New Roman"/>
              </a:rPr>
              <a:t>are  peptide agents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to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inhibit	</a:t>
            </a:r>
            <a:r>
              <a:rPr sz="2400" spc="-5" dirty="0">
                <a:latin typeface="Times New Roman"/>
                <a:cs typeface="Times New Roman"/>
              </a:rPr>
              <a:t>CASP-6.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12700" marR="36195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5. </a:t>
            </a:r>
            <a:r>
              <a:rPr sz="2400" spc="-5" dirty="0">
                <a:latin typeface="Times New Roman"/>
                <a:cs typeface="Times New Roman"/>
              </a:rPr>
              <a:t>Inflammatory caspase </a:t>
            </a:r>
            <a:r>
              <a:rPr sz="2400" dirty="0">
                <a:latin typeface="Times New Roman"/>
                <a:cs typeface="Times New Roman"/>
              </a:rPr>
              <a:t>inhibitors, </a:t>
            </a:r>
            <a:r>
              <a:rPr sz="2400" spc="-5" dirty="0">
                <a:latin typeface="Times New Roman"/>
                <a:cs typeface="Times New Roman"/>
              </a:rPr>
              <a:t>such </a:t>
            </a:r>
            <a:r>
              <a:rPr sz="2400" dirty="0">
                <a:latin typeface="Times New Roman"/>
                <a:cs typeface="Times New Roman"/>
              </a:rPr>
              <a:t>as </a:t>
            </a:r>
            <a:r>
              <a:rPr sz="2400" spc="-5" dirty="0">
                <a:latin typeface="Times New Roman"/>
                <a:cs typeface="Times New Roman"/>
              </a:rPr>
              <a:t>VX-740  (Pralnacasan) </a:t>
            </a:r>
            <a:r>
              <a:rPr sz="2400" dirty="0">
                <a:latin typeface="Times New Roman"/>
                <a:cs typeface="Times New Roman"/>
              </a:rPr>
              <a:t>and </a:t>
            </a:r>
            <a:r>
              <a:rPr sz="2400" spc="-5" dirty="0">
                <a:latin typeface="Times New Roman"/>
                <a:cs typeface="Times New Roman"/>
              </a:rPr>
              <a:t>VX-765(</a:t>
            </a:r>
            <a:r>
              <a:rPr sz="2400" i="1" spc="-5" dirty="0">
                <a:latin typeface="Times New Roman"/>
                <a:cs typeface="Times New Roman"/>
              </a:rPr>
              <a:t>caspase-1 </a:t>
            </a:r>
            <a:r>
              <a:rPr sz="2400" i="1" dirty="0">
                <a:latin typeface="Times New Roman"/>
                <a:cs typeface="Times New Roman"/>
              </a:rPr>
              <a:t>inhibitor </a:t>
            </a:r>
            <a:r>
              <a:rPr sz="2400" i="1" spc="-5" dirty="0">
                <a:latin typeface="Times New Roman"/>
                <a:cs typeface="Times New Roman"/>
              </a:rPr>
              <a:t>VX-765 </a:t>
            </a:r>
            <a:r>
              <a:rPr sz="2400" i="1" dirty="0">
                <a:latin typeface="Times New Roman"/>
                <a:cs typeface="Times New Roman"/>
              </a:rPr>
              <a:t>is  </a:t>
            </a:r>
            <a:r>
              <a:rPr sz="2400" i="1" spc="-5" dirty="0">
                <a:latin typeface="Times New Roman"/>
                <a:cs typeface="Times New Roman"/>
              </a:rPr>
              <a:t>undergoing </a:t>
            </a:r>
            <a:r>
              <a:rPr sz="2400" i="1" dirty="0">
                <a:latin typeface="Times New Roman"/>
                <a:cs typeface="Times New Roman"/>
              </a:rPr>
              <a:t>phase 2 clinical trials by </a:t>
            </a:r>
            <a:r>
              <a:rPr sz="2400" i="1" spc="-5" dirty="0">
                <a:latin typeface="Times New Roman"/>
                <a:cs typeface="Times New Roman"/>
              </a:rPr>
              <a:t>Vertex) </a:t>
            </a:r>
            <a:r>
              <a:rPr sz="2400" dirty="0">
                <a:latin typeface="Times New Roman"/>
                <a:cs typeface="Times New Roman"/>
              </a:rPr>
              <a:t>in clinical studies  </a:t>
            </a:r>
            <a:r>
              <a:rPr sz="2400" spc="-5" dirty="0">
                <a:latin typeface="Times New Roman"/>
                <a:cs typeface="Times New Roman"/>
              </a:rPr>
              <a:t>for rheumatoid </a:t>
            </a:r>
            <a:r>
              <a:rPr sz="2400" dirty="0">
                <a:latin typeface="Times New Roman"/>
                <a:cs typeface="Times New Roman"/>
              </a:rPr>
              <a:t>arthritis </a:t>
            </a:r>
            <a:r>
              <a:rPr sz="2400" spc="-5" dirty="0">
                <a:latin typeface="Times New Roman"/>
                <a:cs typeface="Times New Roman"/>
              </a:rPr>
              <a:t>and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osteoarthritis</a:t>
            </a:r>
            <a:r>
              <a:rPr sz="2000" dirty="0"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  <p:transition>
    <p:zoom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3269" y="567690"/>
            <a:ext cx="7385050" cy="51447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23189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26060" algn="l"/>
              </a:tabLst>
            </a:pPr>
            <a:r>
              <a:rPr sz="2800" spc="-5" dirty="0">
                <a:latin typeface="Times New Roman"/>
                <a:cs typeface="Times New Roman"/>
              </a:rPr>
              <a:t>The present findings indicate </a:t>
            </a:r>
            <a:r>
              <a:rPr sz="2800" dirty="0">
                <a:latin typeface="Times New Roman"/>
                <a:cs typeface="Times New Roman"/>
              </a:rPr>
              <a:t>that nonlipid </a:t>
            </a:r>
            <a:r>
              <a:rPr sz="2800" spc="-10" dirty="0">
                <a:latin typeface="Times New Roman"/>
                <a:cs typeface="Times New Roman"/>
              </a:rPr>
              <a:t>LPA</a:t>
            </a:r>
            <a:r>
              <a:rPr sz="2800" spc="-10" dirty="0">
                <a:latin typeface="Calibri"/>
                <a:cs typeface="Calibri"/>
              </a:rPr>
              <a:t>₂</a:t>
            </a:r>
            <a:r>
              <a:rPr sz="2800" spc="-10" dirty="0">
                <a:latin typeface="Times New Roman"/>
                <a:cs typeface="Times New Roman"/>
              </a:rPr>
              <a:t>-  </a:t>
            </a:r>
            <a:r>
              <a:rPr sz="2800" spc="-5" dirty="0">
                <a:latin typeface="Times New Roman"/>
                <a:cs typeface="Times New Roman"/>
              </a:rPr>
              <a:t>specific agonists represent </a:t>
            </a:r>
            <a:r>
              <a:rPr sz="2800" spc="-10" dirty="0">
                <a:latin typeface="Times New Roman"/>
                <a:cs typeface="Times New Roman"/>
              </a:rPr>
              <a:t>an </a:t>
            </a:r>
            <a:r>
              <a:rPr sz="2800" spc="-5" dirty="0">
                <a:latin typeface="Times New Roman"/>
                <a:cs typeface="Times New Roman"/>
              </a:rPr>
              <a:t>excellent starting  </a:t>
            </a:r>
            <a:r>
              <a:rPr sz="2800" dirty="0">
                <a:latin typeface="Times New Roman"/>
                <a:cs typeface="Times New Roman"/>
              </a:rPr>
              <a:t>point </a:t>
            </a:r>
            <a:r>
              <a:rPr sz="2800" spc="-5" dirty="0">
                <a:latin typeface="Times New Roman"/>
                <a:cs typeface="Times New Roman"/>
              </a:rPr>
              <a:t>for development </a:t>
            </a:r>
            <a:r>
              <a:rPr sz="2800" dirty="0">
                <a:latin typeface="Times New Roman"/>
                <a:cs typeface="Times New Roman"/>
              </a:rPr>
              <a:t>of </a:t>
            </a:r>
            <a:r>
              <a:rPr sz="2800" spc="-5" dirty="0">
                <a:latin typeface="Times New Roman"/>
                <a:cs typeface="Times New Roman"/>
              </a:rPr>
              <a:t>lead compounds with  potential therapeutic </a:t>
            </a:r>
            <a:r>
              <a:rPr sz="2800" dirty="0">
                <a:latin typeface="Times New Roman"/>
                <a:cs typeface="Times New Roman"/>
              </a:rPr>
              <a:t>utility </a:t>
            </a:r>
            <a:r>
              <a:rPr sz="2800" spc="-5" dirty="0">
                <a:latin typeface="Times New Roman"/>
                <a:cs typeface="Times New Roman"/>
              </a:rPr>
              <a:t>for preventing </a:t>
            </a:r>
            <a:r>
              <a:rPr sz="2800" dirty="0">
                <a:latin typeface="Times New Roman"/>
                <a:cs typeface="Times New Roman"/>
              </a:rPr>
              <a:t>the  </a:t>
            </a:r>
            <a:r>
              <a:rPr sz="2800" spc="-10" dirty="0">
                <a:latin typeface="Times New Roman"/>
                <a:cs typeface="Times New Roman"/>
              </a:rPr>
              <a:t>programmed </a:t>
            </a:r>
            <a:r>
              <a:rPr sz="2800" spc="-5" dirty="0">
                <a:latin typeface="Times New Roman"/>
                <a:cs typeface="Times New Roman"/>
              </a:rPr>
              <a:t>cell death </a:t>
            </a:r>
            <a:r>
              <a:rPr sz="2800" dirty="0">
                <a:latin typeface="Times New Roman"/>
                <a:cs typeface="Times New Roman"/>
              </a:rPr>
              <a:t>involved in </a:t>
            </a:r>
            <a:r>
              <a:rPr sz="2800" spc="-10" dirty="0">
                <a:latin typeface="Times New Roman"/>
                <a:cs typeface="Times New Roman"/>
              </a:rPr>
              <a:t>many </a:t>
            </a:r>
            <a:r>
              <a:rPr sz="2800" dirty="0">
                <a:latin typeface="Times New Roman"/>
                <a:cs typeface="Times New Roman"/>
              </a:rPr>
              <a:t>types of  </a:t>
            </a:r>
            <a:r>
              <a:rPr sz="2800" spc="-5" dirty="0">
                <a:latin typeface="Times New Roman"/>
                <a:cs typeface="Times New Roman"/>
              </a:rPr>
              <a:t>degenerative and inflammatory diseases.</a:t>
            </a:r>
            <a:endParaRPr sz="2800">
              <a:latin typeface="Times New Roman"/>
              <a:cs typeface="Times New Roman"/>
            </a:endParaRPr>
          </a:p>
          <a:p>
            <a:pPr marL="12700" marR="5080" indent="265430">
              <a:lnSpc>
                <a:spcPts val="3360"/>
              </a:lnSpc>
              <a:spcBef>
                <a:spcPts val="100"/>
              </a:spcBef>
            </a:pPr>
            <a:r>
              <a:rPr sz="2800" spc="-5" dirty="0">
                <a:latin typeface="Times New Roman"/>
                <a:cs typeface="Times New Roman"/>
              </a:rPr>
              <a:t>Lysophosphatidic acid (LPA) </a:t>
            </a:r>
            <a:r>
              <a:rPr sz="2800" dirty="0">
                <a:latin typeface="Times New Roman"/>
                <a:cs typeface="Times New Roman"/>
              </a:rPr>
              <a:t>is a highly </a:t>
            </a:r>
            <a:r>
              <a:rPr sz="2800" spc="-5" dirty="0">
                <a:latin typeface="Times New Roman"/>
                <a:cs typeface="Times New Roman"/>
              </a:rPr>
              <a:t>potent  </a:t>
            </a:r>
            <a:r>
              <a:rPr sz="2800" dirty="0">
                <a:latin typeface="Times New Roman"/>
                <a:cs typeface="Times New Roman"/>
              </a:rPr>
              <a:t>endogenous lipid </a:t>
            </a:r>
            <a:r>
              <a:rPr sz="2800" spc="-5" dirty="0">
                <a:latin typeface="Times New Roman"/>
                <a:cs typeface="Times New Roman"/>
              </a:rPr>
              <a:t>mediator that protects and rescues  cells from programmed cell death. Earlier work  identified </a:t>
            </a:r>
            <a:r>
              <a:rPr sz="2800" dirty="0">
                <a:latin typeface="Times New Roman"/>
                <a:cs typeface="Times New Roman"/>
              </a:rPr>
              <a:t>the </a:t>
            </a:r>
            <a:r>
              <a:rPr sz="2800" spc="-5" dirty="0">
                <a:latin typeface="Times New Roman"/>
                <a:cs typeface="Times New Roman"/>
              </a:rPr>
              <a:t>LPA</a:t>
            </a:r>
            <a:r>
              <a:rPr sz="2800" spc="-5" dirty="0">
                <a:latin typeface="Calibri"/>
                <a:cs typeface="Calibri"/>
              </a:rPr>
              <a:t>₂ </a:t>
            </a:r>
            <a:r>
              <a:rPr sz="2800" dirty="0">
                <a:latin typeface="Times New Roman"/>
                <a:cs typeface="Times New Roman"/>
              </a:rPr>
              <a:t>G </a:t>
            </a:r>
            <a:r>
              <a:rPr sz="2800" spc="-5" dirty="0">
                <a:latin typeface="Times New Roman"/>
                <a:cs typeface="Times New Roman"/>
              </a:rPr>
              <a:t>protein-coupled receptor  </a:t>
            </a:r>
            <a:r>
              <a:rPr sz="2800" dirty="0">
                <a:latin typeface="Times New Roman"/>
                <a:cs typeface="Times New Roman"/>
              </a:rPr>
              <a:t>subtype </a:t>
            </a:r>
            <a:r>
              <a:rPr sz="2800" spc="-5" dirty="0">
                <a:latin typeface="Times New Roman"/>
                <a:cs typeface="Times New Roman"/>
              </a:rPr>
              <a:t>as an important molecular target </a:t>
            </a:r>
            <a:r>
              <a:rPr sz="2800" dirty="0">
                <a:latin typeface="Times New Roman"/>
                <a:cs typeface="Times New Roman"/>
              </a:rPr>
              <a:t>of </a:t>
            </a:r>
            <a:r>
              <a:rPr sz="2800" spc="-5" dirty="0">
                <a:latin typeface="Times New Roman"/>
                <a:cs typeface="Times New Roman"/>
              </a:rPr>
              <a:t>LPA  mediating anti </a:t>
            </a:r>
            <a:r>
              <a:rPr sz="2800" dirty="0">
                <a:latin typeface="Times New Roman"/>
                <a:cs typeface="Times New Roman"/>
              </a:rPr>
              <a:t>apoptotic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signaling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wipe dir="d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4669" y="720090"/>
            <a:ext cx="7963534" cy="42913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34048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26060" algn="l"/>
              </a:tabLst>
            </a:pPr>
            <a:r>
              <a:rPr sz="2800" spc="-5" dirty="0">
                <a:latin typeface="Times New Roman"/>
                <a:cs typeface="Times New Roman"/>
              </a:rPr>
              <a:t>GRI977143, which </a:t>
            </a:r>
            <a:r>
              <a:rPr sz="2800" spc="-10" dirty="0">
                <a:latin typeface="Times New Roman"/>
                <a:cs typeface="Times New Roman"/>
              </a:rPr>
              <a:t>was </a:t>
            </a:r>
            <a:r>
              <a:rPr sz="2800" spc="-5" dirty="0">
                <a:latin typeface="Times New Roman"/>
                <a:cs typeface="Times New Roman"/>
              </a:rPr>
              <a:t>effective </a:t>
            </a:r>
            <a:r>
              <a:rPr sz="2800" dirty="0">
                <a:latin typeface="Times New Roman"/>
                <a:cs typeface="Times New Roman"/>
              </a:rPr>
              <a:t>in </a:t>
            </a:r>
            <a:r>
              <a:rPr sz="2800" spc="-5" dirty="0">
                <a:latin typeface="Times New Roman"/>
                <a:cs typeface="Times New Roman"/>
              </a:rPr>
              <a:t>reducing  activation </a:t>
            </a:r>
            <a:r>
              <a:rPr sz="2800" dirty="0">
                <a:latin typeface="Times New Roman"/>
                <a:cs typeface="Times New Roman"/>
              </a:rPr>
              <a:t>of </a:t>
            </a:r>
            <a:r>
              <a:rPr sz="2800" spc="-10" dirty="0">
                <a:latin typeface="Times New Roman"/>
                <a:cs typeface="Times New Roman"/>
              </a:rPr>
              <a:t>caspases </a:t>
            </a:r>
            <a:r>
              <a:rPr sz="2800" dirty="0">
                <a:latin typeface="Times New Roman"/>
                <a:cs typeface="Times New Roman"/>
              </a:rPr>
              <a:t>3, 7, 8, </a:t>
            </a:r>
            <a:r>
              <a:rPr sz="2800" spc="-5" dirty="0">
                <a:latin typeface="Times New Roman"/>
                <a:cs typeface="Times New Roman"/>
              </a:rPr>
              <a:t>and </a:t>
            </a:r>
            <a:r>
              <a:rPr sz="2800" dirty="0">
                <a:latin typeface="Times New Roman"/>
                <a:cs typeface="Times New Roman"/>
              </a:rPr>
              <a:t>9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.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Arial"/>
              <a:buChar char="•"/>
            </a:pPr>
            <a:endParaRPr sz="29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buFont typeface="Arial"/>
              <a:buChar char="•"/>
              <a:tabLst>
                <a:tab pos="226060" algn="l"/>
              </a:tabLst>
            </a:pPr>
            <a:r>
              <a:rPr sz="2800" spc="-10" dirty="0">
                <a:latin typeface="Times New Roman"/>
                <a:cs typeface="Times New Roman"/>
              </a:rPr>
              <a:t>On </a:t>
            </a:r>
            <a:r>
              <a:rPr sz="2800" dirty="0">
                <a:latin typeface="Times New Roman"/>
                <a:cs typeface="Times New Roman"/>
              </a:rPr>
              <a:t>the basis of the </a:t>
            </a:r>
            <a:r>
              <a:rPr sz="2800" spc="-5" dirty="0">
                <a:latin typeface="Times New Roman"/>
                <a:cs typeface="Times New Roman"/>
              </a:rPr>
              <a:t>present results, </a:t>
            </a:r>
            <a:r>
              <a:rPr sz="2800" dirty="0">
                <a:latin typeface="Times New Roman"/>
                <a:cs typeface="Times New Roman"/>
              </a:rPr>
              <a:t>it is </a:t>
            </a:r>
            <a:r>
              <a:rPr sz="2800" spc="-5" dirty="0">
                <a:latin typeface="Times New Roman"/>
                <a:cs typeface="Times New Roman"/>
              </a:rPr>
              <a:t>concluded that  vitamin </a:t>
            </a:r>
            <a:r>
              <a:rPr sz="2800" dirty="0">
                <a:latin typeface="Times New Roman"/>
                <a:cs typeface="Times New Roman"/>
              </a:rPr>
              <a:t>D </a:t>
            </a:r>
            <a:r>
              <a:rPr sz="2800" spc="-5" dirty="0">
                <a:latin typeface="Times New Roman"/>
                <a:cs typeface="Times New Roman"/>
              </a:rPr>
              <a:t>displays anti-apoptotic </a:t>
            </a:r>
            <a:r>
              <a:rPr sz="2800" spc="-10" dirty="0">
                <a:latin typeface="Times New Roman"/>
                <a:cs typeface="Times New Roman"/>
              </a:rPr>
              <a:t>effects </a:t>
            </a:r>
            <a:r>
              <a:rPr sz="2800" dirty="0">
                <a:latin typeface="Times New Roman"/>
                <a:cs typeface="Times New Roman"/>
              </a:rPr>
              <a:t>in </a:t>
            </a:r>
            <a:r>
              <a:rPr sz="2800" spc="-5" dirty="0">
                <a:latin typeface="Times New Roman"/>
                <a:cs typeface="Times New Roman"/>
              </a:rPr>
              <a:t>human  osteoblast-like osteosarcoma cells </a:t>
            </a:r>
            <a:r>
              <a:rPr sz="2800" dirty="0">
                <a:latin typeface="Times New Roman"/>
                <a:cs typeface="Times New Roman"/>
              </a:rPr>
              <a:t>in vitro. </a:t>
            </a:r>
            <a:r>
              <a:rPr sz="2800" spc="-5" dirty="0">
                <a:latin typeface="Times New Roman"/>
                <a:cs typeface="Times New Roman"/>
              </a:rPr>
              <a:t>This  observation suggests </a:t>
            </a:r>
            <a:r>
              <a:rPr sz="2800" dirty="0">
                <a:latin typeface="Times New Roman"/>
                <a:cs typeface="Times New Roman"/>
              </a:rPr>
              <a:t>that </a:t>
            </a:r>
            <a:r>
              <a:rPr sz="2800" spc="-5" dirty="0">
                <a:latin typeface="Times New Roman"/>
                <a:cs typeface="Times New Roman"/>
              </a:rPr>
              <a:t>besides regulating growth and  differentiation, vitamin </a:t>
            </a:r>
            <a:r>
              <a:rPr sz="2800" dirty="0">
                <a:latin typeface="Times New Roman"/>
                <a:cs typeface="Times New Roman"/>
              </a:rPr>
              <a:t>D </a:t>
            </a:r>
            <a:r>
              <a:rPr sz="2800" spc="-5" dirty="0">
                <a:latin typeface="Times New Roman"/>
                <a:cs typeface="Times New Roman"/>
              </a:rPr>
              <a:t>exerts </a:t>
            </a:r>
            <a:r>
              <a:rPr sz="2800" dirty="0">
                <a:latin typeface="Times New Roman"/>
                <a:cs typeface="Times New Roman"/>
              </a:rPr>
              <a:t>its </a:t>
            </a:r>
            <a:r>
              <a:rPr sz="2800" spc="-5" dirty="0">
                <a:latin typeface="Times New Roman"/>
                <a:cs typeface="Times New Roman"/>
              </a:rPr>
              <a:t>anabolic </a:t>
            </a:r>
            <a:r>
              <a:rPr sz="2800" spc="-10" dirty="0">
                <a:latin typeface="Times New Roman"/>
                <a:cs typeface="Times New Roman"/>
              </a:rPr>
              <a:t>effects </a:t>
            </a:r>
            <a:r>
              <a:rPr sz="2800" dirty="0">
                <a:latin typeface="Times New Roman"/>
                <a:cs typeface="Times New Roman"/>
              </a:rPr>
              <a:t>on  bone by </a:t>
            </a:r>
            <a:r>
              <a:rPr sz="2800" spc="-5" dirty="0">
                <a:latin typeface="Times New Roman"/>
                <a:cs typeface="Times New Roman"/>
              </a:rPr>
              <a:t>protecting osteoblastic cells from </a:t>
            </a:r>
            <a:r>
              <a:rPr sz="2800" dirty="0">
                <a:latin typeface="Times New Roman"/>
                <a:cs typeface="Times New Roman"/>
              </a:rPr>
              <a:t>undergoing  </a:t>
            </a:r>
            <a:r>
              <a:rPr sz="2800" spc="-5" dirty="0">
                <a:latin typeface="Times New Roman"/>
                <a:cs typeface="Times New Roman"/>
              </a:rPr>
              <a:t>apoptosis.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8469" y="491489"/>
            <a:ext cx="8211184" cy="5656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27965">
              <a:lnSpc>
                <a:spcPct val="119900"/>
              </a:lnSpc>
              <a:spcBef>
                <a:spcPts val="100"/>
              </a:spcBef>
              <a:buFont typeface="Arial"/>
              <a:buChar char="•"/>
              <a:tabLst>
                <a:tab pos="226060" algn="l"/>
              </a:tabLst>
            </a:pPr>
            <a:r>
              <a:rPr sz="2800" spc="-5" dirty="0">
                <a:latin typeface="Times New Roman"/>
                <a:cs typeface="Times New Roman"/>
              </a:rPr>
              <a:t>Tissue homeostasis mainly </a:t>
            </a:r>
            <a:r>
              <a:rPr sz="2800" dirty="0">
                <a:latin typeface="Times New Roman"/>
                <a:cs typeface="Times New Roman"/>
              </a:rPr>
              <a:t>depends on the </a:t>
            </a:r>
            <a:r>
              <a:rPr sz="2800" spc="-5" dirty="0">
                <a:latin typeface="Times New Roman"/>
                <a:cs typeface="Times New Roman"/>
              </a:rPr>
              <a:t>balance  between cell proliferation and cell death. </a:t>
            </a:r>
            <a:r>
              <a:rPr sz="2800" spc="-10" dirty="0">
                <a:latin typeface="Times New Roman"/>
                <a:cs typeface="Times New Roman"/>
              </a:rPr>
              <a:t>Programmed  </a:t>
            </a:r>
            <a:r>
              <a:rPr sz="2800" spc="-5" dirty="0">
                <a:latin typeface="Times New Roman"/>
                <a:cs typeface="Times New Roman"/>
              </a:rPr>
              <a:t>cell death </a:t>
            </a:r>
            <a:r>
              <a:rPr sz="2800" dirty="0">
                <a:latin typeface="Times New Roman"/>
                <a:cs typeface="Times New Roman"/>
              </a:rPr>
              <a:t>or </a:t>
            </a:r>
            <a:r>
              <a:rPr sz="2800" spc="-5" dirty="0">
                <a:latin typeface="Times New Roman"/>
                <a:cs typeface="Times New Roman"/>
              </a:rPr>
              <a:t>apoptosis </a:t>
            </a:r>
            <a:r>
              <a:rPr sz="2800" dirty="0">
                <a:latin typeface="Times New Roman"/>
                <a:cs typeface="Times New Roman"/>
              </a:rPr>
              <a:t>is </a:t>
            </a:r>
            <a:r>
              <a:rPr sz="2800" spc="-10" dirty="0">
                <a:latin typeface="Times New Roman"/>
                <a:cs typeface="Times New Roman"/>
              </a:rPr>
              <a:t>an </a:t>
            </a:r>
            <a:r>
              <a:rPr sz="2800" dirty="0">
                <a:latin typeface="Times New Roman"/>
                <a:cs typeface="Times New Roman"/>
              </a:rPr>
              <a:t>intrinsic death program </a:t>
            </a:r>
            <a:r>
              <a:rPr sz="2800" spc="-5" dirty="0">
                <a:latin typeface="Times New Roman"/>
                <a:cs typeface="Times New Roman"/>
              </a:rPr>
              <a:t>that  occurs </a:t>
            </a:r>
            <a:r>
              <a:rPr sz="2800" dirty="0">
                <a:latin typeface="Times New Roman"/>
                <a:cs typeface="Times New Roman"/>
              </a:rPr>
              <a:t>in various physiological </a:t>
            </a:r>
            <a:r>
              <a:rPr sz="2800" spc="-5" dirty="0">
                <a:latin typeface="Times New Roman"/>
                <a:cs typeface="Times New Roman"/>
              </a:rPr>
              <a:t>and pathological  </a:t>
            </a:r>
            <a:r>
              <a:rPr sz="2800" dirty="0">
                <a:latin typeface="Times New Roman"/>
                <a:cs typeface="Times New Roman"/>
              </a:rPr>
              <a:t>situations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.</a:t>
            </a:r>
            <a:endParaRPr sz="2800">
              <a:latin typeface="Times New Roman"/>
              <a:cs typeface="Times New Roman"/>
            </a:endParaRPr>
          </a:p>
          <a:p>
            <a:pPr marL="12700" marR="5080">
              <a:lnSpc>
                <a:spcPct val="119900"/>
              </a:lnSpc>
              <a:buFont typeface="Arial"/>
              <a:buChar char="•"/>
              <a:tabLst>
                <a:tab pos="226060" algn="l"/>
              </a:tabLst>
            </a:pPr>
            <a:r>
              <a:rPr sz="2800" spc="-5" dirty="0">
                <a:latin typeface="Times New Roman"/>
                <a:cs typeface="Times New Roman"/>
              </a:rPr>
              <a:t>Apoptosis </a:t>
            </a:r>
            <a:r>
              <a:rPr sz="2800" dirty="0">
                <a:latin typeface="Times New Roman"/>
                <a:cs typeface="Times New Roman"/>
              </a:rPr>
              <a:t>or </a:t>
            </a:r>
            <a:r>
              <a:rPr sz="2800" spc="-5" dirty="0">
                <a:latin typeface="Times New Roman"/>
                <a:cs typeface="Times New Roman"/>
              </a:rPr>
              <a:t>self destruction </a:t>
            </a:r>
            <a:r>
              <a:rPr sz="2800" dirty="0">
                <a:latin typeface="Times New Roman"/>
                <a:cs typeface="Times New Roman"/>
              </a:rPr>
              <a:t>is </a:t>
            </a:r>
            <a:r>
              <a:rPr sz="2800" spc="-5" dirty="0">
                <a:latin typeface="Times New Roman"/>
                <a:cs typeface="Times New Roman"/>
              </a:rPr>
              <a:t>necessary for normal  development and homeostasis </a:t>
            </a:r>
            <a:r>
              <a:rPr sz="2800" dirty="0">
                <a:latin typeface="Times New Roman"/>
                <a:cs typeface="Times New Roman"/>
              </a:rPr>
              <a:t>of </a:t>
            </a:r>
            <a:r>
              <a:rPr sz="2800" spc="-5" dirty="0">
                <a:latin typeface="Times New Roman"/>
                <a:cs typeface="Times New Roman"/>
              </a:rPr>
              <a:t>multicellular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organisms.</a:t>
            </a:r>
            <a:endParaRPr sz="2800">
              <a:latin typeface="Times New Roman"/>
              <a:cs typeface="Times New Roman"/>
            </a:endParaRPr>
          </a:p>
          <a:p>
            <a:pPr marL="278130" marR="988694" indent="-265430">
              <a:lnSpc>
                <a:spcPts val="4040"/>
              </a:lnSpc>
              <a:spcBef>
                <a:spcPts val="240"/>
              </a:spcBef>
            </a:pPr>
            <a:r>
              <a:rPr sz="2800" spc="-5" dirty="0">
                <a:latin typeface="Times New Roman"/>
                <a:cs typeface="Times New Roman"/>
              </a:rPr>
              <a:t>Apoptosis </a:t>
            </a:r>
            <a:r>
              <a:rPr sz="2800" dirty="0">
                <a:latin typeface="Times New Roman"/>
                <a:cs typeface="Times New Roman"/>
              </a:rPr>
              <a:t>plays a </a:t>
            </a:r>
            <a:r>
              <a:rPr sz="2800" spc="-10" dirty="0">
                <a:latin typeface="Times New Roman"/>
                <a:cs typeface="Times New Roman"/>
              </a:rPr>
              <a:t>major </a:t>
            </a:r>
            <a:r>
              <a:rPr sz="2800" dirty="0">
                <a:latin typeface="Times New Roman"/>
                <a:cs typeface="Times New Roman"/>
              </a:rPr>
              <a:t>role in </a:t>
            </a:r>
            <a:r>
              <a:rPr sz="2800" spc="-10" dirty="0">
                <a:latin typeface="Times New Roman"/>
                <a:cs typeface="Times New Roman"/>
              </a:rPr>
              <a:t>many </a:t>
            </a:r>
            <a:r>
              <a:rPr sz="2800" spc="-5" dirty="0">
                <a:latin typeface="Times New Roman"/>
                <a:cs typeface="Times New Roman"/>
              </a:rPr>
              <a:t>diseases </a:t>
            </a:r>
            <a:r>
              <a:rPr sz="2800" dirty="0">
                <a:latin typeface="Times New Roman"/>
                <a:cs typeface="Times New Roman"/>
              </a:rPr>
              <a:t>like  </a:t>
            </a:r>
            <a:r>
              <a:rPr sz="2800" spc="-10" dirty="0">
                <a:latin typeface="Times New Roman"/>
                <a:cs typeface="Times New Roman"/>
              </a:rPr>
              <a:t>cancer,</a:t>
            </a:r>
            <a:endParaRPr sz="2800">
              <a:latin typeface="Times New Roman"/>
              <a:cs typeface="Times New Roman"/>
            </a:endParaRPr>
          </a:p>
          <a:p>
            <a:pPr marL="278130">
              <a:lnSpc>
                <a:spcPct val="100000"/>
              </a:lnSpc>
              <a:spcBef>
                <a:spcPts val="420"/>
              </a:spcBef>
            </a:pPr>
            <a:r>
              <a:rPr sz="2800" spc="-5" dirty="0">
                <a:latin typeface="Times New Roman"/>
                <a:cs typeface="Times New Roman"/>
              </a:rPr>
              <a:t>AIDS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and</a:t>
            </a:r>
            <a:endParaRPr sz="2800">
              <a:latin typeface="Times New Roman"/>
              <a:cs typeface="Times New Roman"/>
            </a:endParaRPr>
          </a:p>
          <a:p>
            <a:pPr marL="278130">
              <a:lnSpc>
                <a:spcPct val="100000"/>
              </a:lnSpc>
              <a:spcBef>
                <a:spcPts val="670"/>
              </a:spcBef>
            </a:pPr>
            <a:r>
              <a:rPr sz="2800" spc="-5" dirty="0">
                <a:latin typeface="Times New Roman"/>
                <a:cs typeface="Times New Roman"/>
              </a:rPr>
              <a:t>neurodegenerative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disorders.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38829" y="383540"/>
            <a:ext cx="246380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Cell</a:t>
            </a:r>
            <a:r>
              <a:rPr spc="-60" dirty="0"/>
              <a:t> </a:t>
            </a:r>
            <a:r>
              <a:rPr spc="-5" dirty="0"/>
              <a:t>death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33220"/>
            <a:ext cx="6300470" cy="3454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Cell </a:t>
            </a:r>
            <a:r>
              <a:rPr sz="2800" dirty="0">
                <a:latin typeface="Arial"/>
                <a:cs typeface="Arial"/>
              </a:rPr>
              <a:t>die </a:t>
            </a:r>
            <a:r>
              <a:rPr sz="2800" spc="-5" dirty="0">
                <a:latin typeface="Arial"/>
                <a:cs typeface="Arial"/>
              </a:rPr>
              <a:t>by one of </a:t>
            </a:r>
            <a:r>
              <a:rPr sz="2800" spc="-10" dirty="0">
                <a:latin typeface="Arial"/>
                <a:cs typeface="Arial"/>
              </a:rPr>
              <a:t>two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mechanisms-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4100">
              <a:latin typeface="Times New Roman"/>
              <a:cs typeface="Times New Roman"/>
            </a:endParaRPr>
          </a:p>
          <a:p>
            <a:pPr marL="309245">
              <a:lnSpc>
                <a:spcPct val="100000"/>
              </a:lnSpc>
              <a:tabLst>
                <a:tab pos="2423795" algn="l"/>
              </a:tabLst>
            </a:pPr>
            <a:r>
              <a:rPr sz="2800" dirty="0">
                <a:latin typeface="Arial"/>
                <a:cs typeface="Arial"/>
              </a:rPr>
              <a:t>-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Necrosis	</a:t>
            </a:r>
            <a:r>
              <a:rPr sz="2800" b="1" dirty="0">
                <a:latin typeface="Arial"/>
                <a:cs typeface="Arial"/>
              </a:rPr>
              <a:t>- </a:t>
            </a:r>
            <a:r>
              <a:rPr sz="2800" b="1" spc="-5" dirty="0">
                <a:latin typeface="Arial"/>
                <a:cs typeface="Arial"/>
              </a:rPr>
              <a:t>Death By</a:t>
            </a:r>
            <a:r>
              <a:rPr sz="2800" b="1" spc="-7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Injury</a:t>
            </a:r>
            <a:endParaRPr sz="2800">
              <a:latin typeface="Arial"/>
              <a:cs typeface="Arial"/>
            </a:endParaRPr>
          </a:p>
          <a:p>
            <a:pPr marL="309245">
              <a:lnSpc>
                <a:spcPct val="100000"/>
              </a:lnSpc>
              <a:spcBef>
                <a:spcPts val="700"/>
              </a:spcBef>
              <a:tabLst>
                <a:tab pos="2458085" algn="l"/>
              </a:tabLst>
            </a:pPr>
            <a:r>
              <a:rPr sz="2800" b="1" dirty="0">
                <a:latin typeface="Arial"/>
                <a:cs typeface="Arial"/>
              </a:rPr>
              <a:t>-</a:t>
            </a:r>
            <a:r>
              <a:rPr sz="2800" b="1" spc="15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Apoptosis	</a:t>
            </a:r>
            <a:r>
              <a:rPr sz="2800" b="1" dirty="0">
                <a:latin typeface="Arial"/>
                <a:cs typeface="Arial"/>
              </a:rPr>
              <a:t>- </a:t>
            </a:r>
            <a:r>
              <a:rPr sz="2800" b="1" spc="-5" dirty="0">
                <a:latin typeface="Arial"/>
                <a:cs typeface="Arial"/>
              </a:rPr>
              <a:t>Death </a:t>
            </a:r>
            <a:r>
              <a:rPr sz="2800" b="1" spc="-10" dirty="0">
                <a:latin typeface="Arial"/>
                <a:cs typeface="Arial"/>
              </a:rPr>
              <a:t>By</a:t>
            </a:r>
            <a:r>
              <a:rPr sz="2800" b="1" spc="-45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Suicide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41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Apoptosis and necrosis have different  characteristics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9740" y="452120"/>
            <a:ext cx="694690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NECROSIS Vs</a:t>
            </a:r>
            <a:r>
              <a:rPr spc="-80" dirty="0"/>
              <a:t> </a:t>
            </a:r>
            <a:r>
              <a:rPr spc="-5" dirty="0"/>
              <a:t>APOPTOSIS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1295400"/>
            <a:ext cx="9144000" cy="5562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572000" cy="744220"/>
          </a:xfrm>
          <a:custGeom>
            <a:avLst/>
            <a:gdLst/>
            <a:ahLst/>
            <a:cxnLst/>
            <a:rect l="l" t="t" r="r" b="b"/>
            <a:pathLst>
              <a:path w="4572000" h="744220">
                <a:moveTo>
                  <a:pt x="0" y="0"/>
                </a:moveTo>
                <a:lnTo>
                  <a:pt x="4572000" y="0"/>
                </a:lnTo>
                <a:lnTo>
                  <a:pt x="4572000" y="744220"/>
                </a:lnTo>
                <a:lnTo>
                  <a:pt x="0" y="744220"/>
                </a:lnTo>
                <a:lnTo>
                  <a:pt x="0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7469" y="7619"/>
            <a:ext cx="429704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APOPTOSIS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( Physiological 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cell</a:t>
            </a:r>
            <a:r>
              <a:rPr sz="20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death)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72000" y="0"/>
            <a:ext cx="4572000" cy="744220"/>
          </a:xfrm>
          <a:custGeom>
            <a:avLst/>
            <a:gdLst/>
            <a:ahLst/>
            <a:cxnLst/>
            <a:rect l="l" t="t" r="r" b="b"/>
            <a:pathLst>
              <a:path w="4572000" h="744220">
                <a:moveTo>
                  <a:pt x="0" y="0"/>
                </a:moveTo>
                <a:lnTo>
                  <a:pt x="4572000" y="0"/>
                </a:lnTo>
                <a:lnTo>
                  <a:pt x="4572000" y="744220"/>
                </a:lnTo>
                <a:lnTo>
                  <a:pt x="0" y="744220"/>
                </a:lnTo>
                <a:lnTo>
                  <a:pt x="0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649470" y="7619"/>
            <a:ext cx="406971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NECROSIS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( Pathological 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cell</a:t>
            </a:r>
            <a:r>
              <a:rPr sz="20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death)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744219"/>
            <a:ext cx="4572000" cy="641350"/>
          </a:xfrm>
          <a:custGeom>
            <a:avLst/>
            <a:gdLst/>
            <a:ahLst/>
            <a:cxnLst/>
            <a:rect l="l" t="t" r="r" b="b"/>
            <a:pathLst>
              <a:path w="4572000" h="641350">
                <a:moveTo>
                  <a:pt x="0" y="0"/>
                </a:moveTo>
                <a:lnTo>
                  <a:pt x="4572000" y="0"/>
                </a:lnTo>
                <a:lnTo>
                  <a:pt x="4572000" y="641350"/>
                </a:lnTo>
                <a:lnTo>
                  <a:pt x="0" y="641350"/>
                </a:lnTo>
                <a:lnTo>
                  <a:pt x="0" y="0"/>
                </a:lnTo>
                <a:close/>
              </a:path>
            </a:pathLst>
          </a:custGeom>
          <a:solidFill>
            <a:srgbClr val="E6F2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7469" y="751840"/>
            <a:ext cx="299085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Times New Roman"/>
                <a:cs typeface="Times New Roman"/>
              </a:rPr>
              <a:t>Functional form of </a:t>
            </a:r>
            <a:r>
              <a:rPr sz="2000" spc="-5" dirty="0">
                <a:latin typeface="Times New Roman"/>
                <a:cs typeface="Times New Roman"/>
              </a:rPr>
              <a:t>cell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death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572000" y="744219"/>
            <a:ext cx="4572000" cy="641350"/>
          </a:xfrm>
          <a:custGeom>
            <a:avLst/>
            <a:gdLst/>
            <a:ahLst/>
            <a:cxnLst/>
            <a:rect l="l" t="t" r="r" b="b"/>
            <a:pathLst>
              <a:path w="4572000" h="641350">
                <a:moveTo>
                  <a:pt x="0" y="0"/>
                </a:moveTo>
                <a:lnTo>
                  <a:pt x="4572000" y="0"/>
                </a:lnTo>
                <a:lnTo>
                  <a:pt x="4572000" y="641350"/>
                </a:lnTo>
                <a:lnTo>
                  <a:pt x="0" y="641350"/>
                </a:lnTo>
                <a:lnTo>
                  <a:pt x="0" y="0"/>
                </a:lnTo>
                <a:close/>
              </a:path>
            </a:pathLst>
          </a:custGeom>
          <a:solidFill>
            <a:srgbClr val="E6F2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649470" y="751840"/>
            <a:ext cx="300228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Times New Roman"/>
                <a:cs typeface="Times New Roman"/>
              </a:rPr>
              <a:t>Accidental </a:t>
            </a:r>
            <a:r>
              <a:rPr sz="2000" dirty="0">
                <a:latin typeface="Times New Roman"/>
                <a:cs typeface="Times New Roman"/>
              </a:rPr>
              <a:t>form of </a:t>
            </a:r>
            <a:r>
              <a:rPr sz="2000" spc="-5" dirty="0">
                <a:latin typeface="Times New Roman"/>
                <a:cs typeface="Times New Roman"/>
              </a:rPr>
              <a:t>cell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death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0" y="1385569"/>
            <a:ext cx="4572000" cy="745490"/>
          </a:xfrm>
          <a:custGeom>
            <a:avLst/>
            <a:gdLst/>
            <a:ahLst/>
            <a:cxnLst/>
            <a:rect l="l" t="t" r="r" b="b"/>
            <a:pathLst>
              <a:path w="4572000" h="745489">
                <a:moveTo>
                  <a:pt x="0" y="0"/>
                </a:moveTo>
                <a:lnTo>
                  <a:pt x="4572000" y="0"/>
                </a:lnTo>
                <a:lnTo>
                  <a:pt x="4572000" y="745489"/>
                </a:lnTo>
                <a:lnTo>
                  <a:pt x="0" y="745489"/>
                </a:lnTo>
                <a:lnTo>
                  <a:pt x="0" y="0"/>
                </a:lnTo>
                <a:close/>
              </a:path>
            </a:pathLst>
          </a:custGeom>
          <a:solidFill>
            <a:srgbClr val="F2F8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77469" y="1393190"/>
            <a:ext cx="395097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Times New Roman"/>
                <a:cs typeface="Times New Roman"/>
              </a:rPr>
              <a:t>Occurs under </a:t>
            </a:r>
            <a:r>
              <a:rPr sz="2000" spc="-5" dirty="0">
                <a:latin typeface="Times New Roman"/>
                <a:cs typeface="Times New Roman"/>
              </a:rPr>
              <a:t>physiological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conditions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572000" y="1385569"/>
            <a:ext cx="4572000" cy="745490"/>
          </a:xfrm>
          <a:custGeom>
            <a:avLst/>
            <a:gdLst/>
            <a:ahLst/>
            <a:cxnLst/>
            <a:rect l="l" t="t" r="r" b="b"/>
            <a:pathLst>
              <a:path w="4572000" h="745489">
                <a:moveTo>
                  <a:pt x="0" y="0"/>
                </a:moveTo>
                <a:lnTo>
                  <a:pt x="4572000" y="0"/>
                </a:lnTo>
                <a:lnTo>
                  <a:pt x="4572000" y="745489"/>
                </a:lnTo>
                <a:lnTo>
                  <a:pt x="0" y="745489"/>
                </a:lnTo>
                <a:lnTo>
                  <a:pt x="0" y="0"/>
                </a:lnTo>
                <a:close/>
              </a:path>
            </a:pathLst>
          </a:custGeom>
          <a:solidFill>
            <a:srgbClr val="F2F8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649470" y="1393190"/>
            <a:ext cx="361061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Times New Roman"/>
                <a:cs typeface="Times New Roman"/>
              </a:rPr>
              <a:t>Seen </a:t>
            </a:r>
            <a:r>
              <a:rPr sz="2000" dirty="0">
                <a:latin typeface="Times New Roman"/>
                <a:cs typeface="Times New Roman"/>
              </a:rPr>
              <a:t>under pathological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conditions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0" y="2131060"/>
            <a:ext cx="4572000" cy="1068070"/>
          </a:xfrm>
          <a:custGeom>
            <a:avLst/>
            <a:gdLst/>
            <a:ahLst/>
            <a:cxnLst/>
            <a:rect l="l" t="t" r="r" b="b"/>
            <a:pathLst>
              <a:path w="4572000" h="1068070">
                <a:moveTo>
                  <a:pt x="0" y="0"/>
                </a:moveTo>
                <a:lnTo>
                  <a:pt x="4572000" y="0"/>
                </a:lnTo>
                <a:lnTo>
                  <a:pt x="4572000" y="1068069"/>
                </a:lnTo>
                <a:lnTo>
                  <a:pt x="0" y="1068069"/>
                </a:lnTo>
                <a:lnTo>
                  <a:pt x="0" y="0"/>
                </a:lnTo>
                <a:close/>
              </a:path>
            </a:pathLst>
          </a:custGeom>
          <a:solidFill>
            <a:srgbClr val="E6F2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77469" y="2137409"/>
            <a:ext cx="267144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Times New Roman"/>
                <a:cs typeface="Times New Roman"/>
              </a:rPr>
              <a:t>Energy (ATP)-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dependent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572000" y="2131060"/>
            <a:ext cx="4572000" cy="1068070"/>
          </a:xfrm>
          <a:custGeom>
            <a:avLst/>
            <a:gdLst/>
            <a:ahLst/>
            <a:cxnLst/>
            <a:rect l="l" t="t" r="r" b="b"/>
            <a:pathLst>
              <a:path w="4572000" h="1068070">
                <a:moveTo>
                  <a:pt x="0" y="0"/>
                </a:moveTo>
                <a:lnTo>
                  <a:pt x="4572000" y="0"/>
                </a:lnTo>
                <a:lnTo>
                  <a:pt x="4572000" y="1068069"/>
                </a:lnTo>
                <a:lnTo>
                  <a:pt x="0" y="1068069"/>
                </a:lnTo>
                <a:lnTo>
                  <a:pt x="0" y="0"/>
                </a:lnTo>
                <a:close/>
              </a:path>
            </a:pathLst>
          </a:custGeom>
          <a:solidFill>
            <a:srgbClr val="E6F2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4649470" y="2137409"/>
            <a:ext cx="238506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Times New Roman"/>
                <a:cs typeface="Times New Roman"/>
              </a:rPr>
              <a:t>No energy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requirement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0" y="3199129"/>
            <a:ext cx="4572000" cy="777240"/>
          </a:xfrm>
          <a:custGeom>
            <a:avLst/>
            <a:gdLst/>
            <a:ahLst/>
            <a:cxnLst/>
            <a:rect l="l" t="t" r="r" b="b"/>
            <a:pathLst>
              <a:path w="4572000" h="777239">
                <a:moveTo>
                  <a:pt x="0" y="0"/>
                </a:moveTo>
                <a:lnTo>
                  <a:pt x="4572000" y="0"/>
                </a:lnTo>
                <a:lnTo>
                  <a:pt x="4572000" y="777240"/>
                </a:lnTo>
                <a:lnTo>
                  <a:pt x="0" y="777240"/>
                </a:lnTo>
                <a:lnTo>
                  <a:pt x="0" y="0"/>
                </a:lnTo>
                <a:close/>
              </a:path>
            </a:pathLst>
          </a:custGeom>
          <a:solidFill>
            <a:srgbClr val="F2F8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572000" y="3199129"/>
            <a:ext cx="4572000" cy="777240"/>
          </a:xfrm>
          <a:custGeom>
            <a:avLst/>
            <a:gdLst/>
            <a:ahLst/>
            <a:cxnLst/>
            <a:rect l="l" t="t" r="r" b="b"/>
            <a:pathLst>
              <a:path w="4572000" h="777239">
                <a:moveTo>
                  <a:pt x="0" y="0"/>
                </a:moveTo>
                <a:lnTo>
                  <a:pt x="4572000" y="0"/>
                </a:lnTo>
                <a:lnTo>
                  <a:pt x="4572000" y="777240"/>
                </a:lnTo>
                <a:lnTo>
                  <a:pt x="0" y="777240"/>
                </a:lnTo>
                <a:lnTo>
                  <a:pt x="0" y="0"/>
                </a:lnTo>
                <a:close/>
              </a:path>
            </a:pathLst>
          </a:custGeom>
          <a:solidFill>
            <a:srgbClr val="F2F8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77469" y="3206750"/>
            <a:ext cx="8164830" cy="612140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12700" marR="5080">
              <a:lnSpc>
                <a:spcPts val="2220"/>
              </a:lnSpc>
              <a:spcBef>
                <a:spcPts val="325"/>
              </a:spcBef>
              <a:tabLst>
                <a:tab pos="616585" algn="l"/>
                <a:tab pos="1535430" algn="l"/>
                <a:tab pos="2087245" algn="l"/>
                <a:tab pos="2764155" algn="l"/>
                <a:tab pos="3482975" algn="l"/>
                <a:tab pos="4159250" algn="l"/>
                <a:tab pos="4584065" algn="l"/>
              </a:tabLst>
            </a:pPr>
            <a:r>
              <a:rPr sz="2000" spc="-5" dirty="0">
                <a:latin typeface="Times New Roman"/>
                <a:cs typeface="Times New Roman"/>
              </a:rPr>
              <a:t>Cell	</a:t>
            </a:r>
            <a:r>
              <a:rPr sz="2000" dirty="0">
                <a:latin typeface="Times New Roman"/>
                <a:cs typeface="Times New Roman"/>
              </a:rPr>
              <a:t>shrinks	and	</a:t>
            </a:r>
            <a:r>
              <a:rPr sz="2000" spc="-5" dirty="0">
                <a:latin typeface="Times New Roman"/>
                <a:cs typeface="Times New Roman"/>
              </a:rPr>
              <a:t>pulls	</a:t>
            </a:r>
            <a:r>
              <a:rPr sz="2000" dirty="0">
                <a:latin typeface="Times New Roman"/>
                <a:cs typeface="Times New Roman"/>
              </a:rPr>
              <a:t>away	from	</a:t>
            </a:r>
            <a:r>
              <a:rPr sz="2000" spc="-10" dirty="0">
                <a:latin typeface="Times New Roman"/>
                <a:cs typeface="Times New Roman"/>
              </a:rPr>
              <a:t>its	</a:t>
            </a:r>
            <a:r>
              <a:rPr sz="2000" spc="-5" dirty="0">
                <a:latin typeface="Times New Roman"/>
                <a:cs typeface="Times New Roman"/>
              </a:rPr>
              <a:t>Cell swelling in </a:t>
            </a:r>
            <a:r>
              <a:rPr sz="2000" dirty="0">
                <a:latin typeface="Times New Roman"/>
                <a:cs typeface="Times New Roman"/>
              </a:rPr>
              <a:t>a </a:t>
            </a:r>
            <a:r>
              <a:rPr sz="2000" spc="-5" dirty="0">
                <a:latin typeface="Times New Roman"/>
                <a:cs typeface="Times New Roman"/>
              </a:rPr>
              <a:t>defining features  </a:t>
            </a:r>
            <a:r>
              <a:rPr sz="2000" dirty="0">
                <a:latin typeface="Times New Roman"/>
                <a:cs typeface="Times New Roman"/>
              </a:rPr>
              <a:t>neighbours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0" y="3976370"/>
            <a:ext cx="4572000" cy="745490"/>
          </a:xfrm>
          <a:custGeom>
            <a:avLst/>
            <a:gdLst/>
            <a:ahLst/>
            <a:cxnLst/>
            <a:rect l="l" t="t" r="r" b="b"/>
            <a:pathLst>
              <a:path w="4572000" h="745489">
                <a:moveTo>
                  <a:pt x="0" y="0"/>
                </a:moveTo>
                <a:lnTo>
                  <a:pt x="4572000" y="0"/>
                </a:lnTo>
                <a:lnTo>
                  <a:pt x="4572000" y="745489"/>
                </a:lnTo>
                <a:lnTo>
                  <a:pt x="0" y="745489"/>
                </a:lnTo>
                <a:lnTo>
                  <a:pt x="0" y="0"/>
                </a:lnTo>
                <a:close/>
              </a:path>
            </a:pathLst>
          </a:custGeom>
          <a:solidFill>
            <a:srgbClr val="E6F2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77469" y="3983990"/>
            <a:ext cx="1758314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Times New Roman"/>
                <a:cs typeface="Times New Roman"/>
              </a:rPr>
              <a:t>Nucleus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ruptures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4572000" y="3976370"/>
            <a:ext cx="4572000" cy="745490"/>
          </a:xfrm>
          <a:custGeom>
            <a:avLst/>
            <a:gdLst/>
            <a:ahLst/>
            <a:cxnLst/>
            <a:rect l="l" t="t" r="r" b="b"/>
            <a:pathLst>
              <a:path w="4572000" h="745489">
                <a:moveTo>
                  <a:pt x="0" y="0"/>
                </a:moveTo>
                <a:lnTo>
                  <a:pt x="4572000" y="0"/>
                </a:lnTo>
                <a:lnTo>
                  <a:pt x="4572000" y="745489"/>
                </a:lnTo>
                <a:lnTo>
                  <a:pt x="0" y="745489"/>
                </a:lnTo>
                <a:lnTo>
                  <a:pt x="0" y="0"/>
                </a:lnTo>
                <a:close/>
              </a:path>
            </a:pathLst>
          </a:custGeom>
          <a:solidFill>
            <a:srgbClr val="E6F2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4649470" y="3983990"/>
            <a:ext cx="333311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Times New Roman"/>
                <a:cs typeface="Times New Roman"/>
              </a:rPr>
              <a:t>Entire cell </a:t>
            </a:r>
            <a:r>
              <a:rPr sz="2000" dirty="0">
                <a:latin typeface="Times New Roman"/>
                <a:cs typeface="Times New Roman"/>
              </a:rPr>
              <a:t>balloons and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ruptures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0" y="4721859"/>
            <a:ext cx="4572000" cy="1391920"/>
          </a:xfrm>
          <a:custGeom>
            <a:avLst/>
            <a:gdLst/>
            <a:ahLst/>
            <a:cxnLst/>
            <a:rect l="l" t="t" r="r" b="b"/>
            <a:pathLst>
              <a:path w="4572000" h="1391920">
                <a:moveTo>
                  <a:pt x="0" y="0"/>
                </a:moveTo>
                <a:lnTo>
                  <a:pt x="4572000" y="0"/>
                </a:lnTo>
                <a:lnTo>
                  <a:pt x="4572000" y="1391920"/>
                </a:lnTo>
                <a:lnTo>
                  <a:pt x="0" y="1391920"/>
                </a:lnTo>
                <a:lnTo>
                  <a:pt x="0" y="0"/>
                </a:lnTo>
                <a:close/>
              </a:path>
            </a:pathLst>
          </a:custGeom>
          <a:solidFill>
            <a:srgbClr val="F2F8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77469" y="4728209"/>
            <a:ext cx="441071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Times New Roman"/>
                <a:cs typeface="Times New Roman"/>
              </a:rPr>
              <a:t>Induced by </a:t>
            </a:r>
            <a:r>
              <a:rPr sz="2000" spc="-5" dirty="0">
                <a:latin typeface="Times New Roman"/>
                <a:cs typeface="Times New Roman"/>
              </a:rPr>
              <a:t>physiological </a:t>
            </a:r>
            <a:r>
              <a:rPr sz="2000" spc="-10" dirty="0">
                <a:latin typeface="Times New Roman"/>
                <a:cs typeface="Times New Roman"/>
              </a:rPr>
              <a:t>stimuli( </a:t>
            </a:r>
            <a:r>
              <a:rPr sz="2000" spc="-5" dirty="0">
                <a:latin typeface="Times New Roman"/>
                <a:cs typeface="Times New Roman"/>
              </a:rPr>
              <a:t>lack</a:t>
            </a:r>
            <a:r>
              <a:rPr sz="2000" spc="10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of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7469" y="5010150"/>
            <a:ext cx="441134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92505" algn="l"/>
                <a:tab pos="1906905" algn="l"/>
                <a:tab pos="2984500" algn="l"/>
                <a:tab pos="3438525" algn="l"/>
              </a:tabLst>
            </a:pPr>
            <a:r>
              <a:rPr sz="2000" dirty="0">
                <a:latin typeface="Times New Roman"/>
                <a:cs typeface="Times New Roman"/>
              </a:rPr>
              <a:t>growth	</a:t>
            </a:r>
            <a:r>
              <a:rPr sz="2000" spc="-5" dirty="0">
                <a:latin typeface="Times New Roman"/>
                <a:cs typeface="Times New Roman"/>
              </a:rPr>
              <a:t>factor,	</a:t>
            </a:r>
            <a:r>
              <a:rPr sz="2000" dirty="0">
                <a:latin typeface="Times New Roman"/>
                <a:cs typeface="Times New Roman"/>
              </a:rPr>
              <a:t>changes	</a:t>
            </a:r>
            <a:r>
              <a:rPr sz="2000" spc="-5" dirty="0">
                <a:latin typeface="Times New Roman"/>
                <a:cs typeface="Times New Roman"/>
              </a:rPr>
              <a:t>in	harmonal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7469" y="5292090"/>
            <a:ext cx="131064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5" dirty="0">
                <a:latin typeface="Times New Roman"/>
                <a:cs typeface="Times New Roman"/>
              </a:rPr>
              <a:t>n</a:t>
            </a:r>
            <a:r>
              <a:rPr sz="2000" dirty="0">
                <a:latin typeface="Times New Roman"/>
                <a:cs typeface="Times New Roman"/>
              </a:rPr>
              <a:t>v</a:t>
            </a:r>
            <a:r>
              <a:rPr sz="2000" spc="-5" dirty="0">
                <a:latin typeface="Times New Roman"/>
                <a:cs typeface="Times New Roman"/>
              </a:rPr>
              <a:t>i</a:t>
            </a:r>
            <a:r>
              <a:rPr sz="2000" spc="10" dirty="0">
                <a:latin typeface="Times New Roman"/>
                <a:cs typeface="Times New Roman"/>
              </a:rPr>
              <a:t>r</a:t>
            </a:r>
            <a:r>
              <a:rPr sz="2000" spc="5" dirty="0">
                <a:latin typeface="Times New Roman"/>
                <a:cs typeface="Times New Roman"/>
              </a:rPr>
              <a:t>o</a:t>
            </a:r>
            <a:r>
              <a:rPr sz="2000" dirty="0">
                <a:latin typeface="Times New Roman"/>
                <a:cs typeface="Times New Roman"/>
              </a:rPr>
              <a:t>n</a:t>
            </a:r>
            <a:r>
              <a:rPr sz="2000" spc="-15" dirty="0">
                <a:latin typeface="Times New Roman"/>
                <a:cs typeface="Times New Roman"/>
              </a:rPr>
              <a:t>m</a:t>
            </a:r>
            <a:r>
              <a:rPr sz="2000" dirty="0">
                <a:latin typeface="Times New Roman"/>
                <a:cs typeface="Times New Roman"/>
              </a:rPr>
              <a:t>ent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4572000" y="4721859"/>
            <a:ext cx="4572000" cy="1391920"/>
          </a:xfrm>
          <a:custGeom>
            <a:avLst/>
            <a:gdLst/>
            <a:ahLst/>
            <a:cxnLst/>
            <a:rect l="l" t="t" r="r" b="b"/>
            <a:pathLst>
              <a:path w="4572000" h="1391920">
                <a:moveTo>
                  <a:pt x="0" y="0"/>
                </a:moveTo>
                <a:lnTo>
                  <a:pt x="4572000" y="0"/>
                </a:lnTo>
                <a:lnTo>
                  <a:pt x="4572000" y="1391920"/>
                </a:lnTo>
                <a:lnTo>
                  <a:pt x="0" y="1391920"/>
                </a:lnTo>
                <a:lnTo>
                  <a:pt x="0" y="0"/>
                </a:lnTo>
                <a:close/>
              </a:path>
            </a:pathLst>
          </a:custGeom>
          <a:solidFill>
            <a:srgbClr val="F2F8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4649470" y="4728209"/>
            <a:ext cx="441007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Times New Roman"/>
                <a:cs typeface="Times New Roman"/>
              </a:rPr>
              <a:t>Induced by non-physiological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disturbances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649470" y="5010150"/>
            <a:ext cx="441261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22655" algn="l"/>
                <a:tab pos="2167890" algn="l"/>
              </a:tabLst>
            </a:pPr>
            <a:r>
              <a:rPr sz="2000" spc="-5" dirty="0">
                <a:latin typeface="Times New Roman"/>
                <a:cs typeface="Times New Roman"/>
              </a:rPr>
              <a:t>lytic	viruses,	hypothermia,hypoxia,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649470" y="5292090"/>
            <a:ext cx="294386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Times New Roman"/>
                <a:cs typeface="Times New Roman"/>
              </a:rPr>
              <a:t>ischaemia,metabolic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poisons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0" y="6113779"/>
            <a:ext cx="4572000" cy="744220"/>
          </a:xfrm>
          <a:custGeom>
            <a:avLst/>
            <a:gdLst/>
            <a:ahLst/>
            <a:cxnLst/>
            <a:rect l="l" t="t" r="r" b="b"/>
            <a:pathLst>
              <a:path w="4572000" h="744220">
                <a:moveTo>
                  <a:pt x="0" y="0"/>
                </a:moveTo>
                <a:lnTo>
                  <a:pt x="4572000" y="0"/>
                </a:lnTo>
                <a:lnTo>
                  <a:pt x="4572000" y="744220"/>
                </a:lnTo>
                <a:lnTo>
                  <a:pt x="0" y="744220"/>
                </a:lnTo>
                <a:lnTo>
                  <a:pt x="0" y="0"/>
                </a:lnTo>
                <a:close/>
              </a:path>
            </a:pathLst>
          </a:custGeom>
          <a:solidFill>
            <a:srgbClr val="E6F2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77469" y="6121400"/>
            <a:ext cx="361886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Times New Roman"/>
                <a:cs typeface="Times New Roman"/>
              </a:rPr>
              <a:t>No </a:t>
            </a:r>
            <a:r>
              <a:rPr sz="2000" spc="-10" dirty="0">
                <a:latin typeface="Times New Roman"/>
                <a:cs typeface="Times New Roman"/>
              </a:rPr>
              <a:t>inflammation </a:t>
            </a:r>
            <a:r>
              <a:rPr sz="2000" spc="-5" dirty="0">
                <a:latin typeface="Times New Roman"/>
                <a:cs typeface="Times New Roman"/>
              </a:rPr>
              <a:t>follows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apoptosis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4572000" y="6113779"/>
            <a:ext cx="4572000" cy="744220"/>
          </a:xfrm>
          <a:custGeom>
            <a:avLst/>
            <a:gdLst/>
            <a:ahLst/>
            <a:cxnLst/>
            <a:rect l="l" t="t" r="r" b="b"/>
            <a:pathLst>
              <a:path w="4572000" h="744220">
                <a:moveTo>
                  <a:pt x="0" y="0"/>
                </a:moveTo>
                <a:lnTo>
                  <a:pt x="4572000" y="0"/>
                </a:lnTo>
                <a:lnTo>
                  <a:pt x="4572000" y="744220"/>
                </a:lnTo>
                <a:lnTo>
                  <a:pt x="0" y="744220"/>
                </a:lnTo>
                <a:lnTo>
                  <a:pt x="0" y="0"/>
                </a:lnTo>
                <a:close/>
              </a:path>
            </a:pathLst>
          </a:custGeom>
          <a:solidFill>
            <a:srgbClr val="E6F2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4649470" y="6121400"/>
            <a:ext cx="386334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Times New Roman"/>
                <a:cs typeface="Times New Roman"/>
              </a:rPr>
              <a:t>Necrosis is followed </a:t>
            </a:r>
            <a:r>
              <a:rPr sz="2000" dirty="0">
                <a:latin typeface="Times New Roman"/>
                <a:cs typeface="Times New Roman"/>
              </a:rPr>
              <a:t>by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inflammation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wipe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3460" y="328929"/>
            <a:ext cx="449389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Need Of</a:t>
            </a:r>
            <a:r>
              <a:rPr spc="-85" dirty="0"/>
              <a:t> </a:t>
            </a:r>
            <a:r>
              <a:rPr spc="-5" dirty="0"/>
              <a:t>Apoptosis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80670" y="1468331"/>
            <a:ext cx="8498205" cy="458343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339090" indent="-300990">
              <a:lnSpc>
                <a:spcPct val="100000"/>
              </a:lnSpc>
              <a:spcBef>
                <a:spcPts val="434"/>
              </a:spcBef>
              <a:buFont typeface="Arial"/>
              <a:buChar char="•"/>
              <a:tabLst>
                <a:tab pos="338455" algn="l"/>
                <a:tab pos="339090" algn="l"/>
              </a:tabLst>
            </a:pPr>
            <a:r>
              <a:rPr sz="2800" b="1" spc="-5" dirty="0">
                <a:latin typeface="Times New Roman"/>
                <a:cs typeface="Times New Roman"/>
              </a:rPr>
              <a:t>Apoptosis </a:t>
            </a:r>
            <a:r>
              <a:rPr sz="2800" b="1" dirty="0">
                <a:latin typeface="Times New Roman"/>
                <a:cs typeface="Times New Roman"/>
              </a:rPr>
              <a:t>is </a:t>
            </a:r>
            <a:r>
              <a:rPr sz="2800" b="1" spc="-10" dirty="0">
                <a:latin typeface="Times New Roman"/>
                <a:cs typeface="Times New Roman"/>
              </a:rPr>
              <a:t>needed </a:t>
            </a:r>
            <a:r>
              <a:rPr sz="2800" b="1" dirty="0">
                <a:latin typeface="Times New Roman"/>
                <a:cs typeface="Times New Roman"/>
              </a:rPr>
              <a:t>for </a:t>
            </a:r>
            <a:r>
              <a:rPr sz="2800" b="1" spc="-5" dirty="0">
                <a:latin typeface="Times New Roman"/>
                <a:cs typeface="Times New Roman"/>
              </a:rPr>
              <a:t>proper</a:t>
            </a:r>
            <a:r>
              <a:rPr sz="2800" b="1" spc="-45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development</a:t>
            </a:r>
            <a:endParaRPr sz="2800">
              <a:latin typeface="Times New Roman"/>
              <a:cs typeface="Times New Roman"/>
            </a:endParaRPr>
          </a:p>
          <a:p>
            <a:pPr marL="952500">
              <a:lnSpc>
                <a:spcPct val="100000"/>
              </a:lnSpc>
              <a:spcBef>
                <a:spcPts val="290"/>
              </a:spcBef>
            </a:pPr>
            <a:r>
              <a:rPr sz="2400" spc="-5" dirty="0">
                <a:latin typeface="Times New Roman"/>
                <a:cs typeface="Times New Roman"/>
              </a:rPr>
              <a:t>Examples:</a:t>
            </a:r>
            <a:endParaRPr sz="2400">
              <a:latin typeface="Times New Roman"/>
              <a:cs typeface="Times New Roman"/>
            </a:endParaRPr>
          </a:p>
          <a:p>
            <a:pPr marL="495300">
              <a:lnSpc>
                <a:spcPct val="100000"/>
              </a:lnSpc>
              <a:spcBef>
                <a:spcPts val="280"/>
              </a:spcBef>
            </a:pPr>
            <a:r>
              <a:rPr sz="2400" dirty="0">
                <a:latin typeface="Times New Roman"/>
                <a:cs typeface="Times New Roman"/>
              </a:rPr>
              <a:t>The resorption of the tadpole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tail</a:t>
            </a:r>
            <a:endParaRPr sz="2400">
              <a:latin typeface="Times New Roman"/>
              <a:cs typeface="Times New Roman"/>
            </a:endParaRPr>
          </a:p>
          <a:p>
            <a:pPr marL="495300">
              <a:lnSpc>
                <a:spcPct val="100000"/>
              </a:lnSpc>
              <a:spcBef>
                <a:spcPts val="290"/>
              </a:spcBef>
            </a:pPr>
            <a:r>
              <a:rPr sz="2400" dirty="0">
                <a:latin typeface="Times New Roman"/>
                <a:cs typeface="Times New Roman"/>
              </a:rPr>
              <a:t>The </a:t>
            </a:r>
            <a:r>
              <a:rPr sz="2400" spc="-5" dirty="0">
                <a:latin typeface="Times New Roman"/>
                <a:cs typeface="Times New Roman"/>
              </a:rPr>
              <a:t>formation </a:t>
            </a:r>
            <a:r>
              <a:rPr sz="2400" dirty="0">
                <a:latin typeface="Times New Roman"/>
                <a:cs typeface="Times New Roman"/>
              </a:rPr>
              <a:t>of the </a:t>
            </a:r>
            <a:r>
              <a:rPr sz="2400" spc="-5" dirty="0">
                <a:latin typeface="Times New Roman"/>
                <a:cs typeface="Times New Roman"/>
              </a:rPr>
              <a:t>fingers </a:t>
            </a:r>
            <a:r>
              <a:rPr sz="2400" dirty="0">
                <a:latin typeface="Times New Roman"/>
                <a:cs typeface="Times New Roman"/>
              </a:rPr>
              <a:t>and toes of the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fetus</a:t>
            </a:r>
            <a:endParaRPr sz="2400">
              <a:latin typeface="Times New Roman"/>
              <a:cs typeface="Times New Roman"/>
            </a:endParaRPr>
          </a:p>
          <a:p>
            <a:pPr marL="495300" marR="30480">
              <a:lnSpc>
                <a:spcPts val="3170"/>
              </a:lnSpc>
              <a:spcBef>
                <a:spcPts val="145"/>
              </a:spcBef>
            </a:pPr>
            <a:r>
              <a:rPr sz="2400" dirty="0">
                <a:latin typeface="Times New Roman"/>
                <a:cs typeface="Times New Roman"/>
              </a:rPr>
              <a:t>The </a:t>
            </a:r>
            <a:r>
              <a:rPr sz="2400" spc="-5" dirty="0">
                <a:latin typeface="Times New Roman"/>
                <a:cs typeface="Times New Roman"/>
              </a:rPr>
              <a:t>formation </a:t>
            </a:r>
            <a:r>
              <a:rPr sz="2400" dirty="0">
                <a:latin typeface="Times New Roman"/>
                <a:cs typeface="Times New Roman"/>
              </a:rPr>
              <a:t>of the proper connections </a:t>
            </a:r>
            <a:r>
              <a:rPr sz="2400" spc="-5" dirty="0">
                <a:latin typeface="Times New Roman"/>
                <a:cs typeface="Times New Roman"/>
              </a:rPr>
              <a:t>between </a:t>
            </a:r>
            <a:r>
              <a:rPr sz="2400" dirty="0">
                <a:latin typeface="Times New Roman"/>
                <a:cs typeface="Times New Roman"/>
              </a:rPr>
              <a:t>neurons in the  brain</a:t>
            </a:r>
            <a:endParaRPr sz="2400">
              <a:latin typeface="Times New Roman"/>
              <a:cs typeface="Times New Roman"/>
            </a:endParaRPr>
          </a:p>
          <a:p>
            <a:pPr marL="295910" indent="-257810">
              <a:lnSpc>
                <a:spcPct val="100000"/>
              </a:lnSpc>
              <a:spcBef>
                <a:spcPts val="175"/>
              </a:spcBef>
              <a:buSzPct val="85714"/>
              <a:buFont typeface="Arial"/>
              <a:buChar char="•"/>
              <a:tabLst>
                <a:tab pos="295275" algn="l"/>
                <a:tab pos="295910" algn="l"/>
              </a:tabLst>
            </a:pPr>
            <a:r>
              <a:rPr sz="2800" b="1" spc="-5" dirty="0">
                <a:latin typeface="Times New Roman"/>
                <a:cs typeface="Times New Roman"/>
              </a:rPr>
              <a:t>Apoptosis </a:t>
            </a:r>
            <a:r>
              <a:rPr sz="2800" b="1" dirty="0">
                <a:latin typeface="Times New Roman"/>
                <a:cs typeface="Times New Roman"/>
              </a:rPr>
              <a:t>is </a:t>
            </a:r>
            <a:r>
              <a:rPr sz="2800" b="1" spc="-5" dirty="0">
                <a:latin typeface="Times New Roman"/>
                <a:cs typeface="Times New Roman"/>
              </a:rPr>
              <a:t>needed </a:t>
            </a:r>
            <a:r>
              <a:rPr sz="2800" b="1" dirty="0">
                <a:latin typeface="Times New Roman"/>
                <a:cs typeface="Times New Roman"/>
              </a:rPr>
              <a:t>to </a:t>
            </a:r>
            <a:r>
              <a:rPr sz="2800" b="1" spc="-5" dirty="0">
                <a:latin typeface="Times New Roman"/>
                <a:cs typeface="Times New Roman"/>
              </a:rPr>
              <a:t>destroy</a:t>
            </a:r>
            <a:r>
              <a:rPr sz="2800" b="1" spc="-60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cells</a:t>
            </a:r>
            <a:endParaRPr sz="2800">
              <a:latin typeface="Times New Roman"/>
              <a:cs typeface="Times New Roman"/>
            </a:endParaRPr>
          </a:p>
          <a:p>
            <a:pPr marL="952500">
              <a:lnSpc>
                <a:spcPct val="100000"/>
              </a:lnSpc>
              <a:spcBef>
                <a:spcPts val="290"/>
              </a:spcBef>
            </a:pPr>
            <a:r>
              <a:rPr sz="2400" spc="-5" dirty="0">
                <a:latin typeface="Times New Roman"/>
                <a:cs typeface="Times New Roman"/>
              </a:rPr>
              <a:t>Examples:</a:t>
            </a:r>
            <a:endParaRPr sz="2400">
              <a:latin typeface="Times New Roman"/>
              <a:cs typeface="Times New Roman"/>
            </a:endParaRPr>
          </a:p>
          <a:p>
            <a:pPr marL="495300" marR="4751705">
              <a:lnSpc>
                <a:spcPct val="109900"/>
              </a:lnSpc>
              <a:spcBef>
                <a:spcPts val="5"/>
              </a:spcBef>
            </a:pPr>
            <a:r>
              <a:rPr sz="2400" spc="-5" dirty="0">
                <a:latin typeface="Times New Roman"/>
                <a:cs typeface="Times New Roman"/>
              </a:rPr>
              <a:t>Cells infected </a:t>
            </a:r>
            <a:r>
              <a:rPr sz="2400" dirty="0">
                <a:latin typeface="Times New Roman"/>
                <a:cs typeface="Times New Roman"/>
              </a:rPr>
              <a:t>with </a:t>
            </a:r>
            <a:r>
              <a:rPr sz="2400" spc="-5" dirty="0">
                <a:latin typeface="Times New Roman"/>
                <a:cs typeface="Times New Roman"/>
              </a:rPr>
              <a:t>viruses  Cells </a:t>
            </a:r>
            <a:r>
              <a:rPr sz="2400" dirty="0">
                <a:latin typeface="Times New Roman"/>
                <a:cs typeface="Times New Roman"/>
              </a:rPr>
              <a:t>with </a:t>
            </a:r>
            <a:r>
              <a:rPr sz="2400" spc="-10" dirty="0">
                <a:latin typeface="Times New Roman"/>
                <a:cs typeface="Times New Roman"/>
              </a:rPr>
              <a:t>DNA </a:t>
            </a:r>
            <a:r>
              <a:rPr sz="2400" spc="-5" dirty="0">
                <a:latin typeface="Times New Roman"/>
                <a:cs typeface="Times New Roman"/>
              </a:rPr>
              <a:t>damage  Cancer </a:t>
            </a:r>
            <a:r>
              <a:rPr sz="2400" dirty="0">
                <a:latin typeface="Times New Roman"/>
                <a:cs typeface="Times New Roman"/>
              </a:rPr>
              <a:t>cells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</TotalTime>
  <Words>1394</Words>
  <Application>Microsoft Office PowerPoint</Application>
  <PresentationFormat>On-screen Show (4:3)</PresentationFormat>
  <Paragraphs>226</Paragraphs>
  <Slides>47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Office Theme</vt:lpstr>
      <vt:lpstr>Introduction</vt:lpstr>
      <vt:lpstr>Slide 2</vt:lpstr>
      <vt:lpstr>Slide 3</vt:lpstr>
      <vt:lpstr>Slide 4</vt:lpstr>
      <vt:lpstr>Slide 5</vt:lpstr>
      <vt:lpstr>Cell death</vt:lpstr>
      <vt:lpstr>NECROSIS Vs APOPTOSIS</vt:lpstr>
      <vt:lpstr>Slide 8</vt:lpstr>
      <vt:lpstr>Need Of Apoptosis</vt:lpstr>
      <vt:lpstr>Incomplete differentiation due to lack  of Apoptosis</vt:lpstr>
      <vt:lpstr>Slide 11</vt:lpstr>
      <vt:lpstr>Reasons of apoptosis</vt:lpstr>
      <vt:lpstr>Inducers of Apoptosis</vt:lpstr>
      <vt:lpstr>Apoptosis in physiological  conditions</vt:lpstr>
      <vt:lpstr>Slide 15</vt:lpstr>
      <vt:lpstr>Caspases</vt:lpstr>
      <vt:lpstr>Caspase Structure</vt:lpstr>
      <vt:lpstr>Caspase Activation</vt:lpstr>
      <vt:lpstr>Caspase Role in Apoptosis</vt:lpstr>
      <vt:lpstr>Types</vt:lpstr>
      <vt:lpstr>Slide 21</vt:lpstr>
      <vt:lpstr>Apoptosis: Pathways</vt:lpstr>
      <vt:lpstr>Slide 23</vt:lpstr>
      <vt:lpstr>Slide 24</vt:lpstr>
      <vt:lpstr>Slide 25</vt:lpstr>
      <vt:lpstr>Intrinsic Pathway</vt:lpstr>
      <vt:lpstr>Extrinsic Pathway</vt:lpstr>
      <vt:lpstr>Slide 28</vt:lpstr>
      <vt:lpstr>Slide 29</vt:lpstr>
      <vt:lpstr>Disorders where apoptosis is  inhibited (decreased   apoptosis,increase in cell survival)</vt:lpstr>
      <vt:lpstr>Slide 31</vt:lpstr>
      <vt:lpstr>Slide 32</vt:lpstr>
      <vt:lpstr>Disorders where apoptosis is  excessive increase in cell death (Means  hyperactive apoptosis).</vt:lpstr>
      <vt:lpstr>Slide 34</vt:lpstr>
      <vt:lpstr>Role of Caspases in Alzheimer's Disease</vt:lpstr>
      <vt:lpstr>Slide 36</vt:lpstr>
      <vt:lpstr>Slide 37</vt:lpstr>
      <vt:lpstr>Role of Caspases in HUNTINGTON DISEASE</vt:lpstr>
      <vt:lpstr>AIDS</vt:lpstr>
      <vt:lpstr>Slide 40</vt:lpstr>
      <vt:lpstr>Recent advances</vt:lpstr>
      <vt:lpstr>Slide 42</vt:lpstr>
      <vt:lpstr>Slide 43</vt:lpstr>
      <vt:lpstr>Slide 44</vt:lpstr>
      <vt:lpstr>Slide 45</vt:lpstr>
      <vt:lpstr>Slide 46</vt:lpstr>
      <vt:lpstr>Slide 47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Programmed cell death  (Apoptosis)</dc:title>
  <dc:creator>JADE KHAN</dc:creator>
  <cp:lastModifiedBy>Windows User</cp:lastModifiedBy>
  <cp:revision>5</cp:revision>
  <dcterms:created xsi:type="dcterms:W3CDTF">2020-03-03T07:49:07Z</dcterms:created>
  <dcterms:modified xsi:type="dcterms:W3CDTF">2020-03-03T12:11:30Z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2014-04-15T00:00:00Z</vt:filetime>
  </property>
  <property fmtid="{D5CDD505-2E9C-101B-9397-08002B2CF9AE}" pid="3" name="Creator">
    <vt:lpwstr>pdftk 1.44 - www.pdftk.com</vt:lpwstr>
  </property>
  <property fmtid="{D5CDD505-2E9C-101B-9397-08002B2CF9AE}" pid="4" name="LastSaved">
    <vt:filetime>2020-03-03T00:00:00Z</vt:filetime>
  </property>
</Properties>
</file>