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24-Jan-20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24-Jan-20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24-Jan-20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633727"/>
            <a:ext cx="8830310" cy="5047615"/>
          </a:xfrm>
          <a:custGeom>
            <a:avLst/>
            <a:gdLst/>
            <a:ahLst/>
            <a:cxnLst/>
            <a:rect l="l" t="t" r="r" b="b"/>
            <a:pathLst>
              <a:path w="8830310" h="5047615">
                <a:moveTo>
                  <a:pt x="0" y="5047488"/>
                </a:moveTo>
                <a:lnTo>
                  <a:pt x="8830056" y="5047488"/>
                </a:lnTo>
                <a:lnTo>
                  <a:pt x="8830056" y="0"/>
                </a:lnTo>
                <a:lnTo>
                  <a:pt x="0" y="0"/>
                </a:lnTo>
                <a:lnTo>
                  <a:pt x="0" y="5047488"/>
                </a:lnTo>
                <a:close/>
              </a:path>
            </a:pathLst>
          </a:custGeom>
          <a:solidFill>
            <a:srgbClr val="CCD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152400"/>
            <a:ext cx="8815070" cy="1347470"/>
          </a:xfrm>
          <a:custGeom>
            <a:avLst/>
            <a:gdLst/>
            <a:ahLst/>
            <a:cxnLst/>
            <a:rect l="l" t="t" r="r" b="b"/>
            <a:pathLst>
              <a:path w="8815070" h="1347470">
                <a:moveTo>
                  <a:pt x="0" y="1347215"/>
                </a:moveTo>
                <a:lnTo>
                  <a:pt x="8814816" y="1347215"/>
                </a:lnTo>
                <a:lnTo>
                  <a:pt x="8814816" y="0"/>
                </a:lnTo>
                <a:lnTo>
                  <a:pt x="0" y="0"/>
                </a:lnTo>
                <a:lnTo>
                  <a:pt x="0" y="1347215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58824" y="1773935"/>
            <a:ext cx="6336791" cy="424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24-Jan-20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633727"/>
            <a:ext cx="8830310" cy="5047615"/>
          </a:xfrm>
          <a:custGeom>
            <a:avLst/>
            <a:gdLst/>
            <a:ahLst/>
            <a:cxnLst/>
            <a:rect l="l" t="t" r="r" b="b"/>
            <a:pathLst>
              <a:path w="8830310" h="5047615">
                <a:moveTo>
                  <a:pt x="0" y="5047488"/>
                </a:moveTo>
                <a:lnTo>
                  <a:pt x="8830056" y="5047488"/>
                </a:lnTo>
                <a:lnTo>
                  <a:pt x="8830056" y="0"/>
                </a:lnTo>
                <a:lnTo>
                  <a:pt x="0" y="0"/>
                </a:lnTo>
                <a:lnTo>
                  <a:pt x="0" y="5047488"/>
                </a:lnTo>
                <a:close/>
              </a:path>
            </a:pathLst>
          </a:custGeom>
          <a:solidFill>
            <a:srgbClr val="CCD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152400"/>
            <a:ext cx="8815070" cy="1347470"/>
          </a:xfrm>
          <a:custGeom>
            <a:avLst/>
            <a:gdLst/>
            <a:ahLst/>
            <a:cxnLst/>
            <a:rect l="l" t="t" r="r" b="b"/>
            <a:pathLst>
              <a:path w="8815070" h="1347470">
                <a:moveTo>
                  <a:pt x="0" y="1347215"/>
                </a:moveTo>
                <a:lnTo>
                  <a:pt x="8814816" y="1347215"/>
                </a:lnTo>
                <a:lnTo>
                  <a:pt x="8814816" y="0"/>
                </a:lnTo>
                <a:lnTo>
                  <a:pt x="0" y="0"/>
                </a:lnTo>
                <a:lnTo>
                  <a:pt x="0" y="1347215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24-Jan-20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633727"/>
            <a:ext cx="8830310" cy="5047615"/>
          </a:xfrm>
          <a:custGeom>
            <a:avLst/>
            <a:gdLst/>
            <a:ahLst/>
            <a:cxnLst/>
            <a:rect l="l" t="t" r="r" b="b"/>
            <a:pathLst>
              <a:path w="8830310" h="5047615">
                <a:moveTo>
                  <a:pt x="0" y="5047488"/>
                </a:moveTo>
                <a:lnTo>
                  <a:pt x="8830056" y="5047488"/>
                </a:lnTo>
                <a:lnTo>
                  <a:pt x="8830056" y="0"/>
                </a:lnTo>
                <a:lnTo>
                  <a:pt x="0" y="0"/>
                </a:lnTo>
                <a:lnTo>
                  <a:pt x="0" y="5047488"/>
                </a:lnTo>
                <a:close/>
              </a:path>
            </a:pathLst>
          </a:custGeom>
          <a:solidFill>
            <a:srgbClr val="CCD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47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6105" y="1658415"/>
            <a:ext cx="8171789" cy="4434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24-Jan-20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764" y="1735073"/>
            <a:ext cx="8003540" cy="3760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56845" indent="-228600">
              <a:lnSpc>
                <a:spcPct val="100000"/>
              </a:lnSpc>
              <a:spcBef>
                <a:spcPts val="9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500" spc="85" dirty="0">
                <a:latin typeface="Candara"/>
                <a:cs typeface="Candara"/>
              </a:rPr>
              <a:t>The </a:t>
            </a:r>
            <a:r>
              <a:rPr sz="2500" spc="110" dirty="0">
                <a:latin typeface="Candara"/>
                <a:cs typeface="Candara"/>
              </a:rPr>
              <a:t>amount </a:t>
            </a:r>
            <a:r>
              <a:rPr sz="2500" spc="65" dirty="0">
                <a:latin typeface="Candara"/>
                <a:cs typeface="Candara"/>
              </a:rPr>
              <a:t>of </a:t>
            </a:r>
            <a:r>
              <a:rPr sz="2500" spc="-5" dirty="0">
                <a:latin typeface="Candara"/>
                <a:cs typeface="Candara"/>
              </a:rPr>
              <a:t>a </a:t>
            </a:r>
            <a:r>
              <a:rPr sz="2500" spc="105" dirty="0">
                <a:latin typeface="Candara"/>
                <a:cs typeface="Candara"/>
              </a:rPr>
              <a:t>toxic agent </a:t>
            </a:r>
            <a:r>
              <a:rPr sz="2500" spc="90" dirty="0">
                <a:latin typeface="Candara"/>
                <a:cs typeface="Candara"/>
              </a:rPr>
              <a:t>(as </a:t>
            </a:r>
            <a:r>
              <a:rPr sz="2500" spc="-5" dirty="0">
                <a:latin typeface="Candara"/>
                <a:cs typeface="Candara"/>
              </a:rPr>
              <a:t>a </a:t>
            </a:r>
            <a:r>
              <a:rPr sz="2500" spc="114" dirty="0">
                <a:latin typeface="Candara"/>
                <a:cs typeface="Candara"/>
              </a:rPr>
              <a:t>poison, virus, </a:t>
            </a:r>
            <a:r>
              <a:rPr sz="2500" spc="65" dirty="0">
                <a:latin typeface="Candara"/>
                <a:cs typeface="Candara"/>
              </a:rPr>
              <a:t>or  </a:t>
            </a:r>
            <a:r>
              <a:rPr sz="2500" spc="120" dirty="0">
                <a:latin typeface="Candara"/>
                <a:cs typeface="Candara"/>
              </a:rPr>
              <a:t>radiation)</a:t>
            </a:r>
            <a:r>
              <a:rPr sz="2500" spc="365" dirty="0">
                <a:latin typeface="Candara"/>
                <a:cs typeface="Candara"/>
              </a:rPr>
              <a:t> </a:t>
            </a:r>
            <a:r>
              <a:rPr sz="2500" spc="95" dirty="0">
                <a:latin typeface="Candara"/>
                <a:cs typeface="Candara"/>
              </a:rPr>
              <a:t>that</a:t>
            </a:r>
            <a:r>
              <a:rPr sz="2500" spc="335" dirty="0">
                <a:latin typeface="Candara"/>
                <a:cs typeface="Candara"/>
              </a:rPr>
              <a:t> </a:t>
            </a:r>
            <a:r>
              <a:rPr sz="2500" spc="70" dirty="0">
                <a:latin typeface="Candara"/>
                <a:cs typeface="Candara"/>
              </a:rPr>
              <a:t>is</a:t>
            </a:r>
            <a:r>
              <a:rPr sz="2500" spc="300" dirty="0">
                <a:latin typeface="Candara"/>
                <a:cs typeface="Candara"/>
              </a:rPr>
              <a:t> </a:t>
            </a:r>
            <a:r>
              <a:rPr sz="2500" spc="125" dirty="0">
                <a:latin typeface="Candara"/>
                <a:cs typeface="Candara"/>
              </a:rPr>
              <a:t>sufficient</a:t>
            </a:r>
            <a:r>
              <a:rPr sz="2500" spc="380" dirty="0">
                <a:latin typeface="Candara"/>
                <a:cs typeface="Candara"/>
              </a:rPr>
              <a:t> </a:t>
            </a:r>
            <a:r>
              <a:rPr sz="2500" spc="60" dirty="0">
                <a:latin typeface="Candara"/>
                <a:cs typeface="Candara"/>
              </a:rPr>
              <a:t>to</a:t>
            </a:r>
            <a:r>
              <a:rPr sz="2500" spc="310" dirty="0">
                <a:latin typeface="Candara"/>
                <a:cs typeface="Candara"/>
              </a:rPr>
              <a:t> </a:t>
            </a:r>
            <a:r>
              <a:rPr sz="2500" spc="105" dirty="0">
                <a:latin typeface="Candara"/>
                <a:cs typeface="Candara"/>
              </a:rPr>
              <a:t>kill</a:t>
            </a:r>
            <a:r>
              <a:rPr sz="2500" spc="300" dirty="0">
                <a:latin typeface="Candara"/>
                <a:cs typeface="Candara"/>
              </a:rPr>
              <a:t> </a:t>
            </a:r>
            <a:r>
              <a:rPr sz="2500" spc="65" dirty="0">
                <a:latin typeface="Candara"/>
                <a:cs typeface="Candara"/>
              </a:rPr>
              <a:t>50</a:t>
            </a:r>
            <a:r>
              <a:rPr sz="2500" spc="310" dirty="0">
                <a:latin typeface="Candara"/>
                <a:cs typeface="Candara"/>
              </a:rPr>
              <a:t> </a:t>
            </a:r>
            <a:r>
              <a:rPr sz="2500" spc="114" dirty="0">
                <a:latin typeface="Candara"/>
                <a:cs typeface="Candara"/>
              </a:rPr>
              <a:t>percent</a:t>
            </a:r>
            <a:r>
              <a:rPr sz="2500" spc="350" dirty="0">
                <a:latin typeface="Candara"/>
                <a:cs typeface="Candara"/>
              </a:rPr>
              <a:t> </a:t>
            </a:r>
            <a:r>
              <a:rPr sz="2500" spc="65" dirty="0">
                <a:latin typeface="Candara"/>
                <a:cs typeface="Candara"/>
              </a:rPr>
              <a:t>of</a:t>
            </a:r>
            <a:r>
              <a:rPr sz="2500" spc="310" dirty="0">
                <a:latin typeface="Candara"/>
                <a:cs typeface="Candara"/>
              </a:rPr>
              <a:t> </a:t>
            </a:r>
            <a:r>
              <a:rPr sz="2500" spc="-5" dirty="0">
                <a:latin typeface="Candara"/>
                <a:cs typeface="Candara"/>
              </a:rPr>
              <a:t>a</a:t>
            </a:r>
            <a:endParaRPr sz="2500">
              <a:latin typeface="Candara"/>
              <a:cs typeface="Candara"/>
            </a:endParaRPr>
          </a:p>
          <a:p>
            <a:pPr marL="241300">
              <a:lnSpc>
                <a:spcPct val="100000"/>
              </a:lnSpc>
              <a:tabLst>
                <a:tab pos="7232650" algn="l"/>
              </a:tabLst>
            </a:pPr>
            <a:r>
              <a:rPr sz="2500" spc="120" dirty="0">
                <a:latin typeface="Candara"/>
                <a:cs typeface="Candara"/>
              </a:rPr>
              <a:t>population  </a:t>
            </a:r>
            <a:r>
              <a:rPr sz="2500" spc="65" dirty="0">
                <a:latin typeface="Candara"/>
                <a:cs typeface="Candara"/>
              </a:rPr>
              <a:t>of  </a:t>
            </a:r>
            <a:r>
              <a:rPr sz="2500" spc="114" dirty="0">
                <a:latin typeface="Candara"/>
                <a:cs typeface="Candara"/>
              </a:rPr>
              <a:t>animals</a:t>
            </a:r>
            <a:r>
              <a:rPr sz="2500" spc="35" dirty="0">
                <a:latin typeface="Candara"/>
                <a:cs typeface="Candara"/>
              </a:rPr>
              <a:t> </a:t>
            </a:r>
            <a:r>
              <a:rPr sz="2500" spc="120" dirty="0">
                <a:latin typeface="Candara"/>
                <a:cs typeface="Candara"/>
              </a:rPr>
              <a:t>usually </a:t>
            </a:r>
            <a:r>
              <a:rPr sz="2500" spc="114" dirty="0">
                <a:latin typeface="Candara"/>
                <a:cs typeface="Candara"/>
              </a:rPr>
              <a:t>within </a:t>
            </a:r>
            <a:r>
              <a:rPr sz="2500" spc="-5" dirty="0">
                <a:latin typeface="Candara"/>
                <a:cs typeface="Candara"/>
              </a:rPr>
              <a:t>a</a:t>
            </a:r>
            <a:r>
              <a:rPr sz="2500" spc="305" dirty="0">
                <a:latin typeface="Candara"/>
                <a:cs typeface="Candara"/>
              </a:rPr>
              <a:t> </a:t>
            </a:r>
            <a:r>
              <a:rPr sz="2500" spc="114" dirty="0">
                <a:latin typeface="Candara"/>
                <a:cs typeface="Candara"/>
              </a:rPr>
              <a:t>certain	</a:t>
            </a:r>
            <a:r>
              <a:rPr sz="2500" spc="100" dirty="0">
                <a:latin typeface="Candara"/>
                <a:cs typeface="Candara"/>
              </a:rPr>
              <a:t>time</a:t>
            </a:r>
            <a:endParaRPr sz="2500">
              <a:latin typeface="Candara"/>
              <a:cs typeface="Candara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500" spc="100" dirty="0">
                <a:latin typeface="Candara"/>
                <a:cs typeface="Candara"/>
              </a:rPr>
              <a:t>Also </a:t>
            </a:r>
            <a:r>
              <a:rPr sz="2500" spc="110" dirty="0">
                <a:latin typeface="Candara"/>
                <a:cs typeface="Candara"/>
              </a:rPr>
              <a:t>called median lethal</a:t>
            </a:r>
            <a:r>
              <a:rPr sz="2500" spc="425" dirty="0">
                <a:latin typeface="Candara"/>
                <a:cs typeface="Candara"/>
              </a:rPr>
              <a:t> </a:t>
            </a:r>
            <a:r>
              <a:rPr sz="2500" spc="100" dirty="0">
                <a:latin typeface="Candara"/>
                <a:cs typeface="Candara"/>
              </a:rPr>
              <a:t>dose</a:t>
            </a:r>
            <a:endParaRPr sz="2500">
              <a:latin typeface="Candara"/>
              <a:cs typeface="Candara"/>
            </a:endParaRPr>
          </a:p>
          <a:p>
            <a:pPr marL="241300" marR="120650" indent="-228600">
              <a:lnSpc>
                <a:spcPct val="100000"/>
              </a:lnSpc>
              <a:spcBef>
                <a:spcPts val="600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500" spc="120" dirty="0">
                <a:latin typeface="Candara"/>
                <a:cs typeface="Candara"/>
              </a:rPr>
              <a:t>Expressed </a:t>
            </a:r>
            <a:r>
              <a:rPr sz="2500" spc="65" dirty="0">
                <a:latin typeface="Candara"/>
                <a:cs typeface="Candara"/>
              </a:rPr>
              <a:t>as </a:t>
            </a:r>
            <a:r>
              <a:rPr sz="2500" spc="125" dirty="0">
                <a:latin typeface="Candara"/>
                <a:cs typeface="Candara"/>
              </a:rPr>
              <a:t>milligrams </a:t>
            </a:r>
            <a:r>
              <a:rPr sz="2500" spc="65" dirty="0">
                <a:latin typeface="Candara"/>
                <a:cs typeface="Candara"/>
              </a:rPr>
              <a:t>of </a:t>
            </a:r>
            <a:r>
              <a:rPr sz="2500" spc="120" dirty="0">
                <a:latin typeface="Candara"/>
                <a:cs typeface="Candara"/>
              </a:rPr>
              <a:t>substance </a:t>
            </a:r>
            <a:r>
              <a:rPr sz="2500" spc="90" dirty="0">
                <a:latin typeface="Candara"/>
                <a:cs typeface="Candara"/>
              </a:rPr>
              <a:t>per </a:t>
            </a:r>
            <a:r>
              <a:rPr sz="2500" spc="120" dirty="0">
                <a:latin typeface="Candara"/>
                <a:cs typeface="Candara"/>
              </a:rPr>
              <a:t>kilogram  </a:t>
            </a:r>
            <a:r>
              <a:rPr sz="2500" spc="65" dirty="0">
                <a:latin typeface="Candara"/>
                <a:cs typeface="Candara"/>
              </a:rPr>
              <a:t>of </a:t>
            </a:r>
            <a:r>
              <a:rPr sz="2500" spc="100" dirty="0">
                <a:latin typeface="Candara"/>
                <a:cs typeface="Candara"/>
              </a:rPr>
              <a:t>body</a:t>
            </a:r>
            <a:r>
              <a:rPr sz="2500" spc="-40" dirty="0">
                <a:latin typeface="Candara"/>
                <a:cs typeface="Candara"/>
              </a:rPr>
              <a:t> </a:t>
            </a:r>
            <a:r>
              <a:rPr sz="2500" spc="105" dirty="0">
                <a:latin typeface="Candara"/>
                <a:cs typeface="Candara"/>
              </a:rPr>
              <a:t>mass</a:t>
            </a:r>
            <a:endParaRPr sz="2500">
              <a:latin typeface="Candara"/>
              <a:cs typeface="Candara"/>
            </a:endParaRPr>
          </a:p>
          <a:p>
            <a:pPr marL="241300" marR="5080" indent="-228600">
              <a:lnSpc>
                <a:spcPct val="100000"/>
              </a:lnSpc>
              <a:spcBef>
                <a:spcPts val="60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500" spc="114" dirty="0">
                <a:latin typeface="Candara"/>
                <a:cs typeface="Candara"/>
              </a:rPr>
              <a:t>Compare </a:t>
            </a:r>
            <a:r>
              <a:rPr sz="2500" spc="80" dirty="0">
                <a:latin typeface="Candara"/>
                <a:cs typeface="Candara"/>
              </a:rPr>
              <a:t>the </a:t>
            </a:r>
            <a:r>
              <a:rPr sz="2500" spc="105" dirty="0">
                <a:latin typeface="Candara"/>
                <a:cs typeface="Candara"/>
              </a:rPr>
              <a:t>toxic </a:t>
            </a:r>
            <a:r>
              <a:rPr sz="2500" spc="110" dirty="0">
                <a:latin typeface="Candara"/>
                <a:cs typeface="Candara"/>
              </a:rPr>
              <a:t>potency </a:t>
            </a:r>
            <a:r>
              <a:rPr sz="2500" spc="65" dirty="0">
                <a:latin typeface="Candara"/>
                <a:cs typeface="Candara"/>
              </a:rPr>
              <a:t>or </a:t>
            </a:r>
            <a:r>
              <a:rPr sz="2500" spc="120" dirty="0">
                <a:latin typeface="Candara"/>
                <a:cs typeface="Candara"/>
              </a:rPr>
              <a:t>intensity </a:t>
            </a:r>
            <a:r>
              <a:rPr sz="2500" spc="65" dirty="0">
                <a:latin typeface="Candara"/>
                <a:cs typeface="Candara"/>
              </a:rPr>
              <a:t>of </a:t>
            </a:r>
            <a:r>
              <a:rPr sz="2500" spc="114" dirty="0">
                <a:latin typeface="Candara"/>
                <a:cs typeface="Candara"/>
              </a:rPr>
              <a:t>different  </a:t>
            </a:r>
            <a:r>
              <a:rPr sz="2500" spc="120" dirty="0">
                <a:latin typeface="Candara"/>
                <a:cs typeface="Candara"/>
              </a:rPr>
              <a:t>chemicals</a:t>
            </a:r>
            <a:endParaRPr sz="2500">
              <a:latin typeface="Candara"/>
              <a:cs typeface="Candara"/>
            </a:endParaRPr>
          </a:p>
          <a:p>
            <a:pPr marL="329565" indent="-316865">
              <a:lnSpc>
                <a:spcPct val="100000"/>
              </a:lnSpc>
              <a:spcBef>
                <a:spcPts val="600"/>
              </a:spcBef>
              <a:buClr>
                <a:srgbClr val="C56951"/>
              </a:buClr>
              <a:buFont typeface="Wingdings"/>
              <a:buChar char=""/>
              <a:tabLst>
                <a:tab pos="329565" algn="l"/>
                <a:tab pos="330200" algn="l"/>
              </a:tabLst>
            </a:pPr>
            <a:r>
              <a:rPr sz="2500" spc="-5" dirty="0">
                <a:latin typeface="Candara"/>
                <a:cs typeface="Candara"/>
              </a:rPr>
              <a:t>A </a:t>
            </a:r>
            <a:r>
              <a:rPr sz="2500" spc="114" dirty="0">
                <a:latin typeface="Candara"/>
                <a:cs typeface="Candara"/>
              </a:rPr>
              <a:t>measure </a:t>
            </a:r>
            <a:r>
              <a:rPr sz="2500" spc="65" dirty="0">
                <a:latin typeface="Candara"/>
                <a:cs typeface="Candara"/>
              </a:rPr>
              <a:t>of </a:t>
            </a:r>
            <a:r>
              <a:rPr sz="2500" spc="105" dirty="0">
                <a:latin typeface="Candara"/>
                <a:cs typeface="Candara"/>
              </a:rPr>
              <a:t>acute</a:t>
            </a:r>
            <a:r>
              <a:rPr sz="2500" spc="565" dirty="0">
                <a:latin typeface="Candara"/>
                <a:cs typeface="Candara"/>
              </a:rPr>
              <a:t> </a:t>
            </a:r>
            <a:r>
              <a:rPr sz="2500" spc="114" dirty="0">
                <a:latin typeface="Candara"/>
                <a:cs typeface="Candara"/>
              </a:rPr>
              <a:t>toxicity</a:t>
            </a:r>
            <a:endParaRPr sz="25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1820545">
              <a:lnSpc>
                <a:spcPct val="100000"/>
              </a:lnSpc>
              <a:tabLst>
                <a:tab pos="3604895" algn="l"/>
                <a:tab pos="4929505" algn="l"/>
                <a:tab pos="5565775" algn="l"/>
              </a:tabLst>
            </a:pPr>
            <a:r>
              <a:rPr spc="155" dirty="0"/>
              <a:t>LETHAL	</a:t>
            </a:r>
            <a:r>
              <a:rPr spc="145" dirty="0"/>
              <a:t>DOSE	</a:t>
            </a:r>
            <a:r>
              <a:rPr spc="95" dirty="0"/>
              <a:t>50	</a:t>
            </a:r>
            <a:r>
              <a:rPr spc="155" dirty="0"/>
              <a:t>(LD50)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1469" y="703918"/>
            <a:ext cx="591121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29"/>
              </a:lnSpc>
              <a:tabLst>
                <a:tab pos="2651125" algn="l"/>
                <a:tab pos="3734435" algn="l"/>
              </a:tabLst>
            </a:pPr>
            <a:r>
              <a:rPr sz="3600" b="1" spc="195" dirty="0">
                <a:solidFill>
                  <a:srgbClr val="FFFF00"/>
                </a:solidFill>
                <a:latin typeface="Candara"/>
                <a:cs typeface="Candara"/>
              </a:rPr>
              <a:t>M</a:t>
            </a:r>
            <a:r>
              <a:rPr sz="3600" b="1" spc="75" dirty="0">
                <a:solidFill>
                  <a:srgbClr val="FFFF00"/>
                </a:solidFill>
                <a:latin typeface="Candara"/>
                <a:cs typeface="Candara"/>
              </a:rPr>
              <a:t>A</a:t>
            </a:r>
            <a:r>
              <a:rPr sz="3600" b="1" spc="190" dirty="0">
                <a:solidFill>
                  <a:srgbClr val="FFFF00"/>
                </a:solidFill>
                <a:latin typeface="Candara"/>
                <a:cs typeface="Candara"/>
              </a:rPr>
              <a:t>T</a:t>
            </a:r>
            <a:r>
              <a:rPr sz="3600" b="1" spc="185" dirty="0">
                <a:solidFill>
                  <a:srgbClr val="FFFF00"/>
                </a:solidFill>
                <a:latin typeface="Candara"/>
                <a:cs typeface="Candara"/>
              </a:rPr>
              <a:t>E</a:t>
            </a:r>
            <a:r>
              <a:rPr sz="3600" b="1" spc="175" dirty="0">
                <a:solidFill>
                  <a:srgbClr val="FFFF00"/>
                </a:solidFill>
                <a:latin typeface="Candara"/>
                <a:cs typeface="Candara"/>
              </a:rPr>
              <a:t>R</a:t>
            </a:r>
            <a:r>
              <a:rPr sz="3600" b="1" spc="190" dirty="0">
                <a:solidFill>
                  <a:srgbClr val="FFFF00"/>
                </a:solidFill>
                <a:latin typeface="Candara"/>
                <a:cs typeface="Candara"/>
              </a:rPr>
              <a:t>I</a:t>
            </a:r>
            <a:r>
              <a:rPr sz="3600" b="1" spc="175" dirty="0">
                <a:solidFill>
                  <a:srgbClr val="FFFF00"/>
                </a:solidFill>
                <a:latin typeface="Candara"/>
                <a:cs typeface="Candara"/>
              </a:rPr>
              <a:t>A</a:t>
            </a:r>
            <a:r>
              <a:rPr sz="3600" b="1" spc="190" dirty="0">
                <a:solidFill>
                  <a:srgbClr val="FFFF00"/>
                </a:solidFill>
                <a:latin typeface="Candara"/>
                <a:cs typeface="Candara"/>
              </a:rPr>
              <a:t>L</a:t>
            </a:r>
            <a:r>
              <a:rPr sz="3600" b="1" dirty="0">
                <a:solidFill>
                  <a:srgbClr val="FFFF00"/>
                </a:solidFill>
                <a:latin typeface="Candara"/>
                <a:cs typeface="Candara"/>
              </a:rPr>
              <a:t>S	</a:t>
            </a:r>
            <a:r>
              <a:rPr sz="3600" b="1" spc="175" dirty="0">
                <a:solidFill>
                  <a:srgbClr val="FFFF00"/>
                </a:solidFill>
                <a:latin typeface="Candara"/>
                <a:cs typeface="Candara"/>
              </a:rPr>
              <a:t>A</a:t>
            </a:r>
            <a:r>
              <a:rPr sz="3600" b="1" spc="195" dirty="0">
                <a:solidFill>
                  <a:srgbClr val="FFFF00"/>
                </a:solidFill>
                <a:latin typeface="Candara"/>
                <a:cs typeface="Candara"/>
              </a:rPr>
              <a:t>N</a:t>
            </a:r>
            <a:r>
              <a:rPr sz="3600" b="1" dirty="0">
                <a:solidFill>
                  <a:srgbClr val="FFFF00"/>
                </a:solidFill>
                <a:latin typeface="Candara"/>
                <a:cs typeface="Candara"/>
              </a:rPr>
              <a:t>D	</a:t>
            </a:r>
            <a:r>
              <a:rPr sz="3600" b="1" spc="195" dirty="0">
                <a:solidFill>
                  <a:srgbClr val="FFFF00"/>
                </a:solidFill>
                <a:latin typeface="Candara"/>
                <a:cs typeface="Candara"/>
              </a:rPr>
              <a:t>M</a:t>
            </a:r>
            <a:r>
              <a:rPr sz="3600" b="1" spc="185" dirty="0">
                <a:solidFill>
                  <a:srgbClr val="FFFF00"/>
                </a:solidFill>
                <a:latin typeface="Candara"/>
                <a:cs typeface="Candara"/>
              </a:rPr>
              <a:t>E</a:t>
            </a:r>
            <a:r>
              <a:rPr sz="3600" b="1" spc="190" dirty="0">
                <a:solidFill>
                  <a:srgbClr val="FFFF00"/>
                </a:solidFill>
                <a:latin typeface="Candara"/>
                <a:cs typeface="Candara"/>
              </a:rPr>
              <a:t>T</a:t>
            </a:r>
            <a:r>
              <a:rPr sz="3600" b="1" spc="185" dirty="0">
                <a:solidFill>
                  <a:srgbClr val="FFFF00"/>
                </a:solidFill>
                <a:latin typeface="Candara"/>
                <a:cs typeface="Candara"/>
              </a:rPr>
              <a:t>H</a:t>
            </a:r>
            <a:r>
              <a:rPr sz="3600" b="1" spc="195" dirty="0">
                <a:solidFill>
                  <a:srgbClr val="FFFF00"/>
                </a:solidFill>
                <a:latin typeface="Candara"/>
                <a:cs typeface="Candara"/>
              </a:rPr>
              <a:t>O</a:t>
            </a:r>
            <a:r>
              <a:rPr sz="3600" b="1" spc="190" dirty="0">
                <a:solidFill>
                  <a:srgbClr val="FFFF00"/>
                </a:solidFill>
                <a:latin typeface="Candara"/>
                <a:cs typeface="Candara"/>
              </a:rPr>
              <a:t>D</a:t>
            </a:r>
            <a:r>
              <a:rPr sz="3600" b="1" dirty="0">
                <a:solidFill>
                  <a:srgbClr val="FFFF00"/>
                </a:solidFill>
                <a:latin typeface="Candara"/>
                <a:cs typeface="Candara"/>
              </a:rPr>
              <a:t>S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9144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457200"/>
                </a:moveTo>
                <a:lnTo>
                  <a:pt x="228600" y="457200"/>
                </a:lnTo>
                <a:lnTo>
                  <a:pt x="228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83820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609600"/>
                </a:moveTo>
                <a:lnTo>
                  <a:pt x="228600" y="609600"/>
                </a:lnTo>
                <a:lnTo>
                  <a:pt x="228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1371600"/>
            <a:ext cx="7848600" cy="292735"/>
          </a:xfrm>
          <a:custGeom>
            <a:avLst/>
            <a:gdLst/>
            <a:ahLst/>
            <a:cxnLst/>
            <a:rect l="l" t="t" r="r" b="b"/>
            <a:pathLst>
              <a:path w="7848600" h="292735">
                <a:moveTo>
                  <a:pt x="0" y="292608"/>
                </a:moveTo>
                <a:lnTo>
                  <a:pt x="7848600" y="292608"/>
                </a:lnTo>
                <a:lnTo>
                  <a:pt x="7848600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1371600"/>
            <a:ext cx="7848600" cy="292735"/>
          </a:xfrm>
          <a:custGeom>
            <a:avLst/>
            <a:gdLst/>
            <a:ahLst/>
            <a:cxnLst/>
            <a:rect l="l" t="t" r="r" b="b"/>
            <a:pathLst>
              <a:path w="7848600" h="292735">
                <a:moveTo>
                  <a:pt x="0" y="292608"/>
                </a:moveTo>
                <a:lnTo>
                  <a:pt x="7848600" y="292608"/>
                </a:lnTo>
                <a:lnTo>
                  <a:pt x="7848600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9391" y="13716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457199" y="457200"/>
                </a:moveTo>
                <a:lnTo>
                  <a:pt x="0" y="457200"/>
                </a:lnTo>
                <a:lnTo>
                  <a:pt x="228600" y="685800"/>
                </a:lnTo>
                <a:lnTo>
                  <a:pt x="457199" y="457200"/>
                </a:lnTo>
                <a:close/>
              </a:path>
              <a:path w="457200" h="685800">
                <a:moveTo>
                  <a:pt x="342900" y="0"/>
                </a:moveTo>
                <a:lnTo>
                  <a:pt x="114300" y="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391" y="13716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457200"/>
                </a:moveTo>
                <a:lnTo>
                  <a:pt x="114300" y="4572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457200"/>
                </a:lnTo>
                <a:lnTo>
                  <a:pt x="457199" y="457200"/>
                </a:lnTo>
                <a:lnTo>
                  <a:pt x="228600" y="685800"/>
                </a:lnTo>
                <a:lnTo>
                  <a:pt x="0" y="457200"/>
                </a:lnTo>
                <a:close/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3400" y="13716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457200" y="457200"/>
                </a:moveTo>
                <a:lnTo>
                  <a:pt x="0" y="457200"/>
                </a:lnTo>
                <a:lnTo>
                  <a:pt x="228600" y="685800"/>
                </a:lnTo>
                <a:lnTo>
                  <a:pt x="457200" y="457200"/>
                </a:lnTo>
                <a:close/>
              </a:path>
              <a:path w="457200" h="685800">
                <a:moveTo>
                  <a:pt x="342900" y="0"/>
                </a:moveTo>
                <a:lnTo>
                  <a:pt x="114300" y="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53400" y="13716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457200"/>
                </a:moveTo>
                <a:lnTo>
                  <a:pt x="114300" y="4572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457200"/>
                </a:lnTo>
                <a:lnTo>
                  <a:pt x="457200" y="457200"/>
                </a:lnTo>
                <a:lnTo>
                  <a:pt x="228600" y="685800"/>
                </a:lnTo>
                <a:lnTo>
                  <a:pt x="0" y="4572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2800" y="13716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457200" y="457200"/>
                </a:moveTo>
                <a:lnTo>
                  <a:pt x="0" y="457200"/>
                </a:lnTo>
                <a:lnTo>
                  <a:pt x="228600" y="685800"/>
                </a:lnTo>
                <a:lnTo>
                  <a:pt x="457200" y="457200"/>
                </a:lnTo>
                <a:close/>
              </a:path>
              <a:path w="457200" h="685800">
                <a:moveTo>
                  <a:pt x="342900" y="0"/>
                </a:moveTo>
                <a:lnTo>
                  <a:pt x="114300" y="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2800" y="13716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457200"/>
                </a:moveTo>
                <a:lnTo>
                  <a:pt x="114300" y="4572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457200"/>
                </a:lnTo>
                <a:lnTo>
                  <a:pt x="457200" y="457200"/>
                </a:lnTo>
                <a:lnTo>
                  <a:pt x="228600" y="685800"/>
                </a:lnTo>
                <a:lnTo>
                  <a:pt x="0" y="4572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3000" y="13716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457200" y="457200"/>
                </a:moveTo>
                <a:lnTo>
                  <a:pt x="0" y="457200"/>
                </a:lnTo>
                <a:lnTo>
                  <a:pt x="228600" y="685800"/>
                </a:lnTo>
                <a:lnTo>
                  <a:pt x="457200" y="457200"/>
                </a:lnTo>
                <a:close/>
              </a:path>
              <a:path w="457200" h="685800">
                <a:moveTo>
                  <a:pt x="342900" y="0"/>
                </a:moveTo>
                <a:lnTo>
                  <a:pt x="114300" y="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0" y="13716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457200"/>
                </a:moveTo>
                <a:lnTo>
                  <a:pt x="114300" y="4572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457200"/>
                </a:lnTo>
                <a:lnTo>
                  <a:pt x="457200" y="457200"/>
                </a:lnTo>
                <a:lnTo>
                  <a:pt x="228600" y="685800"/>
                </a:lnTo>
                <a:lnTo>
                  <a:pt x="0" y="4572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5000" y="13716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457200" y="457200"/>
                </a:moveTo>
                <a:lnTo>
                  <a:pt x="0" y="457200"/>
                </a:lnTo>
                <a:lnTo>
                  <a:pt x="228600" y="685800"/>
                </a:lnTo>
                <a:lnTo>
                  <a:pt x="457200" y="457200"/>
                </a:lnTo>
                <a:close/>
              </a:path>
              <a:path w="457200" h="685800">
                <a:moveTo>
                  <a:pt x="342900" y="0"/>
                </a:moveTo>
                <a:lnTo>
                  <a:pt x="114300" y="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5000" y="13716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457200"/>
                </a:moveTo>
                <a:lnTo>
                  <a:pt x="114300" y="4572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457200"/>
                </a:lnTo>
                <a:lnTo>
                  <a:pt x="457200" y="457200"/>
                </a:lnTo>
                <a:lnTo>
                  <a:pt x="228600" y="685800"/>
                </a:lnTo>
                <a:lnTo>
                  <a:pt x="0" y="4572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53200" y="13716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457200" y="457200"/>
                </a:moveTo>
                <a:lnTo>
                  <a:pt x="0" y="457200"/>
                </a:lnTo>
                <a:lnTo>
                  <a:pt x="228600" y="685800"/>
                </a:lnTo>
                <a:lnTo>
                  <a:pt x="457200" y="457200"/>
                </a:lnTo>
                <a:close/>
              </a:path>
              <a:path w="457200" h="685800">
                <a:moveTo>
                  <a:pt x="342900" y="0"/>
                </a:moveTo>
                <a:lnTo>
                  <a:pt x="114300" y="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3200" y="13716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457200"/>
                </a:moveTo>
                <a:lnTo>
                  <a:pt x="114300" y="4572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457200"/>
                </a:lnTo>
                <a:lnTo>
                  <a:pt x="457200" y="457200"/>
                </a:lnTo>
                <a:lnTo>
                  <a:pt x="228600" y="685800"/>
                </a:lnTo>
                <a:lnTo>
                  <a:pt x="0" y="4572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9831" y="2209800"/>
            <a:ext cx="1039494" cy="685800"/>
          </a:xfrm>
          <a:custGeom>
            <a:avLst/>
            <a:gdLst/>
            <a:ahLst/>
            <a:cxnLst/>
            <a:rect l="l" t="t" r="r" b="b"/>
            <a:pathLst>
              <a:path w="1039494" h="685800">
                <a:moveTo>
                  <a:pt x="0" y="685800"/>
                </a:moveTo>
                <a:lnTo>
                  <a:pt x="1039368" y="685800"/>
                </a:lnTo>
                <a:lnTo>
                  <a:pt x="1039368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831" y="2209800"/>
            <a:ext cx="1039494" cy="685800"/>
          </a:xfrm>
          <a:custGeom>
            <a:avLst/>
            <a:gdLst/>
            <a:ahLst/>
            <a:cxnLst/>
            <a:rect l="l" t="t" r="r" b="b"/>
            <a:pathLst>
              <a:path w="1039494" h="685800">
                <a:moveTo>
                  <a:pt x="0" y="685800"/>
                </a:moveTo>
                <a:lnTo>
                  <a:pt x="1039368" y="685800"/>
                </a:lnTo>
                <a:lnTo>
                  <a:pt x="1039368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4000" y="2209800"/>
            <a:ext cx="1066800" cy="685800"/>
          </a:xfrm>
          <a:custGeom>
            <a:avLst/>
            <a:gdLst/>
            <a:ahLst/>
            <a:cxnLst/>
            <a:rect l="l" t="t" r="r" b="b"/>
            <a:pathLst>
              <a:path w="1066800" h="685800">
                <a:moveTo>
                  <a:pt x="0" y="685800"/>
                </a:moveTo>
                <a:lnTo>
                  <a:pt x="1066800" y="685800"/>
                </a:lnTo>
                <a:lnTo>
                  <a:pt x="106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4000" y="2209800"/>
            <a:ext cx="1066800" cy="685800"/>
          </a:xfrm>
          <a:custGeom>
            <a:avLst/>
            <a:gdLst/>
            <a:ahLst/>
            <a:cxnLst/>
            <a:rect l="l" t="t" r="r" b="b"/>
            <a:pathLst>
              <a:path w="1066800" h="685800">
                <a:moveTo>
                  <a:pt x="0" y="685800"/>
                </a:moveTo>
                <a:lnTo>
                  <a:pt x="1066800" y="685800"/>
                </a:lnTo>
                <a:lnTo>
                  <a:pt x="106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71800" y="2209800"/>
            <a:ext cx="1066800" cy="685800"/>
          </a:xfrm>
          <a:custGeom>
            <a:avLst/>
            <a:gdLst/>
            <a:ahLst/>
            <a:cxnLst/>
            <a:rect l="l" t="t" r="r" b="b"/>
            <a:pathLst>
              <a:path w="1066800" h="685800">
                <a:moveTo>
                  <a:pt x="0" y="685800"/>
                </a:moveTo>
                <a:lnTo>
                  <a:pt x="1066800" y="685800"/>
                </a:lnTo>
                <a:lnTo>
                  <a:pt x="106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71800" y="2209800"/>
            <a:ext cx="1066800" cy="685800"/>
          </a:xfrm>
          <a:custGeom>
            <a:avLst/>
            <a:gdLst/>
            <a:ahLst/>
            <a:cxnLst/>
            <a:rect l="l" t="t" r="r" b="b"/>
            <a:pathLst>
              <a:path w="1066800" h="685800">
                <a:moveTo>
                  <a:pt x="0" y="685800"/>
                </a:moveTo>
                <a:lnTo>
                  <a:pt x="1066800" y="685800"/>
                </a:lnTo>
                <a:lnTo>
                  <a:pt x="106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0" y="2209800"/>
            <a:ext cx="1066800" cy="685800"/>
          </a:xfrm>
          <a:custGeom>
            <a:avLst/>
            <a:gdLst/>
            <a:ahLst/>
            <a:cxnLst/>
            <a:rect l="l" t="t" r="r" b="b"/>
            <a:pathLst>
              <a:path w="1066800" h="685800">
                <a:moveTo>
                  <a:pt x="0" y="685800"/>
                </a:moveTo>
                <a:lnTo>
                  <a:pt x="1066800" y="685800"/>
                </a:lnTo>
                <a:lnTo>
                  <a:pt x="106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2209800"/>
            <a:ext cx="1066800" cy="685800"/>
          </a:xfrm>
          <a:custGeom>
            <a:avLst/>
            <a:gdLst/>
            <a:ahLst/>
            <a:cxnLst/>
            <a:rect l="l" t="t" r="r" b="b"/>
            <a:pathLst>
              <a:path w="1066800" h="685800">
                <a:moveTo>
                  <a:pt x="0" y="685800"/>
                </a:moveTo>
                <a:lnTo>
                  <a:pt x="1066800" y="685800"/>
                </a:lnTo>
                <a:lnTo>
                  <a:pt x="106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72200" y="2209800"/>
            <a:ext cx="1066800" cy="685800"/>
          </a:xfrm>
          <a:custGeom>
            <a:avLst/>
            <a:gdLst/>
            <a:ahLst/>
            <a:cxnLst/>
            <a:rect l="l" t="t" r="r" b="b"/>
            <a:pathLst>
              <a:path w="1066800" h="685800">
                <a:moveTo>
                  <a:pt x="0" y="685800"/>
                </a:moveTo>
                <a:lnTo>
                  <a:pt x="1066800" y="685800"/>
                </a:lnTo>
                <a:lnTo>
                  <a:pt x="106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72200" y="2209800"/>
            <a:ext cx="1066800" cy="685800"/>
          </a:xfrm>
          <a:custGeom>
            <a:avLst/>
            <a:gdLst/>
            <a:ahLst/>
            <a:cxnLst/>
            <a:rect l="l" t="t" r="r" b="b"/>
            <a:pathLst>
              <a:path w="1066800" h="685800">
                <a:moveTo>
                  <a:pt x="0" y="685800"/>
                </a:moveTo>
                <a:lnTo>
                  <a:pt x="1066800" y="685800"/>
                </a:lnTo>
                <a:lnTo>
                  <a:pt x="106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48600" y="2209800"/>
            <a:ext cx="990600" cy="685800"/>
          </a:xfrm>
          <a:custGeom>
            <a:avLst/>
            <a:gdLst/>
            <a:ahLst/>
            <a:cxnLst/>
            <a:rect l="l" t="t" r="r" b="b"/>
            <a:pathLst>
              <a:path w="990600" h="685800">
                <a:moveTo>
                  <a:pt x="0" y="685800"/>
                </a:moveTo>
                <a:lnTo>
                  <a:pt x="990600" y="685800"/>
                </a:lnTo>
                <a:lnTo>
                  <a:pt x="990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8600" y="2209800"/>
            <a:ext cx="990600" cy="685800"/>
          </a:xfrm>
          <a:custGeom>
            <a:avLst/>
            <a:gdLst/>
            <a:ahLst/>
            <a:cxnLst/>
            <a:rect l="l" t="t" r="r" b="b"/>
            <a:pathLst>
              <a:path w="990600" h="685800">
                <a:moveTo>
                  <a:pt x="0" y="685800"/>
                </a:moveTo>
                <a:lnTo>
                  <a:pt x="990600" y="685800"/>
                </a:lnTo>
                <a:lnTo>
                  <a:pt x="990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400" y="29718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457200" y="381000"/>
                </a:moveTo>
                <a:lnTo>
                  <a:pt x="0" y="381000"/>
                </a:lnTo>
                <a:lnTo>
                  <a:pt x="228600" y="609600"/>
                </a:lnTo>
                <a:lnTo>
                  <a:pt x="457200" y="381000"/>
                </a:lnTo>
                <a:close/>
              </a:path>
              <a:path w="457200" h="609600">
                <a:moveTo>
                  <a:pt x="342900" y="0"/>
                </a:moveTo>
                <a:lnTo>
                  <a:pt x="114300" y="0"/>
                </a:lnTo>
                <a:lnTo>
                  <a:pt x="114300" y="381000"/>
                </a:lnTo>
                <a:lnTo>
                  <a:pt x="342900" y="3810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400" y="29718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0" y="381000"/>
                </a:moveTo>
                <a:lnTo>
                  <a:pt x="114300" y="3810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381000"/>
                </a:lnTo>
                <a:lnTo>
                  <a:pt x="457200" y="381000"/>
                </a:lnTo>
                <a:lnTo>
                  <a:pt x="228600" y="609600"/>
                </a:lnTo>
                <a:lnTo>
                  <a:pt x="0" y="3810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05000" y="29718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457200" y="381000"/>
                </a:moveTo>
                <a:lnTo>
                  <a:pt x="0" y="381000"/>
                </a:lnTo>
                <a:lnTo>
                  <a:pt x="228600" y="609600"/>
                </a:lnTo>
                <a:lnTo>
                  <a:pt x="457200" y="381000"/>
                </a:lnTo>
                <a:close/>
              </a:path>
              <a:path w="457200" h="609600">
                <a:moveTo>
                  <a:pt x="342900" y="0"/>
                </a:moveTo>
                <a:lnTo>
                  <a:pt x="114300" y="0"/>
                </a:lnTo>
                <a:lnTo>
                  <a:pt x="114300" y="381000"/>
                </a:lnTo>
                <a:lnTo>
                  <a:pt x="342900" y="3810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05000" y="29718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0" y="381000"/>
                </a:moveTo>
                <a:lnTo>
                  <a:pt x="114300" y="3810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381000"/>
                </a:lnTo>
                <a:lnTo>
                  <a:pt x="457200" y="381000"/>
                </a:lnTo>
                <a:lnTo>
                  <a:pt x="228600" y="609600"/>
                </a:lnTo>
                <a:lnTo>
                  <a:pt x="0" y="3810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52800" y="29718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457200" y="381000"/>
                </a:moveTo>
                <a:lnTo>
                  <a:pt x="0" y="381000"/>
                </a:lnTo>
                <a:lnTo>
                  <a:pt x="228600" y="609600"/>
                </a:lnTo>
                <a:lnTo>
                  <a:pt x="457200" y="381000"/>
                </a:lnTo>
                <a:close/>
              </a:path>
              <a:path w="457200" h="609600">
                <a:moveTo>
                  <a:pt x="342900" y="0"/>
                </a:moveTo>
                <a:lnTo>
                  <a:pt x="114300" y="0"/>
                </a:lnTo>
                <a:lnTo>
                  <a:pt x="114300" y="381000"/>
                </a:lnTo>
                <a:lnTo>
                  <a:pt x="342900" y="3810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52800" y="29718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0" y="381000"/>
                </a:moveTo>
                <a:lnTo>
                  <a:pt x="114300" y="3810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381000"/>
                </a:lnTo>
                <a:lnTo>
                  <a:pt x="457200" y="381000"/>
                </a:lnTo>
                <a:lnTo>
                  <a:pt x="228600" y="609600"/>
                </a:lnTo>
                <a:lnTo>
                  <a:pt x="0" y="3810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53000" y="29718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457200" y="381000"/>
                </a:moveTo>
                <a:lnTo>
                  <a:pt x="0" y="381000"/>
                </a:lnTo>
                <a:lnTo>
                  <a:pt x="228600" y="609600"/>
                </a:lnTo>
                <a:lnTo>
                  <a:pt x="457200" y="381000"/>
                </a:lnTo>
                <a:close/>
              </a:path>
              <a:path w="457200" h="609600">
                <a:moveTo>
                  <a:pt x="342900" y="0"/>
                </a:moveTo>
                <a:lnTo>
                  <a:pt x="114300" y="0"/>
                </a:lnTo>
                <a:lnTo>
                  <a:pt x="114300" y="381000"/>
                </a:lnTo>
                <a:lnTo>
                  <a:pt x="342900" y="3810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53000" y="29718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0" y="381000"/>
                </a:moveTo>
                <a:lnTo>
                  <a:pt x="114300" y="3810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381000"/>
                </a:lnTo>
                <a:lnTo>
                  <a:pt x="457200" y="381000"/>
                </a:lnTo>
                <a:lnTo>
                  <a:pt x="228600" y="609600"/>
                </a:lnTo>
                <a:lnTo>
                  <a:pt x="0" y="3810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53200" y="29718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457200" y="381000"/>
                </a:moveTo>
                <a:lnTo>
                  <a:pt x="0" y="381000"/>
                </a:lnTo>
                <a:lnTo>
                  <a:pt x="228600" y="609600"/>
                </a:lnTo>
                <a:lnTo>
                  <a:pt x="457200" y="381000"/>
                </a:lnTo>
                <a:close/>
              </a:path>
              <a:path w="457200" h="609600">
                <a:moveTo>
                  <a:pt x="342900" y="0"/>
                </a:moveTo>
                <a:lnTo>
                  <a:pt x="114300" y="0"/>
                </a:lnTo>
                <a:lnTo>
                  <a:pt x="114300" y="381000"/>
                </a:lnTo>
                <a:lnTo>
                  <a:pt x="342900" y="3810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53200" y="29718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0" y="381000"/>
                </a:moveTo>
                <a:lnTo>
                  <a:pt x="114300" y="3810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381000"/>
                </a:lnTo>
                <a:lnTo>
                  <a:pt x="457200" y="381000"/>
                </a:lnTo>
                <a:lnTo>
                  <a:pt x="228600" y="609600"/>
                </a:lnTo>
                <a:lnTo>
                  <a:pt x="0" y="3810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53400" y="29718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457200" y="381000"/>
                </a:moveTo>
                <a:lnTo>
                  <a:pt x="0" y="381000"/>
                </a:lnTo>
                <a:lnTo>
                  <a:pt x="228600" y="609600"/>
                </a:lnTo>
                <a:lnTo>
                  <a:pt x="457200" y="381000"/>
                </a:lnTo>
                <a:close/>
              </a:path>
              <a:path w="457200" h="609600">
                <a:moveTo>
                  <a:pt x="342900" y="0"/>
                </a:moveTo>
                <a:lnTo>
                  <a:pt x="114300" y="0"/>
                </a:lnTo>
                <a:lnTo>
                  <a:pt x="114300" y="381000"/>
                </a:lnTo>
                <a:lnTo>
                  <a:pt x="342900" y="3810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53400" y="29718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0" y="381000"/>
                </a:moveTo>
                <a:lnTo>
                  <a:pt x="114300" y="3810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381000"/>
                </a:lnTo>
                <a:lnTo>
                  <a:pt x="457200" y="381000"/>
                </a:lnTo>
                <a:lnTo>
                  <a:pt x="228600" y="609600"/>
                </a:lnTo>
                <a:lnTo>
                  <a:pt x="0" y="3810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4800" y="3657600"/>
            <a:ext cx="8686800" cy="1295400"/>
          </a:xfrm>
          <a:custGeom>
            <a:avLst/>
            <a:gdLst/>
            <a:ahLst/>
            <a:cxnLst/>
            <a:rect l="l" t="t" r="r" b="b"/>
            <a:pathLst>
              <a:path w="8686800" h="1295400">
                <a:moveTo>
                  <a:pt x="0" y="1295400"/>
                </a:moveTo>
                <a:lnTo>
                  <a:pt x="8686800" y="1295400"/>
                </a:lnTo>
                <a:lnTo>
                  <a:pt x="86868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BE9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4800" y="3657600"/>
            <a:ext cx="8686800" cy="1295400"/>
          </a:xfrm>
          <a:custGeom>
            <a:avLst/>
            <a:gdLst/>
            <a:ahLst/>
            <a:cxnLst/>
            <a:rect l="l" t="t" r="r" b="b"/>
            <a:pathLst>
              <a:path w="8686800" h="1295400">
                <a:moveTo>
                  <a:pt x="0" y="1295400"/>
                </a:moveTo>
                <a:lnTo>
                  <a:pt x="8686800" y="1295400"/>
                </a:lnTo>
                <a:lnTo>
                  <a:pt x="86868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3400" y="50292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457200" y="457200"/>
                </a:moveTo>
                <a:lnTo>
                  <a:pt x="0" y="457200"/>
                </a:lnTo>
                <a:lnTo>
                  <a:pt x="228600" y="685800"/>
                </a:lnTo>
                <a:lnTo>
                  <a:pt x="457200" y="457200"/>
                </a:lnTo>
                <a:close/>
              </a:path>
              <a:path w="457200" h="685800">
                <a:moveTo>
                  <a:pt x="342900" y="0"/>
                </a:moveTo>
                <a:lnTo>
                  <a:pt x="114300" y="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3400" y="50292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457200"/>
                </a:moveTo>
                <a:lnTo>
                  <a:pt x="114300" y="4572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457200"/>
                </a:lnTo>
                <a:lnTo>
                  <a:pt x="457200" y="457200"/>
                </a:lnTo>
                <a:lnTo>
                  <a:pt x="228600" y="685800"/>
                </a:lnTo>
                <a:lnTo>
                  <a:pt x="0" y="4572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5000" y="50292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457200" y="457200"/>
                </a:moveTo>
                <a:lnTo>
                  <a:pt x="0" y="457200"/>
                </a:lnTo>
                <a:lnTo>
                  <a:pt x="228600" y="685800"/>
                </a:lnTo>
                <a:lnTo>
                  <a:pt x="457200" y="457200"/>
                </a:lnTo>
                <a:close/>
              </a:path>
              <a:path w="457200" h="685800">
                <a:moveTo>
                  <a:pt x="342900" y="0"/>
                </a:moveTo>
                <a:lnTo>
                  <a:pt x="114300" y="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05000" y="50292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457200"/>
                </a:moveTo>
                <a:lnTo>
                  <a:pt x="114300" y="4572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457200"/>
                </a:lnTo>
                <a:lnTo>
                  <a:pt x="457200" y="457200"/>
                </a:lnTo>
                <a:lnTo>
                  <a:pt x="228600" y="685800"/>
                </a:lnTo>
                <a:lnTo>
                  <a:pt x="0" y="4572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52800" y="50292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457200" y="457200"/>
                </a:moveTo>
                <a:lnTo>
                  <a:pt x="0" y="457200"/>
                </a:lnTo>
                <a:lnTo>
                  <a:pt x="228600" y="685800"/>
                </a:lnTo>
                <a:lnTo>
                  <a:pt x="457200" y="457200"/>
                </a:lnTo>
                <a:close/>
              </a:path>
              <a:path w="457200" h="685800">
                <a:moveTo>
                  <a:pt x="342900" y="0"/>
                </a:moveTo>
                <a:lnTo>
                  <a:pt x="114300" y="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52800" y="50292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457200"/>
                </a:moveTo>
                <a:lnTo>
                  <a:pt x="114300" y="4572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457200"/>
                </a:lnTo>
                <a:lnTo>
                  <a:pt x="457200" y="457200"/>
                </a:lnTo>
                <a:lnTo>
                  <a:pt x="228600" y="685800"/>
                </a:lnTo>
                <a:lnTo>
                  <a:pt x="0" y="4572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53000" y="50292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457200" y="457200"/>
                </a:moveTo>
                <a:lnTo>
                  <a:pt x="0" y="457200"/>
                </a:lnTo>
                <a:lnTo>
                  <a:pt x="228600" y="685800"/>
                </a:lnTo>
                <a:lnTo>
                  <a:pt x="457200" y="457200"/>
                </a:lnTo>
                <a:close/>
              </a:path>
              <a:path w="457200" h="685800">
                <a:moveTo>
                  <a:pt x="342900" y="0"/>
                </a:moveTo>
                <a:lnTo>
                  <a:pt x="114300" y="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53000" y="50292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457200"/>
                </a:moveTo>
                <a:lnTo>
                  <a:pt x="114300" y="4572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457200"/>
                </a:lnTo>
                <a:lnTo>
                  <a:pt x="457200" y="457200"/>
                </a:lnTo>
                <a:lnTo>
                  <a:pt x="228600" y="685800"/>
                </a:lnTo>
                <a:lnTo>
                  <a:pt x="0" y="4572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53200" y="50292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457200" y="457200"/>
                </a:moveTo>
                <a:lnTo>
                  <a:pt x="0" y="457200"/>
                </a:lnTo>
                <a:lnTo>
                  <a:pt x="228600" y="685800"/>
                </a:lnTo>
                <a:lnTo>
                  <a:pt x="457200" y="457200"/>
                </a:lnTo>
                <a:close/>
              </a:path>
              <a:path w="457200" h="685800">
                <a:moveTo>
                  <a:pt x="342900" y="0"/>
                </a:moveTo>
                <a:lnTo>
                  <a:pt x="114300" y="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53200" y="50292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457200"/>
                </a:moveTo>
                <a:lnTo>
                  <a:pt x="114300" y="4572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457200"/>
                </a:lnTo>
                <a:lnTo>
                  <a:pt x="457200" y="457200"/>
                </a:lnTo>
                <a:lnTo>
                  <a:pt x="228600" y="685800"/>
                </a:lnTo>
                <a:lnTo>
                  <a:pt x="0" y="4572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53400" y="50292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457200" y="457200"/>
                </a:moveTo>
                <a:lnTo>
                  <a:pt x="0" y="457200"/>
                </a:lnTo>
                <a:lnTo>
                  <a:pt x="228600" y="685800"/>
                </a:lnTo>
                <a:lnTo>
                  <a:pt x="457200" y="457200"/>
                </a:lnTo>
                <a:close/>
              </a:path>
              <a:path w="457200" h="685800">
                <a:moveTo>
                  <a:pt x="342900" y="0"/>
                </a:moveTo>
                <a:lnTo>
                  <a:pt x="114300" y="0"/>
                </a:lnTo>
                <a:lnTo>
                  <a:pt x="114300" y="457200"/>
                </a:lnTo>
                <a:lnTo>
                  <a:pt x="342900" y="4572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53400" y="50292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457200"/>
                </a:moveTo>
                <a:lnTo>
                  <a:pt x="114300" y="4572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457200"/>
                </a:lnTo>
                <a:lnTo>
                  <a:pt x="457200" y="457200"/>
                </a:lnTo>
                <a:lnTo>
                  <a:pt x="228600" y="685800"/>
                </a:lnTo>
                <a:lnTo>
                  <a:pt x="0" y="4572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29000" y="0"/>
            <a:ext cx="2286000" cy="914400"/>
          </a:xfrm>
          <a:custGeom>
            <a:avLst/>
            <a:gdLst/>
            <a:ahLst/>
            <a:cxnLst/>
            <a:rect l="l" t="t" r="r" b="b"/>
            <a:pathLst>
              <a:path w="2286000" h="914400">
                <a:moveTo>
                  <a:pt x="0" y="914400"/>
                </a:moveTo>
                <a:lnTo>
                  <a:pt x="2286000" y="914400"/>
                </a:lnTo>
                <a:lnTo>
                  <a:pt x="2286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3429000" y="0"/>
            <a:ext cx="2286000" cy="914400"/>
          </a:xfrm>
          <a:prstGeom prst="rect">
            <a:avLst/>
          </a:prstGeom>
          <a:ln w="18288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690"/>
              </a:spcBef>
            </a:pPr>
            <a:r>
              <a:rPr sz="4400" spc="-5" dirty="0">
                <a:solidFill>
                  <a:srgbClr val="FFFFFF"/>
                </a:solidFill>
              </a:rPr>
              <a:t>60</a:t>
            </a:r>
            <a:r>
              <a:rPr sz="4400" spc="-40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MICE</a:t>
            </a:r>
            <a:endParaRPr sz="4400"/>
          </a:p>
        </p:txBody>
      </p:sp>
      <p:sp>
        <p:nvSpPr>
          <p:cNvPr id="60" name="object 60"/>
          <p:cNvSpPr/>
          <p:nvPr/>
        </p:nvSpPr>
        <p:spPr>
          <a:xfrm>
            <a:off x="1447800" y="5791200"/>
            <a:ext cx="1295400" cy="685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0" y="685800"/>
                </a:moveTo>
                <a:lnTo>
                  <a:pt x="1295400" y="685800"/>
                </a:lnTo>
                <a:lnTo>
                  <a:pt x="1295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47800" y="5791200"/>
            <a:ext cx="1295400" cy="685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0" y="685800"/>
                </a:moveTo>
                <a:lnTo>
                  <a:pt x="1295400" y="685800"/>
                </a:lnTo>
                <a:lnTo>
                  <a:pt x="1295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95600" y="5791200"/>
            <a:ext cx="1295400" cy="685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0" y="685800"/>
                </a:moveTo>
                <a:lnTo>
                  <a:pt x="1295400" y="685800"/>
                </a:lnTo>
                <a:lnTo>
                  <a:pt x="1295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95600" y="5791200"/>
            <a:ext cx="1295400" cy="685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0" y="685800"/>
                </a:moveTo>
                <a:lnTo>
                  <a:pt x="1295400" y="685800"/>
                </a:lnTo>
                <a:lnTo>
                  <a:pt x="1295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19600" y="5791200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0" y="685800"/>
                </a:moveTo>
                <a:lnTo>
                  <a:pt x="1447800" y="685800"/>
                </a:lnTo>
                <a:lnTo>
                  <a:pt x="1447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19600" y="5791200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0" y="685800"/>
                </a:moveTo>
                <a:lnTo>
                  <a:pt x="1447800" y="685800"/>
                </a:lnTo>
                <a:lnTo>
                  <a:pt x="1447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20000" y="5791200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0" y="685800"/>
                </a:moveTo>
                <a:lnTo>
                  <a:pt x="1447800" y="685800"/>
                </a:lnTo>
                <a:lnTo>
                  <a:pt x="1447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20000" y="5791200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0" y="685800"/>
                </a:moveTo>
                <a:lnTo>
                  <a:pt x="1447800" y="685800"/>
                </a:lnTo>
                <a:lnTo>
                  <a:pt x="1447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19800" y="5791200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0" y="685800"/>
                </a:moveTo>
                <a:lnTo>
                  <a:pt x="1447800" y="685800"/>
                </a:lnTo>
                <a:lnTo>
                  <a:pt x="1447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19800" y="5791200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0" y="685800"/>
                </a:moveTo>
                <a:lnTo>
                  <a:pt x="1447800" y="685800"/>
                </a:lnTo>
                <a:lnTo>
                  <a:pt x="1447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0" y="2135581"/>
            <a:ext cx="8991600" cy="423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>
              <a:lnSpc>
                <a:spcPct val="100000"/>
              </a:lnSpc>
              <a:spcBef>
                <a:spcPts val="100"/>
              </a:spcBef>
              <a:tabLst>
                <a:tab pos="1793239" algn="l"/>
                <a:tab pos="3241675" algn="l"/>
                <a:tab pos="4842510" algn="l"/>
                <a:tab pos="6443345" algn="l"/>
                <a:tab pos="8080375" algn="l"/>
              </a:tabLst>
            </a:pPr>
            <a:r>
              <a:rPr sz="4800" b="1" dirty="0">
                <a:solidFill>
                  <a:srgbClr val="FFFFFF"/>
                </a:solidFill>
                <a:latin typeface="Candara"/>
                <a:cs typeface="Candara"/>
              </a:rPr>
              <a:t>10	10	10	10	10	10</a:t>
            </a:r>
            <a:endParaRPr sz="48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350">
              <a:latin typeface="Times New Roman"/>
              <a:cs typeface="Times New Roman"/>
            </a:endParaRPr>
          </a:p>
          <a:p>
            <a:pPr marL="2412365" marR="258445" indent="-1844675">
              <a:lnSpc>
                <a:spcPct val="100000"/>
              </a:lnSpc>
            </a:pPr>
            <a:r>
              <a:rPr sz="4000" b="1" dirty="0">
                <a:solidFill>
                  <a:srgbClr val="FFFFFF"/>
                </a:solidFill>
                <a:latin typeface="Candara"/>
                <a:cs typeface="Candara"/>
              </a:rPr>
              <a:t>DIFFERENT </a:t>
            </a:r>
            <a:r>
              <a:rPr sz="4000" b="1" spc="5" dirty="0">
                <a:solidFill>
                  <a:srgbClr val="FFFFFF"/>
                </a:solidFill>
                <a:latin typeface="Candara"/>
                <a:cs typeface="Candara"/>
              </a:rPr>
              <a:t>DOSAGES </a:t>
            </a:r>
            <a:r>
              <a:rPr sz="4000" b="1" dirty="0">
                <a:solidFill>
                  <a:srgbClr val="FFFFFF"/>
                </a:solidFill>
                <a:latin typeface="Candara"/>
                <a:cs typeface="Candara"/>
              </a:rPr>
              <a:t>(IN</a:t>
            </a:r>
            <a:r>
              <a:rPr sz="4000" b="1" spc="-1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ndara"/>
                <a:cs typeface="Candara"/>
              </a:rPr>
              <a:t>GEOMETRIC  INCREMENT) </a:t>
            </a:r>
            <a:r>
              <a:rPr sz="4000" b="1" spc="5" dirty="0">
                <a:solidFill>
                  <a:srgbClr val="FFFFFF"/>
                </a:solidFill>
                <a:latin typeface="Candara"/>
                <a:cs typeface="Candara"/>
              </a:rPr>
              <a:t>PER</a:t>
            </a:r>
            <a:r>
              <a:rPr sz="4000" b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ndara"/>
                <a:cs typeface="Candara"/>
              </a:rPr>
              <a:t>Kg</a:t>
            </a:r>
            <a:endParaRPr sz="400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L="21590" algn="ctr">
              <a:lnSpc>
                <a:spcPct val="100000"/>
              </a:lnSpc>
              <a:spcBef>
                <a:spcPts val="3145"/>
              </a:spcBef>
              <a:tabLst>
                <a:tab pos="1439545" algn="l"/>
                <a:tab pos="2875915" algn="l"/>
                <a:tab pos="4476750" algn="l"/>
                <a:tab pos="6120130" algn="l"/>
                <a:tab pos="7702550" algn="l"/>
              </a:tabLst>
            </a:pPr>
            <a:r>
              <a:rPr sz="3200" b="1" spc="-10" dirty="0">
                <a:solidFill>
                  <a:srgbClr val="FFFFFF"/>
                </a:solidFill>
                <a:latin typeface="Candara"/>
                <a:cs typeface="Candara"/>
              </a:rPr>
              <a:t>0.1mg	</a:t>
            </a:r>
            <a:r>
              <a:rPr sz="3200" b="1" spc="-5" dirty="0">
                <a:solidFill>
                  <a:srgbClr val="FFFFFF"/>
                </a:solidFill>
                <a:latin typeface="Candara"/>
                <a:cs typeface="Candara"/>
              </a:rPr>
              <a:t>0.2mg	</a:t>
            </a:r>
            <a:r>
              <a:rPr sz="3200" b="1" spc="-10" dirty="0">
                <a:solidFill>
                  <a:srgbClr val="FFFFFF"/>
                </a:solidFill>
                <a:latin typeface="Candara"/>
                <a:cs typeface="Candara"/>
              </a:rPr>
              <a:t>0.4mg	</a:t>
            </a:r>
            <a:r>
              <a:rPr sz="3200" b="1" spc="-5" dirty="0">
                <a:solidFill>
                  <a:srgbClr val="FFFFFF"/>
                </a:solidFill>
                <a:latin typeface="Candara"/>
                <a:cs typeface="Candara"/>
              </a:rPr>
              <a:t>0.8mg	</a:t>
            </a:r>
            <a:r>
              <a:rPr sz="3200" b="1" spc="-10" dirty="0">
                <a:solidFill>
                  <a:srgbClr val="FFFFFF"/>
                </a:solidFill>
                <a:latin typeface="Candara"/>
                <a:cs typeface="Candara"/>
              </a:rPr>
              <a:t>1.6mg	</a:t>
            </a:r>
            <a:r>
              <a:rPr sz="3200" b="1" dirty="0">
                <a:solidFill>
                  <a:srgbClr val="FFFFFF"/>
                </a:solidFill>
                <a:latin typeface="Candara"/>
                <a:cs typeface="Candara"/>
              </a:rPr>
              <a:t>3.2mg</a:t>
            </a:r>
            <a:endParaRPr sz="3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764" y="1845640"/>
            <a:ext cx="7369809" cy="310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400" spc="90" dirty="0">
                <a:latin typeface="Candara"/>
                <a:cs typeface="Candara"/>
              </a:rPr>
              <a:t>The </a:t>
            </a:r>
            <a:r>
              <a:rPr sz="2400" spc="114" dirty="0">
                <a:latin typeface="Candara"/>
                <a:cs typeface="Candara"/>
              </a:rPr>
              <a:t>number </a:t>
            </a:r>
            <a:r>
              <a:rPr sz="2400" spc="70" dirty="0">
                <a:latin typeface="Candara"/>
                <a:cs typeface="Candara"/>
              </a:rPr>
              <a:t>of </a:t>
            </a:r>
            <a:r>
              <a:rPr sz="2400" spc="100" dirty="0">
                <a:latin typeface="Candara"/>
                <a:cs typeface="Candara"/>
              </a:rPr>
              <a:t>dead </a:t>
            </a:r>
            <a:r>
              <a:rPr sz="2400" spc="110" dirty="0">
                <a:latin typeface="Candara"/>
                <a:cs typeface="Candara"/>
              </a:rPr>
              <a:t>mice, </a:t>
            </a:r>
            <a:r>
              <a:rPr sz="2400" spc="114" dirty="0">
                <a:latin typeface="Candara"/>
                <a:cs typeface="Candara"/>
              </a:rPr>
              <a:t>within </a:t>
            </a:r>
            <a:r>
              <a:rPr sz="2400" spc="65" dirty="0">
                <a:latin typeface="Candara"/>
                <a:cs typeface="Candara"/>
              </a:rPr>
              <a:t>an</a:t>
            </a:r>
            <a:r>
              <a:rPr sz="2400" spc="-20" dirty="0">
                <a:latin typeface="Candara"/>
                <a:cs typeface="Candara"/>
              </a:rPr>
              <a:t> </a:t>
            </a:r>
            <a:r>
              <a:rPr sz="2400" spc="105" dirty="0">
                <a:latin typeface="Candara"/>
                <a:cs typeface="Candara"/>
              </a:rPr>
              <a:t>hour </a:t>
            </a:r>
            <a:r>
              <a:rPr sz="2400" spc="90" dirty="0">
                <a:latin typeface="Candara"/>
                <a:cs typeface="Candara"/>
              </a:rPr>
              <a:t>was</a:t>
            </a:r>
            <a:endParaRPr sz="2400">
              <a:latin typeface="Candara"/>
              <a:cs typeface="Candar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spc="114" dirty="0">
                <a:latin typeface="Candara"/>
                <a:cs typeface="Candara"/>
              </a:rPr>
              <a:t>counted </a:t>
            </a:r>
            <a:r>
              <a:rPr sz="2400" spc="65" dirty="0">
                <a:latin typeface="Candara"/>
                <a:cs typeface="Candara"/>
              </a:rPr>
              <a:t>(%</a:t>
            </a:r>
            <a:r>
              <a:rPr sz="2400" spc="-95" dirty="0">
                <a:latin typeface="Candara"/>
                <a:cs typeface="Candara"/>
              </a:rPr>
              <a:t> </a:t>
            </a:r>
            <a:r>
              <a:rPr sz="2400" spc="105" dirty="0">
                <a:latin typeface="Candara"/>
                <a:cs typeface="Candara"/>
              </a:rPr>
              <a:t>dead)</a:t>
            </a:r>
            <a:endParaRPr sz="2400">
              <a:latin typeface="Candara"/>
              <a:cs typeface="Candara"/>
            </a:endParaRPr>
          </a:p>
          <a:p>
            <a:pPr marL="241300" marR="152400" indent="-228600">
              <a:lnSpc>
                <a:spcPct val="100000"/>
              </a:lnSpc>
              <a:spcBef>
                <a:spcPts val="57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400" spc="120" dirty="0">
                <a:latin typeface="Candara"/>
                <a:cs typeface="Candara"/>
              </a:rPr>
              <a:t>Abnormal </a:t>
            </a:r>
            <a:r>
              <a:rPr sz="2400" spc="125" dirty="0">
                <a:latin typeface="Candara"/>
                <a:cs typeface="Candara"/>
              </a:rPr>
              <a:t>behaviors, </a:t>
            </a:r>
            <a:r>
              <a:rPr sz="2400" spc="114" dirty="0">
                <a:latin typeface="Candara"/>
                <a:cs typeface="Candara"/>
              </a:rPr>
              <a:t>tremors </a:t>
            </a:r>
            <a:r>
              <a:rPr sz="2400" spc="90" dirty="0">
                <a:latin typeface="Candara"/>
                <a:cs typeface="Candara"/>
              </a:rPr>
              <a:t>and </a:t>
            </a:r>
            <a:r>
              <a:rPr sz="2400" spc="120" dirty="0">
                <a:latin typeface="Candara"/>
                <a:cs typeface="Candara"/>
              </a:rPr>
              <a:t>seizures </a:t>
            </a:r>
            <a:r>
              <a:rPr sz="2400" spc="100" dirty="0">
                <a:latin typeface="Candara"/>
                <a:cs typeface="Candara"/>
              </a:rPr>
              <a:t>were  </a:t>
            </a:r>
            <a:r>
              <a:rPr sz="2400" spc="114" dirty="0">
                <a:latin typeface="Candara"/>
                <a:cs typeface="Candara"/>
              </a:rPr>
              <a:t>observed </a:t>
            </a:r>
            <a:r>
              <a:rPr sz="2400" spc="90" dirty="0">
                <a:latin typeface="Candara"/>
                <a:cs typeface="Candara"/>
              </a:rPr>
              <a:t>and</a:t>
            </a:r>
            <a:r>
              <a:rPr sz="2400" spc="-85" dirty="0">
                <a:latin typeface="Candara"/>
                <a:cs typeface="Candara"/>
              </a:rPr>
              <a:t> </a:t>
            </a:r>
            <a:r>
              <a:rPr sz="2400" spc="110" dirty="0">
                <a:latin typeface="Candara"/>
                <a:cs typeface="Candara"/>
              </a:rPr>
              <a:t>noted</a:t>
            </a:r>
            <a:endParaRPr sz="2400">
              <a:latin typeface="Candara"/>
              <a:cs typeface="Candara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400" spc="90" dirty="0">
                <a:latin typeface="Candara"/>
                <a:cs typeface="Candara"/>
              </a:rPr>
              <a:t>The </a:t>
            </a:r>
            <a:r>
              <a:rPr sz="2400" spc="120" dirty="0">
                <a:latin typeface="Candara"/>
                <a:cs typeface="Candara"/>
              </a:rPr>
              <a:t>rationale </a:t>
            </a:r>
            <a:r>
              <a:rPr sz="2400" spc="95" dirty="0">
                <a:latin typeface="Candara"/>
                <a:cs typeface="Candara"/>
              </a:rPr>
              <a:t>for </a:t>
            </a:r>
            <a:r>
              <a:rPr sz="2400" spc="110" dirty="0">
                <a:latin typeface="Candara"/>
                <a:cs typeface="Candara"/>
              </a:rPr>
              <a:t>using </a:t>
            </a:r>
            <a:r>
              <a:rPr sz="2400" spc="90" dirty="0">
                <a:latin typeface="Candara"/>
                <a:cs typeface="Candara"/>
              </a:rPr>
              <a:t>the </a:t>
            </a:r>
            <a:r>
              <a:rPr sz="2400" spc="120" dirty="0">
                <a:latin typeface="Candara"/>
                <a:cs typeface="Candara"/>
              </a:rPr>
              <a:t>geometric</a:t>
            </a:r>
            <a:r>
              <a:rPr sz="2400" spc="254" dirty="0">
                <a:latin typeface="Candara"/>
                <a:cs typeface="Candara"/>
              </a:rPr>
              <a:t> </a:t>
            </a:r>
            <a:r>
              <a:rPr sz="2400" spc="114" dirty="0">
                <a:latin typeface="Candara"/>
                <a:cs typeface="Candara"/>
              </a:rPr>
              <a:t>dosage</a:t>
            </a:r>
            <a:endParaRPr sz="2400">
              <a:latin typeface="Candara"/>
              <a:cs typeface="Candara"/>
            </a:endParaRPr>
          </a:p>
          <a:p>
            <a:pPr marL="241300">
              <a:lnSpc>
                <a:spcPct val="100000"/>
              </a:lnSpc>
            </a:pPr>
            <a:r>
              <a:rPr sz="2400" spc="125" dirty="0">
                <a:latin typeface="Candara"/>
                <a:cs typeface="Candara"/>
              </a:rPr>
              <a:t>sequencing </a:t>
            </a:r>
            <a:r>
              <a:rPr sz="2400" spc="70" dirty="0">
                <a:latin typeface="Candara"/>
                <a:cs typeface="Candara"/>
              </a:rPr>
              <a:t>is </a:t>
            </a:r>
            <a:r>
              <a:rPr sz="2400" spc="100" dirty="0">
                <a:latin typeface="Candara"/>
                <a:cs typeface="Candara"/>
              </a:rPr>
              <a:t>that </a:t>
            </a:r>
            <a:r>
              <a:rPr sz="2400" spc="105" dirty="0">
                <a:latin typeface="Candara"/>
                <a:cs typeface="Candara"/>
              </a:rPr>
              <a:t>this </a:t>
            </a:r>
            <a:r>
              <a:rPr sz="2400" spc="70" dirty="0">
                <a:latin typeface="Candara"/>
                <a:cs typeface="Candara"/>
              </a:rPr>
              <a:t>is </a:t>
            </a:r>
            <a:r>
              <a:rPr sz="2400" spc="100" dirty="0">
                <a:latin typeface="Candara"/>
                <a:cs typeface="Candara"/>
              </a:rPr>
              <a:t>more </a:t>
            </a:r>
            <a:r>
              <a:rPr sz="2400" spc="135" dirty="0">
                <a:latin typeface="Candara"/>
                <a:cs typeface="Candara"/>
              </a:rPr>
              <a:t>cost-efficient</a:t>
            </a:r>
            <a:r>
              <a:rPr sz="2400" spc="459" dirty="0">
                <a:latin typeface="Candara"/>
                <a:cs typeface="Candara"/>
              </a:rPr>
              <a:t> </a:t>
            </a:r>
            <a:r>
              <a:rPr sz="2400" spc="90" dirty="0">
                <a:latin typeface="Candara"/>
                <a:cs typeface="Candara"/>
              </a:rPr>
              <a:t>and</a:t>
            </a:r>
            <a:endParaRPr sz="2400">
              <a:latin typeface="Candara"/>
              <a:cs typeface="Candara"/>
            </a:endParaRPr>
          </a:p>
          <a:p>
            <a:pPr marL="241300" marR="233679">
              <a:lnSpc>
                <a:spcPct val="100000"/>
              </a:lnSpc>
              <a:spcBef>
                <a:spcPts val="5"/>
              </a:spcBef>
            </a:pPr>
            <a:r>
              <a:rPr sz="2400" spc="114" dirty="0">
                <a:latin typeface="Candara"/>
                <a:cs typeface="Candara"/>
              </a:rPr>
              <a:t>allows </a:t>
            </a:r>
            <a:r>
              <a:rPr sz="2400" spc="125" dirty="0">
                <a:latin typeface="Candara"/>
                <a:cs typeface="Candara"/>
              </a:rPr>
              <a:t>experimenters </a:t>
            </a:r>
            <a:r>
              <a:rPr sz="2400" spc="70" dirty="0">
                <a:latin typeface="Candara"/>
                <a:cs typeface="Candara"/>
              </a:rPr>
              <a:t>to </a:t>
            </a:r>
            <a:r>
              <a:rPr sz="2400" spc="90" dirty="0">
                <a:latin typeface="Candara"/>
                <a:cs typeface="Candara"/>
              </a:rPr>
              <a:t>see the </a:t>
            </a:r>
            <a:r>
              <a:rPr sz="2400" spc="110" dirty="0">
                <a:latin typeface="Candara"/>
                <a:cs typeface="Candara"/>
              </a:rPr>
              <a:t>effect </a:t>
            </a:r>
            <a:r>
              <a:rPr sz="2400" spc="120" dirty="0">
                <a:latin typeface="Candara"/>
                <a:cs typeface="Candara"/>
              </a:rPr>
              <a:t>without  </a:t>
            </a:r>
            <a:r>
              <a:rPr sz="2400" spc="125" dirty="0">
                <a:latin typeface="Candara"/>
                <a:cs typeface="Candara"/>
              </a:rPr>
              <a:t>sacrificing </a:t>
            </a:r>
            <a:r>
              <a:rPr sz="2400" spc="95" dirty="0">
                <a:latin typeface="Candara"/>
                <a:cs typeface="Candara"/>
              </a:rPr>
              <a:t>too </a:t>
            </a:r>
            <a:r>
              <a:rPr sz="2400" spc="100" dirty="0">
                <a:latin typeface="Candara"/>
                <a:cs typeface="Candara"/>
              </a:rPr>
              <a:t>many</a:t>
            </a:r>
            <a:r>
              <a:rPr sz="2400" spc="185" dirty="0">
                <a:latin typeface="Candara"/>
                <a:cs typeface="Candara"/>
              </a:rPr>
              <a:t> </a:t>
            </a:r>
            <a:r>
              <a:rPr sz="2400" spc="120" dirty="0">
                <a:latin typeface="Candara"/>
                <a:cs typeface="Candara"/>
              </a:rPr>
              <a:t>animals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1449070">
              <a:lnSpc>
                <a:spcPct val="100000"/>
              </a:lnSpc>
              <a:tabLst>
                <a:tab pos="4100195" algn="l"/>
                <a:tab pos="5183505" algn="l"/>
              </a:tabLst>
            </a:pPr>
            <a:r>
              <a:rPr spc="150" dirty="0"/>
              <a:t>MATERIALS	</a:t>
            </a:r>
            <a:r>
              <a:rPr spc="120" dirty="0"/>
              <a:t>AND	</a:t>
            </a:r>
            <a:r>
              <a:rPr spc="160" dirty="0"/>
              <a:t>METHODS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764" y="1840230"/>
            <a:ext cx="8020684" cy="3698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94995" indent="-228600">
              <a:lnSpc>
                <a:spcPct val="100000"/>
              </a:lnSpc>
              <a:spcBef>
                <a:spcPts val="10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  <a:tab pos="5442585" algn="l"/>
              </a:tabLst>
            </a:pPr>
            <a:r>
              <a:rPr sz="2800" spc="114" dirty="0">
                <a:latin typeface="Candara"/>
                <a:cs typeface="Candara"/>
              </a:rPr>
              <a:t>Apply </a:t>
            </a:r>
            <a:r>
              <a:rPr sz="2800" spc="120" dirty="0">
                <a:latin typeface="Candara"/>
                <a:cs typeface="Candara"/>
              </a:rPr>
              <a:t>correction </a:t>
            </a:r>
            <a:r>
              <a:rPr sz="2800" spc="114" dirty="0">
                <a:latin typeface="Candara"/>
                <a:cs typeface="Candara"/>
              </a:rPr>
              <a:t>factor </a:t>
            </a:r>
            <a:r>
              <a:rPr sz="2800" spc="70" dirty="0">
                <a:latin typeface="Candara"/>
                <a:cs typeface="Candara"/>
              </a:rPr>
              <a:t>to </a:t>
            </a:r>
            <a:r>
              <a:rPr sz="2800" spc="65" dirty="0">
                <a:latin typeface="Candara"/>
                <a:cs typeface="Candara"/>
              </a:rPr>
              <a:t>0% </a:t>
            </a:r>
            <a:r>
              <a:rPr sz="2800" spc="85" dirty="0">
                <a:latin typeface="Candara"/>
                <a:cs typeface="Candara"/>
              </a:rPr>
              <a:t>and </a:t>
            </a:r>
            <a:r>
              <a:rPr sz="2800" spc="100" dirty="0">
                <a:latin typeface="Candara"/>
                <a:cs typeface="Candara"/>
              </a:rPr>
              <a:t>100%  </a:t>
            </a:r>
            <a:r>
              <a:rPr sz="2800" spc="120" dirty="0">
                <a:latin typeface="Candara"/>
                <a:cs typeface="Candara"/>
              </a:rPr>
              <a:t>mortality </a:t>
            </a:r>
            <a:r>
              <a:rPr sz="2800" spc="110" dirty="0">
                <a:latin typeface="Candara"/>
                <a:cs typeface="Candara"/>
              </a:rPr>
              <a:t>group  </a:t>
            </a:r>
            <a:r>
              <a:rPr sz="2800" spc="105" dirty="0">
                <a:latin typeface="Candara"/>
                <a:cs typeface="Candara"/>
              </a:rPr>
              <a:t>[for </a:t>
            </a:r>
            <a:r>
              <a:rPr sz="2800" spc="70" dirty="0">
                <a:latin typeface="Candara"/>
                <a:cs typeface="Candara"/>
              </a:rPr>
              <a:t>0%</a:t>
            </a:r>
            <a:r>
              <a:rPr sz="2800" spc="210" dirty="0">
                <a:latin typeface="Candara"/>
                <a:cs typeface="Candara"/>
              </a:rPr>
              <a:t> </a:t>
            </a:r>
            <a:r>
              <a:rPr sz="2800" spc="105" dirty="0">
                <a:latin typeface="Candara"/>
                <a:cs typeface="Candara"/>
              </a:rPr>
              <a:t>dead</a:t>
            </a:r>
            <a:r>
              <a:rPr sz="2800" spc="320" dirty="0">
                <a:latin typeface="Candara"/>
                <a:cs typeface="Candara"/>
              </a:rPr>
              <a:t> </a:t>
            </a:r>
            <a:r>
              <a:rPr sz="2800" spc="5" dirty="0">
                <a:latin typeface="Candara"/>
                <a:cs typeface="Candara"/>
              </a:rPr>
              <a:t>=	</a:t>
            </a:r>
            <a:r>
              <a:rPr sz="2800" spc="100" dirty="0">
                <a:latin typeface="Candara"/>
                <a:cs typeface="Candara"/>
              </a:rPr>
              <a:t>2.5% </a:t>
            </a:r>
            <a:r>
              <a:rPr sz="2800" spc="90" dirty="0">
                <a:latin typeface="Candara"/>
                <a:cs typeface="Candara"/>
              </a:rPr>
              <a:t>and </a:t>
            </a:r>
            <a:r>
              <a:rPr sz="2800" spc="95" dirty="0">
                <a:latin typeface="Candara"/>
                <a:cs typeface="Candara"/>
              </a:rPr>
              <a:t>for  </a:t>
            </a:r>
            <a:r>
              <a:rPr sz="2800" spc="100" dirty="0">
                <a:latin typeface="Candara"/>
                <a:cs typeface="Candara"/>
              </a:rPr>
              <a:t>100% dead </a:t>
            </a:r>
            <a:r>
              <a:rPr sz="2800" dirty="0">
                <a:latin typeface="Candara"/>
                <a:cs typeface="Candara"/>
              </a:rPr>
              <a:t>=</a:t>
            </a:r>
            <a:r>
              <a:rPr sz="2800" spc="35" dirty="0">
                <a:latin typeface="Candara"/>
                <a:cs typeface="Candara"/>
              </a:rPr>
              <a:t> </a:t>
            </a:r>
            <a:r>
              <a:rPr sz="2800" spc="110" dirty="0">
                <a:latin typeface="Candara"/>
                <a:cs typeface="Candara"/>
              </a:rPr>
              <a:t>97.5%]</a:t>
            </a:r>
            <a:endParaRPr sz="2800">
              <a:latin typeface="Candara"/>
              <a:cs typeface="Candara"/>
            </a:endParaRPr>
          </a:p>
          <a:p>
            <a:pPr marL="241300" marR="213995" indent="-228600">
              <a:lnSpc>
                <a:spcPct val="100000"/>
              </a:lnSpc>
              <a:spcBef>
                <a:spcPts val="67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  <a:tab pos="4051935" algn="l"/>
              </a:tabLst>
            </a:pPr>
            <a:r>
              <a:rPr sz="2800" dirty="0">
                <a:latin typeface="Candara"/>
                <a:cs typeface="Candara"/>
              </a:rPr>
              <a:t>% </a:t>
            </a:r>
            <a:r>
              <a:rPr sz="2800" spc="120" dirty="0">
                <a:latin typeface="Candara"/>
                <a:cs typeface="Candara"/>
              </a:rPr>
              <a:t>Response conversion </a:t>
            </a:r>
            <a:r>
              <a:rPr sz="2800" spc="70" dirty="0">
                <a:latin typeface="Candara"/>
                <a:cs typeface="Candara"/>
              </a:rPr>
              <a:t>to </a:t>
            </a:r>
            <a:r>
              <a:rPr sz="2800" spc="114" dirty="0">
                <a:latin typeface="Candara"/>
                <a:cs typeface="Candara"/>
              </a:rPr>
              <a:t>Probit </a:t>
            </a:r>
            <a:r>
              <a:rPr sz="2800" spc="110" dirty="0">
                <a:latin typeface="Candara"/>
                <a:cs typeface="Candara"/>
              </a:rPr>
              <a:t>Units </a:t>
            </a:r>
            <a:r>
              <a:rPr sz="2800" spc="70" dirty="0">
                <a:latin typeface="Candara"/>
                <a:cs typeface="Candara"/>
              </a:rPr>
              <a:t>by </a:t>
            </a:r>
            <a:r>
              <a:rPr sz="2800" spc="90" dirty="0">
                <a:latin typeface="Candara"/>
                <a:cs typeface="Candara"/>
              </a:rPr>
              <a:t>the  </a:t>
            </a:r>
            <a:r>
              <a:rPr sz="2800" spc="110" dirty="0">
                <a:latin typeface="Candara"/>
                <a:cs typeface="Candara"/>
              </a:rPr>
              <a:t>Probit</a:t>
            </a:r>
            <a:r>
              <a:rPr sz="2800" spc="365" dirty="0">
                <a:latin typeface="Candara"/>
                <a:cs typeface="Candara"/>
              </a:rPr>
              <a:t> </a:t>
            </a:r>
            <a:r>
              <a:rPr sz="2800" spc="120" dirty="0">
                <a:latin typeface="Candara"/>
                <a:cs typeface="Candara"/>
              </a:rPr>
              <a:t>Transformation	</a:t>
            </a:r>
            <a:r>
              <a:rPr sz="2800" spc="90" dirty="0">
                <a:latin typeface="Candara"/>
                <a:cs typeface="Candara"/>
              </a:rPr>
              <a:t>Table</a:t>
            </a:r>
            <a:endParaRPr sz="2800">
              <a:latin typeface="Candara"/>
              <a:cs typeface="Candar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114" dirty="0">
                <a:latin typeface="Candara"/>
                <a:cs typeface="Candara"/>
              </a:rPr>
              <a:t>Convert </a:t>
            </a:r>
            <a:r>
              <a:rPr sz="2800" spc="110" dirty="0">
                <a:latin typeface="Candara"/>
                <a:cs typeface="Candara"/>
              </a:rPr>
              <a:t>Doses </a:t>
            </a:r>
            <a:r>
              <a:rPr sz="2800" spc="70" dirty="0">
                <a:latin typeface="Candara"/>
                <a:cs typeface="Candara"/>
              </a:rPr>
              <a:t>to </a:t>
            </a:r>
            <a:r>
              <a:rPr sz="2800" spc="95" dirty="0">
                <a:latin typeface="Candara"/>
                <a:cs typeface="Candara"/>
              </a:rPr>
              <a:t>log </a:t>
            </a:r>
            <a:r>
              <a:rPr sz="2800" spc="105" dirty="0">
                <a:latin typeface="Candara"/>
                <a:cs typeface="Candara"/>
              </a:rPr>
              <a:t>Dose </a:t>
            </a:r>
            <a:r>
              <a:rPr sz="2800" spc="114" dirty="0">
                <a:latin typeface="Candara"/>
                <a:cs typeface="Candara"/>
              </a:rPr>
              <a:t>(log10 </a:t>
            </a:r>
            <a:r>
              <a:rPr sz="2800" spc="105" dirty="0">
                <a:latin typeface="Candara"/>
                <a:cs typeface="Candara"/>
              </a:rPr>
              <a:t>dose </a:t>
            </a:r>
            <a:r>
              <a:rPr sz="2800" spc="5" dirty="0">
                <a:latin typeface="Candara"/>
                <a:cs typeface="Candara"/>
              </a:rPr>
              <a:t>=</a:t>
            </a:r>
            <a:r>
              <a:rPr sz="2800" spc="535" dirty="0">
                <a:latin typeface="Candara"/>
                <a:cs typeface="Candara"/>
              </a:rPr>
              <a:t> </a:t>
            </a:r>
            <a:r>
              <a:rPr sz="2800" spc="80" dirty="0">
                <a:latin typeface="Candara"/>
                <a:cs typeface="Candara"/>
              </a:rPr>
              <a:t>x)</a:t>
            </a:r>
            <a:endParaRPr sz="2800">
              <a:latin typeface="Candara"/>
              <a:cs typeface="Candara"/>
            </a:endParaRPr>
          </a:p>
          <a:p>
            <a:pPr marL="241300" marR="5080" indent="-228600">
              <a:lnSpc>
                <a:spcPct val="100000"/>
              </a:lnSpc>
              <a:spcBef>
                <a:spcPts val="67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95" dirty="0">
                <a:latin typeface="Candara"/>
                <a:cs typeface="Candara"/>
              </a:rPr>
              <a:t>The </a:t>
            </a:r>
            <a:r>
              <a:rPr sz="2800" spc="110" dirty="0">
                <a:latin typeface="Candara"/>
                <a:cs typeface="Candara"/>
              </a:rPr>
              <a:t>probit value </a:t>
            </a:r>
            <a:r>
              <a:rPr sz="2800" spc="85" dirty="0">
                <a:latin typeface="Candara"/>
                <a:cs typeface="Candara"/>
              </a:rPr>
              <a:t>and </a:t>
            </a:r>
            <a:r>
              <a:rPr sz="2800" spc="90" dirty="0">
                <a:latin typeface="Candara"/>
                <a:cs typeface="Candara"/>
              </a:rPr>
              <a:t>the </a:t>
            </a:r>
            <a:r>
              <a:rPr sz="2800" spc="120" dirty="0">
                <a:latin typeface="Candara"/>
                <a:cs typeface="Candara"/>
              </a:rPr>
              <a:t>percentage </a:t>
            </a:r>
            <a:r>
              <a:rPr sz="2800" spc="65" dirty="0">
                <a:latin typeface="Candara"/>
                <a:cs typeface="Candara"/>
              </a:rPr>
              <a:t>of </a:t>
            </a:r>
            <a:r>
              <a:rPr sz="2800" spc="110" dirty="0">
                <a:latin typeface="Candara"/>
                <a:cs typeface="Candara"/>
              </a:rPr>
              <a:t>deaths </a:t>
            </a:r>
            <a:r>
              <a:rPr sz="2800" spc="825" dirty="0">
                <a:latin typeface="Candara"/>
                <a:cs typeface="Candara"/>
              </a:rPr>
              <a:t> </a:t>
            </a:r>
            <a:r>
              <a:rPr sz="2800" spc="114" dirty="0">
                <a:latin typeface="Candara"/>
                <a:cs typeface="Candara"/>
              </a:rPr>
              <a:t>against </a:t>
            </a:r>
            <a:r>
              <a:rPr sz="2800" spc="95" dirty="0">
                <a:latin typeface="Candara"/>
                <a:cs typeface="Candara"/>
              </a:rPr>
              <a:t>log </a:t>
            </a:r>
            <a:r>
              <a:rPr sz="2800" spc="105" dirty="0">
                <a:latin typeface="Candara"/>
                <a:cs typeface="Candara"/>
              </a:rPr>
              <a:t>dose </a:t>
            </a:r>
            <a:r>
              <a:rPr sz="2800" spc="85" dirty="0">
                <a:latin typeface="Candara"/>
                <a:cs typeface="Candara"/>
              </a:rPr>
              <a:t>are</a:t>
            </a:r>
            <a:r>
              <a:rPr sz="2800" spc="260" dirty="0">
                <a:latin typeface="Candara"/>
                <a:cs typeface="Candara"/>
              </a:rPr>
              <a:t> </a:t>
            </a:r>
            <a:r>
              <a:rPr sz="2800" spc="120" dirty="0">
                <a:latin typeface="Candara"/>
                <a:cs typeface="Candara"/>
              </a:rPr>
              <a:t>plotted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393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095"/>
              </a:spcBef>
            </a:pPr>
            <a:r>
              <a:rPr sz="4000" spc="140" dirty="0"/>
              <a:t>RESULTS</a:t>
            </a:r>
            <a:endParaRPr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" y="1609420"/>
            <a:ext cx="5455285" cy="3222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C56951"/>
              </a:buClr>
              <a:buSzPct val="96875"/>
              <a:buFont typeface="Wingdings"/>
              <a:buChar char=""/>
              <a:tabLst>
                <a:tab pos="241300" algn="l"/>
                <a:tab pos="1732280" algn="l"/>
                <a:tab pos="3012440" algn="l"/>
              </a:tabLst>
            </a:pPr>
            <a:r>
              <a:rPr sz="3200" spc="105" dirty="0">
                <a:latin typeface="Candara"/>
                <a:cs typeface="Candara"/>
              </a:rPr>
              <a:t>Sample	</a:t>
            </a:r>
            <a:r>
              <a:rPr sz="3200" spc="110" dirty="0">
                <a:latin typeface="Candara"/>
                <a:cs typeface="Candara"/>
              </a:rPr>
              <a:t>Probit	</a:t>
            </a:r>
            <a:r>
              <a:rPr sz="3200" spc="120" dirty="0">
                <a:latin typeface="Candara"/>
                <a:cs typeface="Candara"/>
              </a:rPr>
              <a:t>Computation</a:t>
            </a:r>
            <a:endParaRPr sz="3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"/>
            </a:pPr>
            <a:endParaRPr sz="5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C56951"/>
              </a:buClr>
              <a:buSzPct val="96428"/>
              <a:buFont typeface="Wingdings"/>
              <a:buChar char=""/>
              <a:tabLst>
                <a:tab pos="241300" algn="l"/>
              </a:tabLst>
            </a:pPr>
            <a:r>
              <a:rPr sz="2800" spc="90" dirty="0">
                <a:latin typeface="Candara"/>
                <a:cs typeface="Candara"/>
              </a:rPr>
              <a:t>For</a:t>
            </a:r>
            <a:r>
              <a:rPr sz="2800" spc="305" dirty="0">
                <a:latin typeface="Candara"/>
                <a:cs typeface="Candara"/>
              </a:rPr>
              <a:t> </a:t>
            </a:r>
            <a:r>
              <a:rPr sz="2800" spc="90" dirty="0">
                <a:latin typeface="Candara"/>
                <a:cs typeface="Candara"/>
              </a:rPr>
              <a:t>the</a:t>
            </a:r>
            <a:endParaRPr sz="2800">
              <a:latin typeface="Candara"/>
              <a:cs typeface="Candara"/>
            </a:endParaRPr>
          </a:p>
          <a:p>
            <a:pPr marL="881380">
              <a:lnSpc>
                <a:spcPct val="100000"/>
              </a:lnSpc>
              <a:spcBef>
                <a:spcPts val="675"/>
              </a:spcBef>
            </a:pPr>
            <a:r>
              <a:rPr sz="2800" spc="90" dirty="0">
                <a:latin typeface="Candara"/>
                <a:cs typeface="Candara"/>
              </a:rPr>
              <a:t>20%</a:t>
            </a:r>
            <a:r>
              <a:rPr sz="2800" spc="295" dirty="0">
                <a:latin typeface="Candara"/>
                <a:cs typeface="Candara"/>
              </a:rPr>
              <a:t> </a:t>
            </a:r>
            <a:r>
              <a:rPr sz="2800" spc="120" dirty="0">
                <a:latin typeface="Candara"/>
                <a:cs typeface="Candara"/>
              </a:rPr>
              <a:t>response</a:t>
            </a:r>
            <a:endParaRPr sz="28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C56951"/>
              </a:buClr>
              <a:buSzPct val="96428"/>
              <a:buFont typeface="Wingdings"/>
              <a:buChar char=""/>
              <a:tabLst>
                <a:tab pos="241300" algn="l"/>
              </a:tabLst>
            </a:pPr>
            <a:r>
              <a:rPr sz="2800" spc="90" dirty="0">
                <a:latin typeface="Candara"/>
                <a:cs typeface="Candara"/>
              </a:rPr>
              <a:t>20% </a:t>
            </a:r>
            <a:r>
              <a:rPr sz="2800" spc="5" dirty="0">
                <a:latin typeface="Candara"/>
                <a:cs typeface="Candara"/>
              </a:rPr>
              <a:t>=</a:t>
            </a:r>
            <a:r>
              <a:rPr sz="2800" spc="495" dirty="0">
                <a:latin typeface="Candara"/>
                <a:cs typeface="Candara"/>
              </a:rPr>
              <a:t> </a:t>
            </a:r>
            <a:r>
              <a:rPr sz="2800" spc="100" dirty="0">
                <a:latin typeface="Candara"/>
                <a:cs typeface="Candara"/>
              </a:rPr>
              <a:t>4.16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18432" y="2066606"/>
            <a:ext cx="4756277" cy="4710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5488" y="2133600"/>
            <a:ext cx="4572000" cy="452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5676" y="2113788"/>
            <a:ext cx="4612005" cy="4566285"/>
          </a:xfrm>
          <a:custGeom>
            <a:avLst/>
            <a:gdLst/>
            <a:ahLst/>
            <a:cxnLst/>
            <a:rect l="l" t="t" r="r" b="b"/>
            <a:pathLst>
              <a:path w="4612005" h="4566284">
                <a:moveTo>
                  <a:pt x="0" y="4565904"/>
                </a:moveTo>
                <a:lnTo>
                  <a:pt x="4611624" y="4565904"/>
                </a:lnTo>
                <a:lnTo>
                  <a:pt x="4611624" y="0"/>
                </a:lnTo>
                <a:lnTo>
                  <a:pt x="0" y="0"/>
                </a:lnTo>
                <a:lnTo>
                  <a:pt x="0" y="4565904"/>
                </a:lnTo>
                <a:close/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4102608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6" y="378728"/>
                </a:lnTo>
                <a:lnTo>
                  <a:pt x="10306" y="339445"/>
                </a:lnTo>
                <a:lnTo>
                  <a:pt x="22829" y="301424"/>
                </a:lnTo>
                <a:lnTo>
                  <a:pt x="39947" y="264842"/>
                </a:lnTo>
                <a:lnTo>
                  <a:pt x="61419" y="229874"/>
                </a:lnTo>
                <a:lnTo>
                  <a:pt x="87005" y="196696"/>
                </a:lnTo>
                <a:lnTo>
                  <a:pt x="116467" y="165482"/>
                </a:lnTo>
                <a:lnTo>
                  <a:pt x="149564" y="136409"/>
                </a:lnTo>
                <a:lnTo>
                  <a:pt x="186057" y="109651"/>
                </a:lnTo>
                <a:lnTo>
                  <a:pt x="225707" y="85384"/>
                </a:lnTo>
                <a:lnTo>
                  <a:pt x="268273" y="63783"/>
                </a:lnTo>
                <a:lnTo>
                  <a:pt x="313516" y="45025"/>
                </a:lnTo>
                <a:lnTo>
                  <a:pt x="361196" y="29283"/>
                </a:lnTo>
                <a:lnTo>
                  <a:pt x="411075" y="16735"/>
                </a:lnTo>
                <a:lnTo>
                  <a:pt x="462911" y="7554"/>
                </a:lnTo>
                <a:lnTo>
                  <a:pt x="516466" y="1917"/>
                </a:lnTo>
                <a:lnTo>
                  <a:pt x="571500" y="0"/>
                </a:lnTo>
                <a:lnTo>
                  <a:pt x="626533" y="1917"/>
                </a:lnTo>
                <a:lnTo>
                  <a:pt x="680088" y="7554"/>
                </a:lnTo>
                <a:lnTo>
                  <a:pt x="731924" y="16735"/>
                </a:lnTo>
                <a:lnTo>
                  <a:pt x="781803" y="29283"/>
                </a:lnTo>
                <a:lnTo>
                  <a:pt x="829483" y="45025"/>
                </a:lnTo>
                <a:lnTo>
                  <a:pt x="874726" y="63783"/>
                </a:lnTo>
                <a:lnTo>
                  <a:pt x="917292" y="85384"/>
                </a:lnTo>
                <a:lnTo>
                  <a:pt x="956942" y="109651"/>
                </a:lnTo>
                <a:lnTo>
                  <a:pt x="993435" y="136409"/>
                </a:lnTo>
                <a:lnTo>
                  <a:pt x="1026532" y="165482"/>
                </a:lnTo>
                <a:lnTo>
                  <a:pt x="1055994" y="196696"/>
                </a:lnTo>
                <a:lnTo>
                  <a:pt x="1081580" y="229874"/>
                </a:lnTo>
                <a:lnTo>
                  <a:pt x="1103052" y="264842"/>
                </a:lnTo>
                <a:lnTo>
                  <a:pt x="1120170" y="301424"/>
                </a:lnTo>
                <a:lnTo>
                  <a:pt x="1132693" y="339445"/>
                </a:lnTo>
                <a:lnTo>
                  <a:pt x="1140383" y="378728"/>
                </a:lnTo>
                <a:lnTo>
                  <a:pt x="1143000" y="419100"/>
                </a:lnTo>
                <a:lnTo>
                  <a:pt x="1140383" y="459471"/>
                </a:lnTo>
                <a:lnTo>
                  <a:pt x="1132693" y="498754"/>
                </a:lnTo>
                <a:lnTo>
                  <a:pt x="1120170" y="536775"/>
                </a:lnTo>
                <a:lnTo>
                  <a:pt x="1103052" y="573357"/>
                </a:lnTo>
                <a:lnTo>
                  <a:pt x="1081580" y="608325"/>
                </a:lnTo>
                <a:lnTo>
                  <a:pt x="1055994" y="641503"/>
                </a:lnTo>
                <a:lnTo>
                  <a:pt x="1026532" y="672717"/>
                </a:lnTo>
                <a:lnTo>
                  <a:pt x="993435" y="701790"/>
                </a:lnTo>
                <a:lnTo>
                  <a:pt x="956942" y="728548"/>
                </a:lnTo>
                <a:lnTo>
                  <a:pt x="917292" y="752815"/>
                </a:lnTo>
                <a:lnTo>
                  <a:pt x="874726" y="774416"/>
                </a:lnTo>
                <a:lnTo>
                  <a:pt x="829483" y="793174"/>
                </a:lnTo>
                <a:lnTo>
                  <a:pt x="781803" y="808916"/>
                </a:lnTo>
                <a:lnTo>
                  <a:pt x="731924" y="821464"/>
                </a:lnTo>
                <a:lnTo>
                  <a:pt x="680088" y="830645"/>
                </a:lnTo>
                <a:lnTo>
                  <a:pt x="626533" y="836282"/>
                </a:lnTo>
                <a:lnTo>
                  <a:pt x="571500" y="838200"/>
                </a:lnTo>
                <a:lnTo>
                  <a:pt x="516466" y="836282"/>
                </a:lnTo>
                <a:lnTo>
                  <a:pt x="462911" y="830645"/>
                </a:lnTo>
                <a:lnTo>
                  <a:pt x="411075" y="821464"/>
                </a:lnTo>
                <a:lnTo>
                  <a:pt x="361196" y="808916"/>
                </a:lnTo>
                <a:lnTo>
                  <a:pt x="313516" y="793174"/>
                </a:lnTo>
                <a:lnTo>
                  <a:pt x="268273" y="774416"/>
                </a:lnTo>
                <a:lnTo>
                  <a:pt x="225707" y="752815"/>
                </a:lnTo>
                <a:lnTo>
                  <a:pt x="186057" y="728548"/>
                </a:lnTo>
                <a:lnTo>
                  <a:pt x="149564" y="701790"/>
                </a:lnTo>
                <a:lnTo>
                  <a:pt x="116467" y="672717"/>
                </a:lnTo>
                <a:lnTo>
                  <a:pt x="87005" y="641503"/>
                </a:lnTo>
                <a:lnTo>
                  <a:pt x="61419" y="608325"/>
                </a:lnTo>
                <a:lnTo>
                  <a:pt x="39947" y="573357"/>
                </a:lnTo>
                <a:lnTo>
                  <a:pt x="22829" y="536775"/>
                </a:lnTo>
                <a:lnTo>
                  <a:pt x="10306" y="498754"/>
                </a:lnTo>
                <a:lnTo>
                  <a:pt x="2616" y="459471"/>
                </a:lnTo>
                <a:lnTo>
                  <a:pt x="0" y="41910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393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095"/>
              </a:spcBef>
            </a:pPr>
            <a:r>
              <a:rPr sz="4000" spc="140" dirty="0"/>
              <a:t>RESULTS</a:t>
            </a:r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" y="1609420"/>
            <a:ext cx="4861560" cy="25031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120" dirty="0">
                <a:latin typeface="Candara"/>
                <a:cs typeface="Candara"/>
              </a:rPr>
              <a:t>Sample </a:t>
            </a:r>
            <a:r>
              <a:rPr sz="2800" spc="114" dirty="0">
                <a:latin typeface="Candara"/>
                <a:cs typeface="Candara"/>
              </a:rPr>
              <a:t>Probit</a:t>
            </a:r>
            <a:r>
              <a:rPr sz="2800" spc="480" dirty="0">
                <a:latin typeface="Candara"/>
                <a:cs typeface="Candara"/>
              </a:rPr>
              <a:t> </a:t>
            </a:r>
            <a:r>
              <a:rPr sz="2800" spc="125" dirty="0">
                <a:latin typeface="Candara"/>
                <a:cs typeface="Candara"/>
              </a:rPr>
              <a:t>Computation</a:t>
            </a:r>
            <a:endParaRPr sz="28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56951"/>
              </a:buClr>
              <a:buFont typeface="Wingdings"/>
              <a:buChar char="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90" dirty="0">
                <a:latin typeface="Candara"/>
                <a:cs typeface="Candara"/>
              </a:rPr>
              <a:t>For the </a:t>
            </a:r>
            <a:r>
              <a:rPr sz="2800" spc="100" dirty="0">
                <a:latin typeface="Candara"/>
                <a:cs typeface="Candara"/>
              </a:rPr>
              <a:t>2.5%</a:t>
            </a:r>
            <a:r>
              <a:rPr sz="2800" spc="35" dirty="0">
                <a:latin typeface="Candara"/>
                <a:cs typeface="Candara"/>
              </a:rPr>
              <a:t> </a:t>
            </a:r>
            <a:r>
              <a:rPr sz="2800" spc="120" dirty="0">
                <a:latin typeface="Candara"/>
                <a:cs typeface="Candara"/>
              </a:rPr>
              <a:t>response</a:t>
            </a:r>
            <a:endParaRPr sz="2800">
              <a:latin typeface="Candara"/>
              <a:cs typeface="Candar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  <a:tab pos="3323590" algn="l"/>
                <a:tab pos="3716654" algn="l"/>
              </a:tabLst>
            </a:pPr>
            <a:r>
              <a:rPr sz="2800" spc="100" dirty="0">
                <a:latin typeface="Candara"/>
                <a:cs typeface="Candara"/>
              </a:rPr>
              <a:t>2.5% </a:t>
            </a:r>
            <a:r>
              <a:rPr sz="2800" spc="5" dirty="0">
                <a:latin typeface="Candara"/>
                <a:cs typeface="Candara"/>
              </a:rPr>
              <a:t>=  </a:t>
            </a:r>
            <a:r>
              <a:rPr sz="2800" u="sng" spc="100" dirty="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2.95</a:t>
            </a:r>
            <a:r>
              <a:rPr sz="2800" u="sng" spc="235" dirty="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sz="2800" u="sng" spc="5" dirty="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+</a:t>
            </a:r>
            <a:r>
              <a:rPr sz="2800" u="sng" spc="275" dirty="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sz="2800" u="sng" spc="105" dirty="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3.12</a:t>
            </a:r>
            <a:r>
              <a:rPr sz="2800" spc="105" dirty="0">
                <a:latin typeface="Candara"/>
                <a:cs typeface="Candara"/>
              </a:rPr>
              <a:t>	</a:t>
            </a:r>
            <a:r>
              <a:rPr sz="2800" spc="5" dirty="0">
                <a:latin typeface="Candara"/>
                <a:cs typeface="Candara"/>
              </a:rPr>
              <a:t>=	</a:t>
            </a:r>
            <a:r>
              <a:rPr sz="2800" spc="114" dirty="0">
                <a:latin typeface="Candara"/>
                <a:cs typeface="Candara"/>
              </a:rPr>
              <a:t>3.035</a:t>
            </a:r>
            <a:endParaRPr sz="2800">
              <a:latin typeface="Candara"/>
              <a:cs typeface="Candara"/>
            </a:endParaRPr>
          </a:p>
          <a:p>
            <a:pPr marR="1095375" algn="ctr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Candara"/>
                <a:cs typeface="Candara"/>
              </a:rPr>
              <a:t>2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7743" y="4081208"/>
            <a:ext cx="8809990" cy="2546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4148328"/>
            <a:ext cx="862584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988" y="4128515"/>
            <a:ext cx="8665845" cy="2402205"/>
          </a:xfrm>
          <a:custGeom>
            <a:avLst/>
            <a:gdLst/>
            <a:ahLst/>
            <a:cxnLst/>
            <a:rect l="l" t="t" r="r" b="b"/>
            <a:pathLst>
              <a:path w="8665845" h="2402204">
                <a:moveTo>
                  <a:pt x="0" y="2401824"/>
                </a:moveTo>
                <a:lnTo>
                  <a:pt x="8665464" y="2401824"/>
                </a:lnTo>
                <a:lnTo>
                  <a:pt x="8665464" y="0"/>
                </a:lnTo>
                <a:lnTo>
                  <a:pt x="0" y="0"/>
                </a:lnTo>
                <a:lnTo>
                  <a:pt x="0" y="2401824"/>
                </a:lnTo>
                <a:close/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5029200"/>
            <a:ext cx="2590800" cy="1066800"/>
          </a:xfrm>
          <a:custGeom>
            <a:avLst/>
            <a:gdLst/>
            <a:ahLst/>
            <a:cxnLst/>
            <a:rect l="l" t="t" r="r" b="b"/>
            <a:pathLst>
              <a:path w="2590800" h="1066800">
                <a:moveTo>
                  <a:pt x="0" y="533400"/>
                </a:moveTo>
                <a:lnTo>
                  <a:pt x="6688" y="478854"/>
                </a:lnTo>
                <a:lnTo>
                  <a:pt x="26319" y="425886"/>
                </a:lnTo>
                <a:lnTo>
                  <a:pt x="58241" y="374764"/>
                </a:lnTo>
                <a:lnTo>
                  <a:pt x="101804" y="325755"/>
                </a:lnTo>
                <a:lnTo>
                  <a:pt x="156355" y="279127"/>
                </a:lnTo>
                <a:lnTo>
                  <a:pt x="187548" y="256789"/>
                </a:lnTo>
                <a:lnTo>
                  <a:pt x="221244" y="235148"/>
                </a:lnTo>
                <a:lnTo>
                  <a:pt x="257361" y="214236"/>
                </a:lnTo>
                <a:lnTo>
                  <a:pt x="295818" y="194086"/>
                </a:lnTo>
                <a:lnTo>
                  <a:pt x="336534" y="174733"/>
                </a:lnTo>
                <a:lnTo>
                  <a:pt x="379428" y="156210"/>
                </a:lnTo>
                <a:lnTo>
                  <a:pt x="424417" y="138549"/>
                </a:lnTo>
                <a:lnTo>
                  <a:pt x="471421" y="121786"/>
                </a:lnTo>
                <a:lnTo>
                  <a:pt x="520358" y="105952"/>
                </a:lnTo>
                <a:lnTo>
                  <a:pt x="571146" y="91082"/>
                </a:lnTo>
                <a:lnTo>
                  <a:pt x="623705" y="77210"/>
                </a:lnTo>
                <a:lnTo>
                  <a:pt x="677952" y="64368"/>
                </a:lnTo>
                <a:lnTo>
                  <a:pt x="733807" y="52590"/>
                </a:lnTo>
                <a:lnTo>
                  <a:pt x="791188" y="41910"/>
                </a:lnTo>
                <a:lnTo>
                  <a:pt x="850013" y="32360"/>
                </a:lnTo>
                <a:lnTo>
                  <a:pt x="910202" y="23976"/>
                </a:lnTo>
                <a:lnTo>
                  <a:pt x="971672" y="16789"/>
                </a:lnTo>
                <a:lnTo>
                  <a:pt x="1034342" y="10834"/>
                </a:lnTo>
                <a:lnTo>
                  <a:pt x="1098132" y="6144"/>
                </a:lnTo>
                <a:lnTo>
                  <a:pt x="1162959" y="2753"/>
                </a:lnTo>
                <a:lnTo>
                  <a:pt x="1228742" y="693"/>
                </a:lnTo>
                <a:lnTo>
                  <a:pt x="1295400" y="0"/>
                </a:lnTo>
                <a:lnTo>
                  <a:pt x="1362057" y="693"/>
                </a:lnTo>
                <a:lnTo>
                  <a:pt x="1427840" y="2753"/>
                </a:lnTo>
                <a:lnTo>
                  <a:pt x="1492667" y="6144"/>
                </a:lnTo>
                <a:lnTo>
                  <a:pt x="1556457" y="10834"/>
                </a:lnTo>
                <a:lnTo>
                  <a:pt x="1619127" y="16789"/>
                </a:lnTo>
                <a:lnTo>
                  <a:pt x="1680597" y="23976"/>
                </a:lnTo>
                <a:lnTo>
                  <a:pt x="1740786" y="32360"/>
                </a:lnTo>
                <a:lnTo>
                  <a:pt x="1799611" y="41910"/>
                </a:lnTo>
                <a:lnTo>
                  <a:pt x="1856992" y="52590"/>
                </a:lnTo>
                <a:lnTo>
                  <a:pt x="1912847" y="64368"/>
                </a:lnTo>
                <a:lnTo>
                  <a:pt x="1967094" y="77210"/>
                </a:lnTo>
                <a:lnTo>
                  <a:pt x="2019653" y="91082"/>
                </a:lnTo>
                <a:lnTo>
                  <a:pt x="2070441" y="105952"/>
                </a:lnTo>
                <a:lnTo>
                  <a:pt x="2119378" y="121786"/>
                </a:lnTo>
                <a:lnTo>
                  <a:pt x="2166382" y="138549"/>
                </a:lnTo>
                <a:lnTo>
                  <a:pt x="2211371" y="156210"/>
                </a:lnTo>
                <a:lnTo>
                  <a:pt x="2254265" y="174733"/>
                </a:lnTo>
                <a:lnTo>
                  <a:pt x="2294981" y="194086"/>
                </a:lnTo>
                <a:lnTo>
                  <a:pt x="2333438" y="214236"/>
                </a:lnTo>
                <a:lnTo>
                  <a:pt x="2369555" y="235148"/>
                </a:lnTo>
                <a:lnTo>
                  <a:pt x="2403251" y="256789"/>
                </a:lnTo>
                <a:lnTo>
                  <a:pt x="2434444" y="279127"/>
                </a:lnTo>
                <a:lnTo>
                  <a:pt x="2488995" y="325754"/>
                </a:lnTo>
                <a:lnTo>
                  <a:pt x="2532558" y="374764"/>
                </a:lnTo>
                <a:lnTo>
                  <a:pt x="2564480" y="425886"/>
                </a:lnTo>
                <a:lnTo>
                  <a:pt x="2584111" y="478854"/>
                </a:lnTo>
                <a:lnTo>
                  <a:pt x="2590800" y="533400"/>
                </a:lnTo>
                <a:lnTo>
                  <a:pt x="2589114" y="560848"/>
                </a:lnTo>
                <a:lnTo>
                  <a:pt x="2575873" y="614631"/>
                </a:lnTo>
                <a:lnTo>
                  <a:pt x="2550014" y="666705"/>
                </a:lnTo>
                <a:lnTo>
                  <a:pt x="2512191" y="716801"/>
                </a:lnTo>
                <a:lnTo>
                  <a:pt x="2463052" y="764651"/>
                </a:lnTo>
                <a:lnTo>
                  <a:pt x="2403251" y="809987"/>
                </a:lnTo>
                <a:lnTo>
                  <a:pt x="2369555" y="831629"/>
                </a:lnTo>
                <a:lnTo>
                  <a:pt x="2333438" y="852541"/>
                </a:lnTo>
                <a:lnTo>
                  <a:pt x="2294981" y="872692"/>
                </a:lnTo>
                <a:lnTo>
                  <a:pt x="2254265" y="892046"/>
                </a:lnTo>
                <a:lnTo>
                  <a:pt x="2211371" y="910570"/>
                </a:lnTo>
                <a:lnTo>
                  <a:pt x="2166382" y="928232"/>
                </a:lnTo>
                <a:lnTo>
                  <a:pt x="2119378" y="944997"/>
                </a:lnTo>
                <a:lnTo>
                  <a:pt x="2070441" y="960832"/>
                </a:lnTo>
                <a:lnTo>
                  <a:pt x="2019653" y="975703"/>
                </a:lnTo>
                <a:lnTo>
                  <a:pt x="1967094" y="989578"/>
                </a:lnTo>
                <a:lnTo>
                  <a:pt x="1912847" y="1002421"/>
                </a:lnTo>
                <a:lnTo>
                  <a:pt x="1856992" y="1014201"/>
                </a:lnTo>
                <a:lnTo>
                  <a:pt x="1799611" y="1024882"/>
                </a:lnTo>
                <a:lnTo>
                  <a:pt x="1740786" y="1034433"/>
                </a:lnTo>
                <a:lnTo>
                  <a:pt x="1680597" y="1042819"/>
                </a:lnTo>
                <a:lnTo>
                  <a:pt x="1619127" y="1050007"/>
                </a:lnTo>
                <a:lnTo>
                  <a:pt x="1556457" y="1055963"/>
                </a:lnTo>
                <a:lnTo>
                  <a:pt x="1492667" y="1060654"/>
                </a:lnTo>
                <a:lnTo>
                  <a:pt x="1427840" y="1064046"/>
                </a:lnTo>
                <a:lnTo>
                  <a:pt x="1362057" y="1066105"/>
                </a:lnTo>
                <a:lnTo>
                  <a:pt x="1295400" y="1066800"/>
                </a:lnTo>
                <a:lnTo>
                  <a:pt x="1228742" y="1066105"/>
                </a:lnTo>
                <a:lnTo>
                  <a:pt x="1162959" y="1064046"/>
                </a:lnTo>
                <a:lnTo>
                  <a:pt x="1098132" y="1060654"/>
                </a:lnTo>
                <a:lnTo>
                  <a:pt x="1034342" y="1055963"/>
                </a:lnTo>
                <a:lnTo>
                  <a:pt x="971672" y="1050007"/>
                </a:lnTo>
                <a:lnTo>
                  <a:pt x="910202" y="1042819"/>
                </a:lnTo>
                <a:lnTo>
                  <a:pt x="850013" y="1034433"/>
                </a:lnTo>
                <a:lnTo>
                  <a:pt x="791188" y="1024882"/>
                </a:lnTo>
                <a:lnTo>
                  <a:pt x="733807" y="1014201"/>
                </a:lnTo>
                <a:lnTo>
                  <a:pt x="677952" y="1002421"/>
                </a:lnTo>
                <a:lnTo>
                  <a:pt x="623705" y="989578"/>
                </a:lnTo>
                <a:lnTo>
                  <a:pt x="571146" y="975703"/>
                </a:lnTo>
                <a:lnTo>
                  <a:pt x="520358" y="960832"/>
                </a:lnTo>
                <a:lnTo>
                  <a:pt x="471421" y="944997"/>
                </a:lnTo>
                <a:lnTo>
                  <a:pt x="424417" y="928232"/>
                </a:lnTo>
                <a:lnTo>
                  <a:pt x="379428" y="910570"/>
                </a:lnTo>
                <a:lnTo>
                  <a:pt x="336534" y="892046"/>
                </a:lnTo>
                <a:lnTo>
                  <a:pt x="295818" y="872692"/>
                </a:lnTo>
                <a:lnTo>
                  <a:pt x="257361" y="852541"/>
                </a:lnTo>
                <a:lnTo>
                  <a:pt x="221244" y="831629"/>
                </a:lnTo>
                <a:lnTo>
                  <a:pt x="187548" y="809987"/>
                </a:lnTo>
                <a:lnTo>
                  <a:pt x="156355" y="787650"/>
                </a:lnTo>
                <a:lnTo>
                  <a:pt x="101804" y="741023"/>
                </a:lnTo>
                <a:lnTo>
                  <a:pt x="58241" y="692017"/>
                </a:lnTo>
                <a:lnTo>
                  <a:pt x="26319" y="640898"/>
                </a:lnTo>
                <a:lnTo>
                  <a:pt x="6688" y="587937"/>
                </a:lnTo>
                <a:lnTo>
                  <a:pt x="0" y="533400"/>
                </a:lnTo>
                <a:close/>
              </a:path>
            </a:pathLst>
          </a:custGeom>
          <a:ln w="182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393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095"/>
              </a:spcBef>
            </a:pPr>
            <a:r>
              <a:rPr sz="4000" spc="140" dirty="0"/>
              <a:t>RESULTS</a:t>
            </a:r>
            <a:endParaRPr sz="4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0" y="1066800"/>
            <a:ext cx="7086600" cy="4038600"/>
          </a:xfrm>
          <a:custGeom>
            <a:avLst/>
            <a:gdLst/>
            <a:ahLst/>
            <a:cxnLst/>
            <a:rect l="l" t="t" r="r" b="b"/>
            <a:pathLst>
              <a:path w="7086600" h="4038600">
                <a:moveTo>
                  <a:pt x="0" y="4038600"/>
                </a:moveTo>
                <a:lnTo>
                  <a:pt x="7086600" y="4038600"/>
                </a:lnTo>
                <a:lnTo>
                  <a:pt x="7086600" y="0"/>
                </a:lnTo>
                <a:lnTo>
                  <a:pt x="0" y="0"/>
                </a:lnTo>
                <a:lnTo>
                  <a:pt x="0" y="4038600"/>
                </a:lnTo>
                <a:close/>
              </a:path>
            </a:pathLst>
          </a:custGeom>
          <a:solidFill>
            <a:srgbClr val="DDA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0" y="1066800"/>
            <a:ext cx="7086600" cy="4038600"/>
          </a:xfrm>
          <a:custGeom>
            <a:avLst/>
            <a:gdLst/>
            <a:ahLst/>
            <a:cxnLst/>
            <a:rect l="l" t="t" r="r" b="b"/>
            <a:pathLst>
              <a:path w="7086600" h="4038600">
                <a:moveTo>
                  <a:pt x="0" y="4038600"/>
                </a:moveTo>
                <a:lnTo>
                  <a:pt x="7086600" y="4038600"/>
                </a:lnTo>
                <a:lnTo>
                  <a:pt x="7086600" y="0"/>
                </a:lnTo>
                <a:lnTo>
                  <a:pt x="0" y="0"/>
                </a:lnTo>
                <a:lnTo>
                  <a:pt x="0" y="40386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95999"/>
            <a:ext cx="4191000" cy="762000"/>
          </a:xfrm>
          <a:custGeom>
            <a:avLst/>
            <a:gdLst/>
            <a:ahLst/>
            <a:cxnLst/>
            <a:rect l="l" t="t" r="r" b="b"/>
            <a:pathLst>
              <a:path w="4191000" h="762000">
                <a:moveTo>
                  <a:pt x="0" y="761999"/>
                </a:moveTo>
                <a:lnTo>
                  <a:pt x="4191000" y="761999"/>
                </a:lnTo>
                <a:lnTo>
                  <a:pt x="4191000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" y="6105143"/>
            <a:ext cx="4173220" cy="7531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3495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185"/>
              </a:spcBef>
            </a:pPr>
            <a:r>
              <a:rPr sz="44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PROBIT</a:t>
            </a:r>
            <a:r>
              <a:rPr sz="4400" b="1" spc="-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400" b="1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UNITS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1600" y="0"/>
            <a:ext cx="3962400" cy="838200"/>
          </a:xfrm>
          <a:prstGeom prst="rect">
            <a:avLst/>
          </a:prstGeom>
          <a:solidFill>
            <a:srgbClr val="FF0000"/>
          </a:solidFill>
          <a:ln w="18288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65125">
              <a:lnSpc>
                <a:spcPct val="100000"/>
              </a:lnSpc>
              <a:spcBef>
                <a:spcPts val="530"/>
              </a:spcBef>
            </a:pPr>
            <a:r>
              <a:rPr sz="4400" b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%</a:t>
            </a:r>
            <a:r>
              <a:rPr sz="4400" b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4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RESPONSE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657600"/>
            <a:ext cx="762000" cy="2438400"/>
          </a:xfrm>
          <a:custGeom>
            <a:avLst/>
            <a:gdLst/>
            <a:ahLst/>
            <a:cxnLst/>
            <a:rect l="l" t="t" r="r" b="b"/>
            <a:pathLst>
              <a:path w="762000" h="2438400">
                <a:moveTo>
                  <a:pt x="571500" y="0"/>
                </a:moveTo>
                <a:lnTo>
                  <a:pt x="571500" y="95250"/>
                </a:lnTo>
                <a:lnTo>
                  <a:pt x="333375" y="95250"/>
                </a:lnTo>
                <a:lnTo>
                  <a:pt x="284112" y="98863"/>
                </a:lnTo>
                <a:lnTo>
                  <a:pt x="237094" y="109362"/>
                </a:lnTo>
                <a:lnTo>
                  <a:pt x="192835" y="126229"/>
                </a:lnTo>
                <a:lnTo>
                  <a:pt x="151851" y="148950"/>
                </a:lnTo>
                <a:lnTo>
                  <a:pt x="114658" y="177010"/>
                </a:lnTo>
                <a:lnTo>
                  <a:pt x="81773" y="209893"/>
                </a:lnTo>
                <a:lnTo>
                  <a:pt x="53710" y="247084"/>
                </a:lnTo>
                <a:lnTo>
                  <a:pt x="30985" y="288068"/>
                </a:lnTo>
                <a:lnTo>
                  <a:pt x="14115" y="332330"/>
                </a:lnTo>
                <a:lnTo>
                  <a:pt x="3614" y="379354"/>
                </a:lnTo>
                <a:lnTo>
                  <a:pt x="0" y="428625"/>
                </a:lnTo>
                <a:lnTo>
                  <a:pt x="0" y="2438400"/>
                </a:lnTo>
                <a:lnTo>
                  <a:pt x="190500" y="2438400"/>
                </a:lnTo>
                <a:lnTo>
                  <a:pt x="190500" y="428625"/>
                </a:lnTo>
                <a:lnTo>
                  <a:pt x="197784" y="383481"/>
                </a:lnTo>
                <a:lnTo>
                  <a:pt x="218067" y="344262"/>
                </a:lnTo>
                <a:lnTo>
                  <a:pt x="248995" y="313328"/>
                </a:lnTo>
                <a:lnTo>
                  <a:pt x="288216" y="293037"/>
                </a:lnTo>
                <a:lnTo>
                  <a:pt x="333375" y="285750"/>
                </a:lnTo>
                <a:lnTo>
                  <a:pt x="666750" y="285750"/>
                </a:lnTo>
                <a:lnTo>
                  <a:pt x="762000" y="190500"/>
                </a:lnTo>
                <a:lnTo>
                  <a:pt x="571500" y="0"/>
                </a:lnTo>
                <a:close/>
              </a:path>
              <a:path w="762000" h="2438400">
                <a:moveTo>
                  <a:pt x="666750" y="285750"/>
                </a:moveTo>
                <a:lnTo>
                  <a:pt x="571500" y="285750"/>
                </a:lnTo>
                <a:lnTo>
                  <a:pt x="571500" y="381000"/>
                </a:lnTo>
                <a:lnTo>
                  <a:pt x="666750" y="28575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3657600"/>
            <a:ext cx="762000" cy="2438400"/>
          </a:xfrm>
          <a:custGeom>
            <a:avLst/>
            <a:gdLst/>
            <a:ahLst/>
            <a:cxnLst/>
            <a:rect l="l" t="t" r="r" b="b"/>
            <a:pathLst>
              <a:path w="762000" h="2438400">
                <a:moveTo>
                  <a:pt x="0" y="2438400"/>
                </a:moveTo>
                <a:lnTo>
                  <a:pt x="0" y="428625"/>
                </a:lnTo>
                <a:lnTo>
                  <a:pt x="3614" y="379354"/>
                </a:lnTo>
                <a:lnTo>
                  <a:pt x="14115" y="332330"/>
                </a:lnTo>
                <a:lnTo>
                  <a:pt x="30985" y="288068"/>
                </a:lnTo>
                <a:lnTo>
                  <a:pt x="53710" y="247084"/>
                </a:lnTo>
                <a:lnTo>
                  <a:pt x="81773" y="209893"/>
                </a:lnTo>
                <a:lnTo>
                  <a:pt x="114658" y="177010"/>
                </a:lnTo>
                <a:lnTo>
                  <a:pt x="151851" y="148950"/>
                </a:lnTo>
                <a:lnTo>
                  <a:pt x="192835" y="126229"/>
                </a:lnTo>
                <a:lnTo>
                  <a:pt x="237094" y="109362"/>
                </a:lnTo>
                <a:lnTo>
                  <a:pt x="284112" y="98863"/>
                </a:lnTo>
                <a:lnTo>
                  <a:pt x="333375" y="95250"/>
                </a:lnTo>
                <a:lnTo>
                  <a:pt x="571500" y="95250"/>
                </a:lnTo>
                <a:lnTo>
                  <a:pt x="571500" y="0"/>
                </a:lnTo>
                <a:lnTo>
                  <a:pt x="762000" y="190500"/>
                </a:lnTo>
                <a:lnTo>
                  <a:pt x="571500" y="381000"/>
                </a:lnTo>
                <a:lnTo>
                  <a:pt x="571500" y="285750"/>
                </a:lnTo>
                <a:lnTo>
                  <a:pt x="333375" y="285750"/>
                </a:lnTo>
                <a:lnTo>
                  <a:pt x="288216" y="293037"/>
                </a:lnTo>
                <a:lnTo>
                  <a:pt x="248995" y="313328"/>
                </a:lnTo>
                <a:lnTo>
                  <a:pt x="218067" y="344262"/>
                </a:lnTo>
                <a:lnTo>
                  <a:pt x="197784" y="383481"/>
                </a:lnTo>
                <a:lnTo>
                  <a:pt x="190500" y="428625"/>
                </a:lnTo>
                <a:lnTo>
                  <a:pt x="190500" y="2438400"/>
                </a:lnTo>
                <a:lnTo>
                  <a:pt x="0" y="24384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914400"/>
            <a:ext cx="685800" cy="1981200"/>
          </a:xfrm>
          <a:custGeom>
            <a:avLst/>
            <a:gdLst/>
            <a:ahLst/>
            <a:cxnLst/>
            <a:rect l="l" t="t" r="r" b="b"/>
            <a:pathLst>
              <a:path w="685800" h="1981200">
                <a:moveTo>
                  <a:pt x="171450" y="1638300"/>
                </a:moveTo>
                <a:lnTo>
                  <a:pt x="0" y="1809750"/>
                </a:lnTo>
                <a:lnTo>
                  <a:pt x="171450" y="1981200"/>
                </a:lnTo>
                <a:lnTo>
                  <a:pt x="171450" y="1895475"/>
                </a:lnTo>
                <a:lnTo>
                  <a:pt x="385699" y="1895475"/>
                </a:lnTo>
                <a:lnTo>
                  <a:pt x="434375" y="1891547"/>
                </a:lnTo>
                <a:lnTo>
                  <a:pt x="480551" y="1880176"/>
                </a:lnTo>
                <a:lnTo>
                  <a:pt x="523609" y="1861980"/>
                </a:lnTo>
                <a:lnTo>
                  <a:pt x="562932" y="1837579"/>
                </a:lnTo>
                <a:lnTo>
                  <a:pt x="597900" y="1807590"/>
                </a:lnTo>
                <a:lnTo>
                  <a:pt x="627896" y="1772634"/>
                </a:lnTo>
                <a:lnTo>
                  <a:pt x="652302" y="1733328"/>
                </a:lnTo>
                <a:lnTo>
                  <a:pt x="656236" y="1724025"/>
                </a:lnTo>
                <a:lnTo>
                  <a:pt x="171450" y="1724025"/>
                </a:lnTo>
                <a:lnTo>
                  <a:pt x="171450" y="1638300"/>
                </a:lnTo>
                <a:close/>
              </a:path>
              <a:path w="685800" h="1981200">
                <a:moveTo>
                  <a:pt x="685800" y="0"/>
                </a:moveTo>
                <a:lnTo>
                  <a:pt x="514350" y="0"/>
                </a:lnTo>
                <a:lnTo>
                  <a:pt x="514350" y="1595501"/>
                </a:lnTo>
                <a:lnTo>
                  <a:pt x="504249" y="1645533"/>
                </a:lnTo>
                <a:lnTo>
                  <a:pt x="476694" y="1686385"/>
                </a:lnTo>
                <a:lnTo>
                  <a:pt x="435804" y="1713926"/>
                </a:lnTo>
                <a:lnTo>
                  <a:pt x="385699" y="1724025"/>
                </a:lnTo>
                <a:lnTo>
                  <a:pt x="656236" y="1724025"/>
                </a:lnTo>
                <a:lnTo>
                  <a:pt x="670500" y="1690291"/>
                </a:lnTo>
                <a:lnTo>
                  <a:pt x="681872" y="1644143"/>
                </a:lnTo>
                <a:lnTo>
                  <a:pt x="685800" y="1595501"/>
                </a:lnTo>
                <a:lnTo>
                  <a:pt x="685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914400"/>
            <a:ext cx="685800" cy="1981200"/>
          </a:xfrm>
          <a:custGeom>
            <a:avLst/>
            <a:gdLst/>
            <a:ahLst/>
            <a:cxnLst/>
            <a:rect l="l" t="t" r="r" b="b"/>
            <a:pathLst>
              <a:path w="685800" h="1981200">
                <a:moveTo>
                  <a:pt x="685800" y="0"/>
                </a:moveTo>
                <a:lnTo>
                  <a:pt x="685800" y="1595501"/>
                </a:lnTo>
                <a:lnTo>
                  <a:pt x="681872" y="1644143"/>
                </a:lnTo>
                <a:lnTo>
                  <a:pt x="670500" y="1690291"/>
                </a:lnTo>
                <a:lnTo>
                  <a:pt x="652302" y="1733328"/>
                </a:lnTo>
                <a:lnTo>
                  <a:pt x="627896" y="1772634"/>
                </a:lnTo>
                <a:lnTo>
                  <a:pt x="597900" y="1807590"/>
                </a:lnTo>
                <a:lnTo>
                  <a:pt x="562932" y="1837579"/>
                </a:lnTo>
                <a:lnTo>
                  <a:pt x="523609" y="1861980"/>
                </a:lnTo>
                <a:lnTo>
                  <a:pt x="480551" y="1880176"/>
                </a:lnTo>
                <a:lnTo>
                  <a:pt x="434375" y="1891547"/>
                </a:lnTo>
                <a:lnTo>
                  <a:pt x="385699" y="1895475"/>
                </a:lnTo>
                <a:lnTo>
                  <a:pt x="171450" y="1895475"/>
                </a:lnTo>
                <a:lnTo>
                  <a:pt x="171450" y="1981200"/>
                </a:lnTo>
                <a:lnTo>
                  <a:pt x="0" y="1809750"/>
                </a:lnTo>
                <a:lnTo>
                  <a:pt x="171450" y="1638300"/>
                </a:lnTo>
                <a:lnTo>
                  <a:pt x="171450" y="1724025"/>
                </a:lnTo>
                <a:lnTo>
                  <a:pt x="385699" y="1724025"/>
                </a:lnTo>
                <a:lnTo>
                  <a:pt x="435804" y="1713926"/>
                </a:lnTo>
                <a:lnTo>
                  <a:pt x="476694" y="1686385"/>
                </a:lnTo>
                <a:lnTo>
                  <a:pt x="504249" y="1645533"/>
                </a:lnTo>
                <a:lnTo>
                  <a:pt x="514350" y="1595501"/>
                </a:lnTo>
                <a:lnTo>
                  <a:pt x="514350" y="0"/>
                </a:lnTo>
                <a:lnTo>
                  <a:pt x="685800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19600" y="6019799"/>
            <a:ext cx="4724400" cy="838200"/>
          </a:xfrm>
          <a:custGeom>
            <a:avLst/>
            <a:gdLst/>
            <a:ahLst/>
            <a:cxnLst/>
            <a:rect l="l" t="t" r="r" b="b"/>
            <a:pathLst>
              <a:path w="4724400" h="838200">
                <a:moveTo>
                  <a:pt x="0" y="838199"/>
                </a:moveTo>
                <a:lnTo>
                  <a:pt x="4724400" y="838199"/>
                </a:lnTo>
                <a:lnTo>
                  <a:pt x="4724400" y="0"/>
                </a:lnTo>
                <a:lnTo>
                  <a:pt x="0" y="0"/>
                </a:lnTo>
                <a:lnTo>
                  <a:pt x="0" y="838199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28744" y="6028943"/>
            <a:ext cx="4715510" cy="8293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61594" rIns="0" bIns="0" rtlCol="0">
            <a:spAutoFit/>
          </a:bodyPr>
          <a:lstStyle/>
          <a:p>
            <a:pPr marL="1111250">
              <a:lnSpc>
                <a:spcPct val="100000"/>
              </a:lnSpc>
              <a:spcBef>
                <a:spcPts val="484"/>
              </a:spcBef>
            </a:pPr>
            <a:r>
              <a:rPr sz="4400" b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LOG</a:t>
            </a:r>
            <a:r>
              <a:rPr sz="4400" b="1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400" b="1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DOSE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15000" y="5181600"/>
            <a:ext cx="533400" cy="838200"/>
          </a:xfrm>
          <a:custGeom>
            <a:avLst/>
            <a:gdLst/>
            <a:ahLst/>
            <a:cxnLst/>
            <a:rect l="l" t="t" r="r" b="b"/>
            <a:pathLst>
              <a:path w="533400" h="838200">
                <a:moveTo>
                  <a:pt x="400050" y="266700"/>
                </a:moveTo>
                <a:lnTo>
                  <a:pt x="133350" y="266700"/>
                </a:lnTo>
                <a:lnTo>
                  <a:pt x="133350" y="838200"/>
                </a:lnTo>
                <a:lnTo>
                  <a:pt x="400050" y="838200"/>
                </a:lnTo>
                <a:lnTo>
                  <a:pt x="400050" y="266700"/>
                </a:lnTo>
                <a:close/>
              </a:path>
              <a:path w="533400" h="838200">
                <a:moveTo>
                  <a:pt x="266700" y="0"/>
                </a:moveTo>
                <a:lnTo>
                  <a:pt x="0" y="266700"/>
                </a:lnTo>
                <a:lnTo>
                  <a:pt x="533400" y="266700"/>
                </a:lnTo>
                <a:lnTo>
                  <a:pt x="2667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5000" y="5181600"/>
            <a:ext cx="533400" cy="838200"/>
          </a:xfrm>
          <a:custGeom>
            <a:avLst/>
            <a:gdLst/>
            <a:ahLst/>
            <a:cxnLst/>
            <a:rect l="l" t="t" r="r" b="b"/>
            <a:pathLst>
              <a:path w="533400" h="838200">
                <a:moveTo>
                  <a:pt x="533400" y="266700"/>
                </a:moveTo>
                <a:lnTo>
                  <a:pt x="400050" y="266700"/>
                </a:lnTo>
                <a:lnTo>
                  <a:pt x="400050" y="838200"/>
                </a:lnTo>
                <a:lnTo>
                  <a:pt x="133350" y="838200"/>
                </a:lnTo>
                <a:lnTo>
                  <a:pt x="133350" y="266700"/>
                </a:lnTo>
                <a:lnTo>
                  <a:pt x="0" y="266700"/>
                </a:lnTo>
                <a:lnTo>
                  <a:pt x="266700" y="0"/>
                </a:lnTo>
                <a:lnTo>
                  <a:pt x="533400" y="26670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85622" y="14681"/>
            <a:ext cx="16497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P</a:t>
            </a:r>
            <a:r>
              <a:rPr sz="4800" spc="-20" dirty="0">
                <a:latin typeface="Arial"/>
                <a:cs typeface="Arial"/>
              </a:rPr>
              <a:t>L</a:t>
            </a:r>
            <a:r>
              <a:rPr sz="4800" dirty="0">
                <a:latin typeface="Arial"/>
                <a:cs typeface="Arial"/>
              </a:rPr>
              <a:t>OT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3455" y="6391655"/>
            <a:ext cx="246887" cy="246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2655" y="4867655"/>
            <a:ext cx="246887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8055" y="5324855"/>
            <a:ext cx="246888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6456" y="1895855"/>
            <a:ext cx="246888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7255" y="143255"/>
            <a:ext cx="246888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15656" y="143255"/>
            <a:ext cx="246888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3455" y="6391655"/>
            <a:ext cx="246887" cy="246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2655" y="4867655"/>
            <a:ext cx="246887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8055" y="5324855"/>
            <a:ext cx="246888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6456" y="1895855"/>
            <a:ext cx="246888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7255" y="143255"/>
            <a:ext cx="246888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15656" y="143255"/>
            <a:ext cx="246888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7800" y="120904"/>
            <a:ext cx="6661150" cy="6584950"/>
          </a:xfrm>
          <a:custGeom>
            <a:avLst/>
            <a:gdLst/>
            <a:ahLst/>
            <a:cxnLst/>
            <a:rect l="l" t="t" r="r" b="b"/>
            <a:pathLst>
              <a:path w="6661150" h="6584950">
                <a:moveTo>
                  <a:pt x="6629908" y="0"/>
                </a:moveTo>
                <a:lnTo>
                  <a:pt x="0" y="6552806"/>
                </a:lnTo>
                <a:lnTo>
                  <a:pt x="31241" y="6584416"/>
                </a:lnTo>
                <a:lnTo>
                  <a:pt x="6661150" y="31623"/>
                </a:lnTo>
                <a:lnTo>
                  <a:pt x="6629908" y="0"/>
                </a:lnTo>
                <a:close/>
              </a:path>
            </a:pathLst>
          </a:custGeom>
          <a:solidFill>
            <a:srgbClr val="C56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7800" y="120904"/>
            <a:ext cx="6661150" cy="6584950"/>
          </a:xfrm>
          <a:custGeom>
            <a:avLst/>
            <a:gdLst/>
            <a:ahLst/>
            <a:cxnLst/>
            <a:rect l="l" t="t" r="r" b="b"/>
            <a:pathLst>
              <a:path w="6661150" h="6584950">
                <a:moveTo>
                  <a:pt x="0" y="6552806"/>
                </a:moveTo>
                <a:lnTo>
                  <a:pt x="6629908" y="0"/>
                </a:lnTo>
                <a:lnTo>
                  <a:pt x="6661150" y="31623"/>
                </a:lnTo>
                <a:lnTo>
                  <a:pt x="31241" y="6584416"/>
                </a:lnTo>
                <a:lnTo>
                  <a:pt x="0" y="655280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3455" y="6391655"/>
            <a:ext cx="246887" cy="246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2655" y="4867655"/>
            <a:ext cx="246887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8055" y="5324855"/>
            <a:ext cx="246888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6456" y="1895855"/>
            <a:ext cx="246888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7255" y="143255"/>
            <a:ext cx="246888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15656" y="143255"/>
            <a:ext cx="246888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7800" y="120904"/>
            <a:ext cx="6661150" cy="6584950"/>
          </a:xfrm>
          <a:custGeom>
            <a:avLst/>
            <a:gdLst/>
            <a:ahLst/>
            <a:cxnLst/>
            <a:rect l="l" t="t" r="r" b="b"/>
            <a:pathLst>
              <a:path w="6661150" h="6584950">
                <a:moveTo>
                  <a:pt x="6629908" y="0"/>
                </a:moveTo>
                <a:lnTo>
                  <a:pt x="0" y="6552806"/>
                </a:lnTo>
                <a:lnTo>
                  <a:pt x="31241" y="6584416"/>
                </a:lnTo>
                <a:lnTo>
                  <a:pt x="6661150" y="31623"/>
                </a:lnTo>
                <a:lnTo>
                  <a:pt x="6629908" y="0"/>
                </a:lnTo>
                <a:close/>
              </a:path>
            </a:pathLst>
          </a:custGeom>
          <a:solidFill>
            <a:srgbClr val="C56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7800" y="120904"/>
            <a:ext cx="6661150" cy="6584950"/>
          </a:xfrm>
          <a:custGeom>
            <a:avLst/>
            <a:gdLst/>
            <a:ahLst/>
            <a:cxnLst/>
            <a:rect l="l" t="t" r="r" b="b"/>
            <a:pathLst>
              <a:path w="6661150" h="6584950">
                <a:moveTo>
                  <a:pt x="0" y="6552806"/>
                </a:moveTo>
                <a:lnTo>
                  <a:pt x="6629908" y="0"/>
                </a:lnTo>
                <a:lnTo>
                  <a:pt x="6661150" y="31623"/>
                </a:lnTo>
                <a:lnTo>
                  <a:pt x="31241" y="6584416"/>
                </a:lnTo>
                <a:lnTo>
                  <a:pt x="0" y="655280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24400" y="3451859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800" y="0"/>
                </a:lnTo>
              </a:path>
            </a:pathLst>
          </a:custGeom>
          <a:ln w="45720">
            <a:solidFill>
              <a:srgbClr val="C569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00" y="3429000"/>
            <a:ext cx="4114800" cy="45720"/>
          </a:xfrm>
          <a:custGeom>
            <a:avLst/>
            <a:gdLst/>
            <a:ahLst/>
            <a:cxnLst/>
            <a:rect l="l" t="t" r="r" b="b"/>
            <a:pathLst>
              <a:path w="4114800" h="45720">
                <a:moveTo>
                  <a:pt x="0" y="45720"/>
                </a:moveTo>
                <a:lnTo>
                  <a:pt x="4114800" y="45720"/>
                </a:lnTo>
                <a:lnTo>
                  <a:pt x="41148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ln w="18287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47259" y="3505200"/>
            <a:ext cx="0" cy="3200400"/>
          </a:xfrm>
          <a:custGeom>
            <a:avLst/>
            <a:gdLst/>
            <a:ahLst/>
            <a:cxnLst/>
            <a:rect l="l" t="t" r="r" b="b"/>
            <a:pathLst>
              <a:path h="3200400">
                <a:moveTo>
                  <a:pt x="0" y="0"/>
                </a:moveTo>
                <a:lnTo>
                  <a:pt x="0" y="3200400"/>
                </a:lnTo>
              </a:path>
            </a:pathLst>
          </a:custGeom>
          <a:ln w="45720">
            <a:solidFill>
              <a:srgbClr val="C569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4400" y="3505200"/>
            <a:ext cx="45720" cy="3200400"/>
          </a:xfrm>
          <a:custGeom>
            <a:avLst/>
            <a:gdLst/>
            <a:ahLst/>
            <a:cxnLst/>
            <a:rect l="l" t="t" r="r" b="b"/>
            <a:pathLst>
              <a:path w="45720" h="3200400">
                <a:moveTo>
                  <a:pt x="0" y="3200400"/>
                </a:moveTo>
                <a:lnTo>
                  <a:pt x="45720" y="3200400"/>
                </a:lnTo>
                <a:lnTo>
                  <a:pt x="45720" y="0"/>
                </a:lnTo>
                <a:lnTo>
                  <a:pt x="0" y="0"/>
                </a:lnTo>
                <a:lnTo>
                  <a:pt x="0" y="3200400"/>
                </a:lnTo>
                <a:close/>
              </a:path>
            </a:pathLst>
          </a:custGeom>
          <a:ln w="18288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8428" y="5788977"/>
            <a:ext cx="716915" cy="730885"/>
          </a:xfrm>
          <a:custGeom>
            <a:avLst/>
            <a:gdLst/>
            <a:ahLst/>
            <a:cxnLst/>
            <a:rect l="l" t="t" r="r" b="b"/>
            <a:pathLst>
              <a:path w="716914" h="730884">
                <a:moveTo>
                  <a:pt x="0" y="431190"/>
                </a:moveTo>
                <a:lnTo>
                  <a:pt x="4952" y="730859"/>
                </a:lnTo>
                <a:lnTo>
                  <a:pt x="304673" y="725906"/>
                </a:lnTo>
                <a:lnTo>
                  <a:pt x="228473" y="652221"/>
                </a:lnTo>
                <a:lnTo>
                  <a:pt x="371041" y="504863"/>
                </a:lnTo>
                <a:lnTo>
                  <a:pt x="76200" y="504863"/>
                </a:lnTo>
                <a:lnTo>
                  <a:pt x="0" y="431190"/>
                </a:lnTo>
                <a:close/>
              </a:path>
              <a:path w="716914" h="730884">
                <a:moveTo>
                  <a:pt x="564642" y="0"/>
                </a:moveTo>
                <a:lnTo>
                  <a:pt x="76200" y="504863"/>
                </a:lnTo>
                <a:lnTo>
                  <a:pt x="371041" y="504863"/>
                </a:lnTo>
                <a:lnTo>
                  <a:pt x="716914" y="147370"/>
                </a:lnTo>
                <a:lnTo>
                  <a:pt x="56464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8428" y="5788977"/>
            <a:ext cx="716915" cy="730885"/>
          </a:xfrm>
          <a:custGeom>
            <a:avLst/>
            <a:gdLst/>
            <a:ahLst/>
            <a:cxnLst/>
            <a:rect l="l" t="t" r="r" b="b"/>
            <a:pathLst>
              <a:path w="716914" h="730884">
                <a:moveTo>
                  <a:pt x="0" y="431190"/>
                </a:moveTo>
                <a:lnTo>
                  <a:pt x="76200" y="504863"/>
                </a:lnTo>
                <a:lnTo>
                  <a:pt x="564642" y="0"/>
                </a:lnTo>
                <a:lnTo>
                  <a:pt x="716914" y="147370"/>
                </a:lnTo>
                <a:lnTo>
                  <a:pt x="228473" y="652221"/>
                </a:lnTo>
                <a:lnTo>
                  <a:pt x="304673" y="725906"/>
                </a:lnTo>
                <a:lnTo>
                  <a:pt x="4952" y="730859"/>
                </a:lnTo>
                <a:lnTo>
                  <a:pt x="0" y="43119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86268" y="2600325"/>
            <a:ext cx="806450" cy="666750"/>
          </a:xfrm>
          <a:custGeom>
            <a:avLst/>
            <a:gdLst/>
            <a:ahLst/>
            <a:cxnLst/>
            <a:rect l="l" t="t" r="r" b="b"/>
            <a:pathLst>
              <a:path w="806450" h="666750">
                <a:moveTo>
                  <a:pt x="123062" y="0"/>
                </a:moveTo>
                <a:lnTo>
                  <a:pt x="0" y="172592"/>
                </a:lnTo>
                <a:lnTo>
                  <a:pt x="572007" y="580263"/>
                </a:lnTo>
                <a:lnTo>
                  <a:pt x="510539" y="666623"/>
                </a:lnTo>
                <a:lnTo>
                  <a:pt x="806196" y="616965"/>
                </a:lnTo>
                <a:lnTo>
                  <a:pt x="771028" y="407670"/>
                </a:lnTo>
                <a:lnTo>
                  <a:pt x="695071" y="407670"/>
                </a:lnTo>
                <a:lnTo>
                  <a:pt x="123062" y="0"/>
                </a:lnTo>
                <a:close/>
              </a:path>
              <a:path w="806450" h="666750">
                <a:moveTo>
                  <a:pt x="756538" y="321437"/>
                </a:moveTo>
                <a:lnTo>
                  <a:pt x="695071" y="407670"/>
                </a:lnTo>
                <a:lnTo>
                  <a:pt x="771028" y="407670"/>
                </a:lnTo>
                <a:lnTo>
                  <a:pt x="756538" y="32143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86268" y="2600325"/>
            <a:ext cx="806450" cy="666750"/>
          </a:xfrm>
          <a:custGeom>
            <a:avLst/>
            <a:gdLst/>
            <a:ahLst/>
            <a:cxnLst/>
            <a:rect l="l" t="t" r="r" b="b"/>
            <a:pathLst>
              <a:path w="806450" h="666750">
                <a:moveTo>
                  <a:pt x="510539" y="666623"/>
                </a:moveTo>
                <a:lnTo>
                  <a:pt x="572007" y="580263"/>
                </a:lnTo>
                <a:lnTo>
                  <a:pt x="0" y="172592"/>
                </a:lnTo>
                <a:lnTo>
                  <a:pt x="123062" y="0"/>
                </a:lnTo>
                <a:lnTo>
                  <a:pt x="695071" y="407670"/>
                </a:lnTo>
                <a:lnTo>
                  <a:pt x="756538" y="321437"/>
                </a:lnTo>
                <a:lnTo>
                  <a:pt x="806196" y="616965"/>
                </a:lnTo>
                <a:lnTo>
                  <a:pt x="510539" y="6666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1820545">
              <a:lnSpc>
                <a:spcPct val="100000"/>
              </a:lnSpc>
              <a:tabLst>
                <a:tab pos="3604895" algn="l"/>
                <a:tab pos="4929505" algn="l"/>
                <a:tab pos="5565775" algn="l"/>
              </a:tabLst>
            </a:pPr>
            <a:r>
              <a:rPr spc="155" dirty="0"/>
              <a:t>LETHAL	</a:t>
            </a:r>
            <a:r>
              <a:rPr spc="145" dirty="0"/>
              <a:t>DOSE	</a:t>
            </a:r>
            <a:r>
              <a:rPr spc="95" dirty="0"/>
              <a:t>50	</a:t>
            </a:r>
            <a:r>
              <a:rPr spc="155" dirty="0"/>
              <a:t>(LD50)</a:t>
            </a:r>
          </a:p>
        </p:txBody>
      </p:sp>
      <p:sp>
        <p:nvSpPr>
          <p:cNvPr id="3" name="object 3"/>
          <p:cNvSpPr/>
          <p:nvPr/>
        </p:nvSpPr>
        <p:spPr>
          <a:xfrm>
            <a:off x="1188719" y="1987295"/>
            <a:ext cx="2304415" cy="1384300"/>
          </a:xfrm>
          <a:custGeom>
            <a:avLst/>
            <a:gdLst/>
            <a:ahLst/>
            <a:cxnLst/>
            <a:rect l="l" t="t" r="r" b="b"/>
            <a:pathLst>
              <a:path w="2304415" h="1384300">
                <a:moveTo>
                  <a:pt x="0" y="1383791"/>
                </a:moveTo>
                <a:lnTo>
                  <a:pt x="2304287" y="1383791"/>
                </a:lnTo>
                <a:lnTo>
                  <a:pt x="2304287" y="0"/>
                </a:lnTo>
                <a:lnTo>
                  <a:pt x="0" y="0"/>
                </a:lnTo>
                <a:lnTo>
                  <a:pt x="0" y="1383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4336" y="1962911"/>
            <a:ext cx="2353310" cy="1432560"/>
          </a:xfrm>
          <a:custGeom>
            <a:avLst/>
            <a:gdLst/>
            <a:ahLst/>
            <a:cxnLst/>
            <a:rect l="l" t="t" r="r" b="b"/>
            <a:pathLst>
              <a:path w="2353310" h="1432560">
                <a:moveTo>
                  <a:pt x="2328672" y="0"/>
                </a:moveTo>
                <a:lnTo>
                  <a:pt x="24383" y="0"/>
                </a:lnTo>
                <a:lnTo>
                  <a:pt x="14894" y="1916"/>
                </a:lnTo>
                <a:lnTo>
                  <a:pt x="7143" y="7143"/>
                </a:lnTo>
                <a:lnTo>
                  <a:pt x="1916" y="14894"/>
                </a:lnTo>
                <a:lnTo>
                  <a:pt x="0" y="24384"/>
                </a:lnTo>
                <a:lnTo>
                  <a:pt x="0" y="1408176"/>
                </a:lnTo>
                <a:lnTo>
                  <a:pt x="1916" y="1417665"/>
                </a:lnTo>
                <a:lnTo>
                  <a:pt x="7143" y="1425416"/>
                </a:lnTo>
                <a:lnTo>
                  <a:pt x="14894" y="1430643"/>
                </a:lnTo>
                <a:lnTo>
                  <a:pt x="24383" y="1432560"/>
                </a:lnTo>
                <a:lnTo>
                  <a:pt x="2328672" y="1432560"/>
                </a:lnTo>
                <a:lnTo>
                  <a:pt x="2338161" y="1430643"/>
                </a:lnTo>
                <a:lnTo>
                  <a:pt x="2345912" y="1425416"/>
                </a:lnTo>
                <a:lnTo>
                  <a:pt x="2351139" y="1417665"/>
                </a:lnTo>
                <a:lnTo>
                  <a:pt x="2351414" y="1416303"/>
                </a:lnTo>
                <a:lnTo>
                  <a:pt x="19900" y="1416303"/>
                </a:lnTo>
                <a:lnTo>
                  <a:pt x="16255" y="1412621"/>
                </a:lnTo>
                <a:lnTo>
                  <a:pt x="16255" y="19938"/>
                </a:lnTo>
                <a:lnTo>
                  <a:pt x="19900" y="16255"/>
                </a:lnTo>
                <a:lnTo>
                  <a:pt x="2351414" y="16255"/>
                </a:lnTo>
                <a:lnTo>
                  <a:pt x="2351139" y="14894"/>
                </a:lnTo>
                <a:lnTo>
                  <a:pt x="2345912" y="7143"/>
                </a:lnTo>
                <a:lnTo>
                  <a:pt x="2338161" y="1916"/>
                </a:lnTo>
                <a:lnTo>
                  <a:pt x="2328672" y="0"/>
                </a:lnTo>
                <a:close/>
              </a:path>
              <a:path w="2353310" h="1432560">
                <a:moveTo>
                  <a:pt x="2351414" y="16255"/>
                </a:moveTo>
                <a:lnTo>
                  <a:pt x="2333116" y="16255"/>
                </a:lnTo>
                <a:lnTo>
                  <a:pt x="2336800" y="19938"/>
                </a:lnTo>
                <a:lnTo>
                  <a:pt x="2336800" y="1412621"/>
                </a:lnTo>
                <a:lnTo>
                  <a:pt x="2333116" y="1416303"/>
                </a:lnTo>
                <a:lnTo>
                  <a:pt x="2351414" y="1416303"/>
                </a:lnTo>
                <a:lnTo>
                  <a:pt x="2353055" y="1408176"/>
                </a:lnTo>
                <a:lnTo>
                  <a:pt x="2353055" y="24384"/>
                </a:lnTo>
                <a:lnTo>
                  <a:pt x="2351414" y="16255"/>
                </a:lnTo>
                <a:close/>
              </a:path>
              <a:path w="2353310" h="1432560">
                <a:moveTo>
                  <a:pt x="2320543" y="32512"/>
                </a:moveTo>
                <a:lnTo>
                  <a:pt x="32511" y="32512"/>
                </a:lnTo>
                <a:lnTo>
                  <a:pt x="32511" y="1400048"/>
                </a:lnTo>
                <a:lnTo>
                  <a:pt x="2320543" y="1400048"/>
                </a:lnTo>
                <a:lnTo>
                  <a:pt x="2320543" y="1383791"/>
                </a:lnTo>
                <a:lnTo>
                  <a:pt x="48767" y="1383791"/>
                </a:lnTo>
                <a:lnTo>
                  <a:pt x="48767" y="48767"/>
                </a:lnTo>
                <a:lnTo>
                  <a:pt x="2320543" y="48767"/>
                </a:lnTo>
                <a:lnTo>
                  <a:pt x="2320543" y="32512"/>
                </a:lnTo>
                <a:close/>
              </a:path>
              <a:path w="2353310" h="1432560">
                <a:moveTo>
                  <a:pt x="2320543" y="48767"/>
                </a:moveTo>
                <a:lnTo>
                  <a:pt x="2304288" y="48767"/>
                </a:lnTo>
                <a:lnTo>
                  <a:pt x="2304288" y="1383791"/>
                </a:lnTo>
                <a:lnTo>
                  <a:pt x="2320543" y="1383791"/>
                </a:lnTo>
                <a:lnTo>
                  <a:pt x="2320543" y="48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8719" y="1989277"/>
            <a:ext cx="2304415" cy="131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endParaRPr sz="3600">
              <a:latin typeface="Candara"/>
              <a:cs typeface="Candara"/>
            </a:endParaRPr>
          </a:p>
          <a:p>
            <a:pPr marL="215900" marR="211454" indent="381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ndara"/>
                <a:cs typeface="Candara"/>
              </a:rPr>
              <a:t>10 mg causes  </a:t>
            </a:r>
            <a:r>
              <a:rPr sz="2400" spc="-5" dirty="0">
                <a:solidFill>
                  <a:srgbClr val="FFFFFF"/>
                </a:solidFill>
                <a:latin typeface="Candara"/>
                <a:cs typeface="Candara"/>
              </a:rPr>
              <a:t>kidney</a:t>
            </a:r>
            <a:r>
              <a:rPr sz="2400" spc="-8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FFFFFF"/>
                </a:solidFill>
                <a:latin typeface="Candara"/>
                <a:cs typeface="Candara"/>
              </a:rPr>
              <a:t>toxicity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21223" y="1987295"/>
            <a:ext cx="2304415" cy="1384300"/>
          </a:xfrm>
          <a:custGeom>
            <a:avLst/>
            <a:gdLst/>
            <a:ahLst/>
            <a:cxnLst/>
            <a:rect l="l" t="t" r="r" b="b"/>
            <a:pathLst>
              <a:path w="2304415" h="1384300">
                <a:moveTo>
                  <a:pt x="0" y="1383791"/>
                </a:moveTo>
                <a:lnTo>
                  <a:pt x="2304287" y="1383791"/>
                </a:lnTo>
                <a:lnTo>
                  <a:pt x="2304287" y="0"/>
                </a:lnTo>
                <a:lnTo>
                  <a:pt x="0" y="0"/>
                </a:lnTo>
                <a:lnTo>
                  <a:pt x="0" y="1383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6840" y="1962911"/>
            <a:ext cx="2353310" cy="1432560"/>
          </a:xfrm>
          <a:custGeom>
            <a:avLst/>
            <a:gdLst/>
            <a:ahLst/>
            <a:cxnLst/>
            <a:rect l="l" t="t" r="r" b="b"/>
            <a:pathLst>
              <a:path w="2353309" h="1432560">
                <a:moveTo>
                  <a:pt x="2328671" y="0"/>
                </a:moveTo>
                <a:lnTo>
                  <a:pt x="24384" y="0"/>
                </a:lnTo>
                <a:lnTo>
                  <a:pt x="14894" y="1916"/>
                </a:lnTo>
                <a:lnTo>
                  <a:pt x="7143" y="7143"/>
                </a:lnTo>
                <a:lnTo>
                  <a:pt x="1916" y="14894"/>
                </a:lnTo>
                <a:lnTo>
                  <a:pt x="0" y="24384"/>
                </a:lnTo>
                <a:lnTo>
                  <a:pt x="0" y="1408176"/>
                </a:lnTo>
                <a:lnTo>
                  <a:pt x="1916" y="1417665"/>
                </a:lnTo>
                <a:lnTo>
                  <a:pt x="7143" y="1425416"/>
                </a:lnTo>
                <a:lnTo>
                  <a:pt x="14894" y="1430643"/>
                </a:lnTo>
                <a:lnTo>
                  <a:pt x="24384" y="1432560"/>
                </a:lnTo>
                <a:lnTo>
                  <a:pt x="2328671" y="1432560"/>
                </a:lnTo>
                <a:lnTo>
                  <a:pt x="2338161" y="1430643"/>
                </a:lnTo>
                <a:lnTo>
                  <a:pt x="2345912" y="1425416"/>
                </a:lnTo>
                <a:lnTo>
                  <a:pt x="2351139" y="1417665"/>
                </a:lnTo>
                <a:lnTo>
                  <a:pt x="2351414" y="1416303"/>
                </a:lnTo>
                <a:lnTo>
                  <a:pt x="19938" y="1416303"/>
                </a:lnTo>
                <a:lnTo>
                  <a:pt x="16256" y="1412621"/>
                </a:lnTo>
                <a:lnTo>
                  <a:pt x="16256" y="19938"/>
                </a:lnTo>
                <a:lnTo>
                  <a:pt x="19938" y="16255"/>
                </a:lnTo>
                <a:lnTo>
                  <a:pt x="2351414" y="16255"/>
                </a:lnTo>
                <a:lnTo>
                  <a:pt x="2351139" y="14894"/>
                </a:lnTo>
                <a:lnTo>
                  <a:pt x="2345912" y="7143"/>
                </a:lnTo>
                <a:lnTo>
                  <a:pt x="2338161" y="1916"/>
                </a:lnTo>
                <a:lnTo>
                  <a:pt x="2328671" y="0"/>
                </a:lnTo>
                <a:close/>
              </a:path>
              <a:path w="2353309" h="1432560">
                <a:moveTo>
                  <a:pt x="2351414" y="16255"/>
                </a:moveTo>
                <a:lnTo>
                  <a:pt x="2333116" y="16255"/>
                </a:lnTo>
                <a:lnTo>
                  <a:pt x="2336800" y="19938"/>
                </a:lnTo>
                <a:lnTo>
                  <a:pt x="2336800" y="1412621"/>
                </a:lnTo>
                <a:lnTo>
                  <a:pt x="2333116" y="1416303"/>
                </a:lnTo>
                <a:lnTo>
                  <a:pt x="2351414" y="1416303"/>
                </a:lnTo>
                <a:lnTo>
                  <a:pt x="2353056" y="1408176"/>
                </a:lnTo>
                <a:lnTo>
                  <a:pt x="2353056" y="24384"/>
                </a:lnTo>
                <a:lnTo>
                  <a:pt x="2351414" y="16255"/>
                </a:lnTo>
                <a:close/>
              </a:path>
              <a:path w="2353309" h="1432560">
                <a:moveTo>
                  <a:pt x="2320543" y="32512"/>
                </a:moveTo>
                <a:lnTo>
                  <a:pt x="32512" y="32512"/>
                </a:lnTo>
                <a:lnTo>
                  <a:pt x="32512" y="1400048"/>
                </a:lnTo>
                <a:lnTo>
                  <a:pt x="2320543" y="1400048"/>
                </a:lnTo>
                <a:lnTo>
                  <a:pt x="2320543" y="1383791"/>
                </a:lnTo>
                <a:lnTo>
                  <a:pt x="48768" y="1383791"/>
                </a:lnTo>
                <a:lnTo>
                  <a:pt x="48768" y="48767"/>
                </a:lnTo>
                <a:lnTo>
                  <a:pt x="2320543" y="48767"/>
                </a:lnTo>
                <a:lnTo>
                  <a:pt x="2320543" y="32512"/>
                </a:lnTo>
                <a:close/>
              </a:path>
              <a:path w="2353309" h="1432560">
                <a:moveTo>
                  <a:pt x="2320543" y="48767"/>
                </a:moveTo>
                <a:lnTo>
                  <a:pt x="2304288" y="48767"/>
                </a:lnTo>
                <a:lnTo>
                  <a:pt x="2304288" y="1383791"/>
                </a:lnTo>
                <a:lnTo>
                  <a:pt x="2320543" y="1383791"/>
                </a:lnTo>
                <a:lnTo>
                  <a:pt x="2320543" y="48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21223" y="1989277"/>
            <a:ext cx="2304415" cy="131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ndara"/>
                <a:cs typeface="Candara"/>
              </a:rPr>
              <a:t>B</a:t>
            </a:r>
            <a:endParaRPr sz="3600">
              <a:latin typeface="Candara"/>
              <a:cs typeface="Candara"/>
            </a:endParaRPr>
          </a:p>
          <a:p>
            <a:pPr marL="259715" marR="251460" indent="381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ndara"/>
                <a:cs typeface="Candara"/>
              </a:rPr>
              <a:t>10 mg causes  </a:t>
            </a:r>
            <a:r>
              <a:rPr sz="2400" spc="-5" dirty="0">
                <a:solidFill>
                  <a:srgbClr val="FFFFFF"/>
                </a:solidFill>
                <a:latin typeface="Candara"/>
                <a:cs typeface="Candara"/>
              </a:rPr>
              <a:t>neuro</a:t>
            </a:r>
            <a:r>
              <a:rPr sz="2400" spc="-8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FFFFFF"/>
                </a:solidFill>
                <a:latin typeface="Candara"/>
                <a:cs typeface="Candara"/>
              </a:rPr>
              <a:t>toxicity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20896" y="3431413"/>
            <a:ext cx="1380490" cy="908050"/>
          </a:xfrm>
          <a:custGeom>
            <a:avLst/>
            <a:gdLst/>
            <a:ahLst/>
            <a:cxnLst/>
            <a:rect l="l" t="t" r="r" b="b"/>
            <a:pathLst>
              <a:path w="1380489" h="908050">
                <a:moveTo>
                  <a:pt x="596102" y="357631"/>
                </a:moveTo>
                <a:lnTo>
                  <a:pt x="130175" y="357631"/>
                </a:lnTo>
                <a:lnTo>
                  <a:pt x="762126" y="908050"/>
                </a:lnTo>
                <a:lnTo>
                  <a:pt x="1138106" y="476376"/>
                </a:lnTo>
                <a:lnTo>
                  <a:pt x="732408" y="476376"/>
                </a:lnTo>
                <a:lnTo>
                  <a:pt x="596102" y="357631"/>
                </a:lnTo>
                <a:close/>
              </a:path>
              <a:path w="1380489" h="908050">
                <a:moveTo>
                  <a:pt x="1350137" y="0"/>
                </a:moveTo>
                <a:lnTo>
                  <a:pt x="918463" y="29717"/>
                </a:lnTo>
                <a:lnTo>
                  <a:pt x="1033779" y="130175"/>
                </a:lnTo>
                <a:lnTo>
                  <a:pt x="732408" y="476376"/>
                </a:lnTo>
                <a:lnTo>
                  <a:pt x="1138106" y="476376"/>
                </a:lnTo>
                <a:lnTo>
                  <a:pt x="1264539" y="331216"/>
                </a:lnTo>
                <a:lnTo>
                  <a:pt x="1373036" y="331216"/>
                </a:lnTo>
                <a:lnTo>
                  <a:pt x="1350137" y="0"/>
                </a:lnTo>
                <a:close/>
              </a:path>
              <a:path w="1380489" h="908050">
                <a:moveTo>
                  <a:pt x="431673" y="11557"/>
                </a:moveTo>
                <a:lnTo>
                  <a:pt x="0" y="41401"/>
                </a:lnTo>
                <a:lnTo>
                  <a:pt x="29717" y="473075"/>
                </a:lnTo>
                <a:lnTo>
                  <a:pt x="130175" y="357631"/>
                </a:lnTo>
                <a:lnTo>
                  <a:pt x="596102" y="357631"/>
                </a:lnTo>
                <a:lnTo>
                  <a:pt x="331215" y="126873"/>
                </a:lnTo>
                <a:lnTo>
                  <a:pt x="431673" y="11557"/>
                </a:lnTo>
                <a:close/>
              </a:path>
              <a:path w="1380489" h="908050">
                <a:moveTo>
                  <a:pt x="1373036" y="331216"/>
                </a:moveTo>
                <a:lnTo>
                  <a:pt x="1264539" y="331216"/>
                </a:lnTo>
                <a:lnTo>
                  <a:pt x="1379981" y="431673"/>
                </a:lnTo>
                <a:lnTo>
                  <a:pt x="1373036" y="331216"/>
                </a:lnTo>
                <a:close/>
              </a:path>
            </a:pathLst>
          </a:custGeom>
          <a:solidFill>
            <a:srgbClr val="937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20896" y="3431413"/>
            <a:ext cx="1380490" cy="908050"/>
          </a:xfrm>
          <a:custGeom>
            <a:avLst/>
            <a:gdLst/>
            <a:ahLst/>
            <a:cxnLst/>
            <a:rect l="l" t="t" r="r" b="b"/>
            <a:pathLst>
              <a:path w="1380489" h="908050">
                <a:moveTo>
                  <a:pt x="0" y="41401"/>
                </a:moveTo>
                <a:lnTo>
                  <a:pt x="431673" y="11557"/>
                </a:lnTo>
                <a:lnTo>
                  <a:pt x="331215" y="126873"/>
                </a:lnTo>
                <a:lnTo>
                  <a:pt x="732408" y="476376"/>
                </a:lnTo>
                <a:lnTo>
                  <a:pt x="1033779" y="130175"/>
                </a:lnTo>
                <a:lnTo>
                  <a:pt x="918463" y="29717"/>
                </a:lnTo>
                <a:lnTo>
                  <a:pt x="1350137" y="0"/>
                </a:lnTo>
                <a:lnTo>
                  <a:pt x="1379981" y="431673"/>
                </a:lnTo>
                <a:lnTo>
                  <a:pt x="1264539" y="331216"/>
                </a:lnTo>
                <a:lnTo>
                  <a:pt x="762126" y="908050"/>
                </a:lnTo>
                <a:lnTo>
                  <a:pt x="130175" y="357631"/>
                </a:lnTo>
                <a:lnTo>
                  <a:pt x="29717" y="473075"/>
                </a:lnTo>
                <a:lnTo>
                  <a:pt x="0" y="41401"/>
                </a:lnTo>
                <a:close/>
              </a:path>
            </a:pathLst>
          </a:custGeom>
          <a:ln w="19049">
            <a:solidFill>
              <a:srgbClr val="6B52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0128" y="4437888"/>
            <a:ext cx="2917190" cy="935990"/>
          </a:xfrm>
          <a:custGeom>
            <a:avLst/>
            <a:gdLst/>
            <a:ahLst/>
            <a:cxnLst/>
            <a:rect l="l" t="t" r="r" b="b"/>
            <a:pathLst>
              <a:path w="2917190" h="935989">
                <a:moveTo>
                  <a:pt x="2447036" y="0"/>
                </a:moveTo>
                <a:lnTo>
                  <a:pt x="0" y="0"/>
                </a:lnTo>
                <a:lnTo>
                  <a:pt x="0" y="935736"/>
                </a:lnTo>
                <a:lnTo>
                  <a:pt x="2447036" y="935736"/>
                </a:lnTo>
                <a:lnTo>
                  <a:pt x="2447036" y="527685"/>
                </a:lnTo>
                <a:lnTo>
                  <a:pt x="2837381" y="527685"/>
                </a:lnTo>
                <a:lnTo>
                  <a:pt x="2916936" y="467868"/>
                </a:lnTo>
                <a:lnTo>
                  <a:pt x="2837381" y="408050"/>
                </a:lnTo>
                <a:lnTo>
                  <a:pt x="2447036" y="408050"/>
                </a:lnTo>
                <a:lnTo>
                  <a:pt x="2447036" y="0"/>
                </a:lnTo>
                <a:close/>
              </a:path>
              <a:path w="2917190" h="935989">
                <a:moveTo>
                  <a:pt x="2837381" y="527685"/>
                </a:moveTo>
                <a:lnTo>
                  <a:pt x="2683002" y="527685"/>
                </a:lnTo>
                <a:lnTo>
                  <a:pt x="2683002" y="643763"/>
                </a:lnTo>
                <a:lnTo>
                  <a:pt x="2837381" y="527685"/>
                </a:lnTo>
                <a:close/>
              </a:path>
              <a:path w="2917190" h="935989">
                <a:moveTo>
                  <a:pt x="2683002" y="291973"/>
                </a:moveTo>
                <a:lnTo>
                  <a:pt x="2683002" y="408050"/>
                </a:lnTo>
                <a:lnTo>
                  <a:pt x="2837381" y="408050"/>
                </a:lnTo>
                <a:lnTo>
                  <a:pt x="2683002" y="291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0128" y="4437888"/>
            <a:ext cx="2917190" cy="935990"/>
          </a:xfrm>
          <a:custGeom>
            <a:avLst/>
            <a:gdLst/>
            <a:ahLst/>
            <a:cxnLst/>
            <a:rect l="l" t="t" r="r" b="b"/>
            <a:pathLst>
              <a:path w="2917190" h="935989">
                <a:moveTo>
                  <a:pt x="0" y="0"/>
                </a:moveTo>
                <a:lnTo>
                  <a:pt x="2447036" y="0"/>
                </a:lnTo>
                <a:lnTo>
                  <a:pt x="2447036" y="408050"/>
                </a:lnTo>
                <a:lnTo>
                  <a:pt x="2683002" y="408050"/>
                </a:lnTo>
                <a:lnTo>
                  <a:pt x="2683002" y="291973"/>
                </a:lnTo>
                <a:lnTo>
                  <a:pt x="2916936" y="467868"/>
                </a:lnTo>
                <a:lnTo>
                  <a:pt x="2683002" y="643763"/>
                </a:lnTo>
                <a:lnTo>
                  <a:pt x="2683002" y="527685"/>
                </a:lnTo>
                <a:lnTo>
                  <a:pt x="2447036" y="527685"/>
                </a:lnTo>
                <a:lnTo>
                  <a:pt x="2447036" y="935736"/>
                </a:lnTo>
                <a:lnTo>
                  <a:pt x="0" y="93573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62273" y="4574794"/>
            <a:ext cx="214185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59460" marR="5080" indent="-747395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FFFF"/>
                </a:solidFill>
                <a:latin typeface="Candara"/>
                <a:cs typeface="Candara"/>
              </a:rPr>
              <a:t>Which </a:t>
            </a:r>
            <a:r>
              <a:rPr sz="2000" b="1" spc="-10" dirty="0">
                <a:solidFill>
                  <a:srgbClr val="FFFFFF"/>
                </a:solidFill>
                <a:latin typeface="Candara"/>
                <a:cs typeface="Candara"/>
              </a:rPr>
              <a:t>drug </a:t>
            </a:r>
            <a:r>
              <a:rPr sz="2000" b="1" spc="-5" dirty="0">
                <a:solidFill>
                  <a:srgbClr val="FFFFFF"/>
                </a:solidFill>
                <a:latin typeface="Candara"/>
                <a:cs typeface="Candara"/>
              </a:rPr>
              <a:t>is </a:t>
            </a:r>
            <a:r>
              <a:rPr sz="2000" b="1" spc="-10" dirty="0">
                <a:solidFill>
                  <a:srgbClr val="FFFFFF"/>
                </a:solidFill>
                <a:latin typeface="Candara"/>
                <a:cs typeface="Candara"/>
              </a:rPr>
              <a:t>more  toxic?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51319" y="4632998"/>
            <a:ext cx="1372997" cy="601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6183" y="4574984"/>
            <a:ext cx="1257096" cy="815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2468" y="4649723"/>
            <a:ext cx="1295400" cy="524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92468" y="4649723"/>
            <a:ext cx="1295400" cy="524510"/>
          </a:xfrm>
          <a:prstGeom prst="rect">
            <a:avLst/>
          </a:prstGeom>
          <a:ln w="9144">
            <a:solidFill>
              <a:srgbClr val="C56951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80"/>
              </a:spcBef>
            </a:pPr>
            <a:r>
              <a:rPr sz="2800" b="1" spc="-5" dirty="0">
                <a:solidFill>
                  <a:srgbClr val="FFFFFF"/>
                </a:solidFill>
                <a:latin typeface="Candara"/>
                <a:cs typeface="Candara"/>
              </a:rPr>
              <a:t>LD50</a:t>
            </a:r>
            <a:endParaRPr sz="2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5304" y="565226"/>
            <a:ext cx="45046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0535" algn="l"/>
              </a:tabLst>
            </a:pPr>
            <a:r>
              <a:rPr spc="155" dirty="0"/>
              <a:t>LINEAR	</a:t>
            </a:r>
            <a:r>
              <a:rPr spc="160" dirty="0"/>
              <a:t>REGRESSION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" y="1956307"/>
            <a:ext cx="7943850" cy="331406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marR="553720" indent="-228600">
              <a:lnSpc>
                <a:spcPct val="90000"/>
              </a:lnSpc>
              <a:spcBef>
                <a:spcPts val="440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100" dirty="0">
                <a:solidFill>
                  <a:srgbClr val="524848"/>
                </a:solidFill>
                <a:latin typeface="Candara"/>
                <a:cs typeface="Candara"/>
              </a:rPr>
              <a:t>From </a:t>
            </a:r>
            <a:r>
              <a:rPr sz="2800" spc="90" dirty="0">
                <a:solidFill>
                  <a:srgbClr val="524848"/>
                </a:solidFill>
                <a:latin typeface="Candara"/>
                <a:cs typeface="Candara"/>
              </a:rPr>
              <a:t>the </a:t>
            </a:r>
            <a:r>
              <a:rPr sz="2800" spc="120" dirty="0">
                <a:solidFill>
                  <a:srgbClr val="524848"/>
                </a:solidFill>
                <a:latin typeface="Candara"/>
                <a:cs typeface="Candara"/>
              </a:rPr>
              <a:t>regression </a:t>
            </a:r>
            <a:r>
              <a:rPr sz="2800" spc="65" dirty="0">
                <a:solidFill>
                  <a:srgbClr val="524848"/>
                </a:solidFill>
                <a:latin typeface="Candara"/>
                <a:cs typeface="Candara"/>
              </a:rPr>
              <a:t>of </a:t>
            </a:r>
            <a:r>
              <a:rPr sz="2800" spc="90" dirty="0">
                <a:solidFill>
                  <a:srgbClr val="524848"/>
                </a:solidFill>
                <a:latin typeface="Candara"/>
                <a:cs typeface="Candara"/>
              </a:rPr>
              <a:t>the </a:t>
            </a:r>
            <a:r>
              <a:rPr sz="2800" spc="125" dirty="0">
                <a:solidFill>
                  <a:srgbClr val="524848"/>
                </a:solidFill>
                <a:latin typeface="Candara"/>
                <a:cs typeface="Candara"/>
              </a:rPr>
              <a:t>probit-log </a:t>
            </a:r>
            <a:r>
              <a:rPr sz="2800" spc="105" dirty="0">
                <a:solidFill>
                  <a:srgbClr val="524848"/>
                </a:solidFill>
                <a:latin typeface="Candara"/>
                <a:cs typeface="Candara"/>
              </a:rPr>
              <a:t>dose  </a:t>
            </a:r>
            <a:r>
              <a:rPr sz="2800" spc="110" dirty="0">
                <a:solidFill>
                  <a:srgbClr val="524848"/>
                </a:solidFill>
                <a:latin typeface="Candara"/>
                <a:cs typeface="Candara"/>
              </a:rPr>
              <a:t>line, </a:t>
            </a:r>
            <a:r>
              <a:rPr sz="2800" spc="90" dirty="0">
                <a:solidFill>
                  <a:srgbClr val="524848"/>
                </a:solidFill>
                <a:latin typeface="Candara"/>
                <a:cs typeface="Candara"/>
              </a:rPr>
              <a:t>the </a:t>
            </a:r>
            <a:r>
              <a:rPr sz="2800" spc="95" dirty="0">
                <a:solidFill>
                  <a:srgbClr val="524848"/>
                </a:solidFill>
                <a:latin typeface="Candara"/>
                <a:cs typeface="Candara"/>
              </a:rPr>
              <a:t>log </a:t>
            </a:r>
            <a:r>
              <a:rPr sz="2800" spc="105" dirty="0">
                <a:solidFill>
                  <a:srgbClr val="524848"/>
                </a:solidFill>
                <a:latin typeface="Candara"/>
                <a:cs typeface="Candara"/>
              </a:rPr>
              <a:t>dose </a:t>
            </a:r>
            <a:r>
              <a:rPr sz="2800" spc="95" dirty="0">
                <a:solidFill>
                  <a:srgbClr val="524848"/>
                </a:solidFill>
                <a:latin typeface="Candara"/>
                <a:cs typeface="Candara"/>
              </a:rPr>
              <a:t>was </a:t>
            </a:r>
            <a:r>
              <a:rPr sz="2800" spc="125" dirty="0">
                <a:solidFill>
                  <a:srgbClr val="524848"/>
                </a:solidFill>
                <a:latin typeface="Candara"/>
                <a:cs typeface="Candara"/>
              </a:rPr>
              <a:t>extrapolated  corresponding </a:t>
            </a:r>
            <a:r>
              <a:rPr sz="2800" spc="70" dirty="0">
                <a:solidFill>
                  <a:srgbClr val="524848"/>
                </a:solidFill>
                <a:latin typeface="Candara"/>
                <a:cs typeface="Candara"/>
              </a:rPr>
              <a:t>to </a:t>
            </a:r>
            <a:r>
              <a:rPr sz="2800" spc="114" dirty="0">
                <a:solidFill>
                  <a:srgbClr val="524848"/>
                </a:solidFill>
                <a:latin typeface="Candara"/>
                <a:cs typeface="Candara"/>
              </a:rPr>
              <a:t>probit </a:t>
            </a:r>
            <a:r>
              <a:rPr sz="2800" spc="110" dirty="0">
                <a:solidFill>
                  <a:srgbClr val="524848"/>
                </a:solidFill>
                <a:latin typeface="Candara"/>
                <a:cs typeface="Candara"/>
              </a:rPr>
              <a:t>units </a:t>
            </a:r>
            <a:r>
              <a:rPr sz="2800" spc="65" dirty="0">
                <a:solidFill>
                  <a:srgbClr val="524848"/>
                </a:solidFill>
                <a:latin typeface="Candara"/>
                <a:cs typeface="Candara"/>
              </a:rPr>
              <a:t>of</a:t>
            </a:r>
            <a:r>
              <a:rPr sz="2800" spc="-180" dirty="0">
                <a:solidFill>
                  <a:srgbClr val="524848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524848"/>
                </a:solidFill>
                <a:latin typeface="Candara"/>
                <a:cs typeface="Candara"/>
              </a:rPr>
              <a:t>5</a:t>
            </a:r>
            <a:endParaRPr sz="2800">
              <a:latin typeface="Candara"/>
              <a:cs typeface="Candara"/>
            </a:endParaRPr>
          </a:p>
          <a:p>
            <a:pPr marL="241300" marR="5080" indent="-228600">
              <a:lnSpc>
                <a:spcPts val="3030"/>
              </a:lnSpc>
              <a:spcBef>
                <a:spcPts val="71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95" dirty="0">
                <a:solidFill>
                  <a:srgbClr val="524848"/>
                </a:solidFill>
                <a:latin typeface="Candara"/>
                <a:cs typeface="Candara"/>
              </a:rPr>
              <a:t>The </a:t>
            </a:r>
            <a:r>
              <a:rPr sz="2800" spc="125" dirty="0">
                <a:solidFill>
                  <a:srgbClr val="524848"/>
                </a:solidFill>
                <a:latin typeface="Candara"/>
                <a:cs typeface="Candara"/>
              </a:rPr>
              <a:t>extrapolated </a:t>
            </a:r>
            <a:r>
              <a:rPr sz="2800" spc="105" dirty="0">
                <a:solidFill>
                  <a:srgbClr val="524848"/>
                </a:solidFill>
                <a:latin typeface="Candara"/>
                <a:cs typeface="Candara"/>
              </a:rPr>
              <a:t>dose </a:t>
            </a:r>
            <a:r>
              <a:rPr sz="2800" spc="125" dirty="0">
                <a:solidFill>
                  <a:srgbClr val="524848"/>
                </a:solidFill>
                <a:latin typeface="Candara"/>
                <a:cs typeface="Candara"/>
              </a:rPr>
              <a:t>corresponds </a:t>
            </a:r>
            <a:r>
              <a:rPr sz="2800" spc="70" dirty="0">
                <a:solidFill>
                  <a:srgbClr val="524848"/>
                </a:solidFill>
                <a:latin typeface="Candara"/>
                <a:cs typeface="Candara"/>
              </a:rPr>
              <a:t>to </a:t>
            </a:r>
            <a:r>
              <a:rPr sz="2800" spc="90" dirty="0">
                <a:solidFill>
                  <a:srgbClr val="524848"/>
                </a:solidFill>
                <a:latin typeface="Candara"/>
                <a:cs typeface="Candara"/>
              </a:rPr>
              <a:t>the  </a:t>
            </a:r>
            <a:r>
              <a:rPr sz="2800" spc="114" dirty="0">
                <a:solidFill>
                  <a:srgbClr val="524848"/>
                </a:solidFill>
                <a:latin typeface="Candara"/>
                <a:cs typeface="Candara"/>
              </a:rPr>
              <a:t>median lethal </a:t>
            </a:r>
            <a:r>
              <a:rPr sz="2800" spc="95" dirty="0">
                <a:solidFill>
                  <a:srgbClr val="524848"/>
                </a:solidFill>
                <a:latin typeface="Candara"/>
                <a:cs typeface="Candara"/>
              </a:rPr>
              <a:t>log </a:t>
            </a:r>
            <a:r>
              <a:rPr sz="2800" spc="110" dirty="0">
                <a:solidFill>
                  <a:srgbClr val="524848"/>
                </a:solidFill>
                <a:latin typeface="Candara"/>
                <a:cs typeface="Candara"/>
              </a:rPr>
              <a:t>dose, </a:t>
            </a:r>
            <a:r>
              <a:rPr sz="2800" spc="90" dirty="0">
                <a:solidFill>
                  <a:srgbClr val="524848"/>
                </a:solidFill>
                <a:latin typeface="Candara"/>
                <a:cs typeface="Candara"/>
              </a:rPr>
              <a:t>and the </a:t>
            </a:r>
            <a:r>
              <a:rPr sz="2800" spc="114" dirty="0">
                <a:solidFill>
                  <a:srgbClr val="524848"/>
                </a:solidFill>
                <a:latin typeface="Candara"/>
                <a:cs typeface="Candara"/>
              </a:rPr>
              <a:t>antilog </a:t>
            </a:r>
            <a:r>
              <a:rPr sz="2800" spc="65" dirty="0">
                <a:solidFill>
                  <a:srgbClr val="524848"/>
                </a:solidFill>
                <a:latin typeface="Candara"/>
                <a:cs typeface="Candara"/>
              </a:rPr>
              <a:t>of </a:t>
            </a:r>
            <a:r>
              <a:rPr sz="2800" spc="100" dirty="0">
                <a:solidFill>
                  <a:srgbClr val="524848"/>
                </a:solidFill>
                <a:latin typeface="Candara"/>
                <a:cs typeface="Candara"/>
              </a:rPr>
              <a:t>this  </a:t>
            </a:r>
            <a:r>
              <a:rPr sz="2800" spc="95" dirty="0">
                <a:solidFill>
                  <a:srgbClr val="524848"/>
                </a:solidFill>
                <a:latin typeface="Candara"/>
                <a:cs typeface="Candara"/>
              </a:rPr>
              <a:t>log </a:t>
            </a:r>
            <a:r>
              <a:rPr sz="2800" spc="100" dirty="0">
                <a:solidFill>
                  <a:srgbClr val="524848"/>
                </a:solidFill>
                <a:latin typeface="Candara"/>
                <a:cs typeface="Candara"/>
              </a:rPr>
              <a:t>dose </a:t>
            </a:r>
            <a:r>
              <a:rPr sz="2800" spc="110" dirty="0">
                <a:solidFill>
                  <a:srgbClr val="524848"/>
                </a:solidFill>
                <a:latin typeface="Candara"/>
                <a:cs typeface="Candara"/>
              </a:rPr>
              <a:t>value </a:t>
            </a:r>
            <a:r>
              <a:rPr sz="2800" spc="114" dirty="0">
                <a:solidFill>
                  <a:srgbClr val="524848"/>
                </a:solidFill>
                <a:latin typeface="Candara"/>
                <a:cs typeface="Candara"/>
              </a:rPr>
              <a:t>would </a:t>
            </a:r>
            <a:r>
              <a:rPr sz="2800" spc="70" dirty="0">
                <a:solidFill>
                  <a:srgbClr val="524848"/>
                </a:solidFill>
                <a:latin typeface="Candara"/>
                <a:cs typeface="Candara"/>
              </a:rPr>
              <a:t>be </a:t>
            </a:r>
            <a:r>
              <a:rPr sz="2800" spc="90" dirty="0">
                <a:solidFill>
                  <a:srgbClr val="524848"/>
                </a:solidFill>
                <a:latin typeface="Candara"/>
                <a:cs typeface="Candara"/>
              </a:rPr>
              <a:t>the </a:t>
            </a:r>
            <a:r>
              <a:rPr sz="2800" spc="100" dirty="0">
                <a:solidFill>
                  <a:srgbClr val="524848"/>
                </a:solidFill>
                <a:latin typeface="Candara"/>
                <a:cs typeface="Candara"/>
              </a:rPr>
              <a:t>LD50</a:t>
            </a:r>
            <a:r>
              <a:rPr sz="2800" spc="155" dirty="0">
                <a:solidFill>
                  <a:srgbClr val="524848"/>
                </a:solidFill>
                <a:latin typeface="Candara"/>
                <a:cs typeface="Candara"/>
              </a:rPr>
              <a:t> </a:t>
            </a:r>
            <a:r>
              <a:rPr sz="2800" spc="110" dirty="0">
                <a:solidFill>
                  <a:srgbClr val="524848"/>
                </a:solidFill>
                <a:latin typeface="Candara"/>
                <a:cs typeface="Candara"/>
              </a:rPr>
              <a:t>value</a:t>
            </a:r>
            <a:endParaRPr sz="2800">
              <a:latin typeface="Candara"/>
              <a:cs typeface="Candara"/>
            </a:endParaRPr>
          </a:p>
          <a:p>
            <a:pPr marL="241300" marR="621665" indent="-228600">
              <a:lnSpc>
                <a:spcPts val="3030"/>
              </a:lnSpc>
              <a:spcBef>
                <a:spcPts val="660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  <a:tab pos="6003290" algn="l"/>
              </a:tabLst>
            </a:pPr>
            <a:r>
              <a:rPr sz="2800" spc="95" dirty="0">
                <a:solidFill>
                  <a:srgbClr val="524848"/>
                </a:solidFill>
                <a:latin typeface="Candara"/>
                <a:cs typeface="Candara"/>
              </a:rPr>
              <a:t>The </a:t>
            </a:r>
            <a:r>
              <a:rPr sz="2800" spc="105" dirty="0">
                <a:solidFill>
                  <a:srgbClr val="524848"/>
                </a:solidFill>
                <a:latin typeface="Candara"/>
                <a:cs typeface="Candara"/>
              </a:rPr>
              <a:t>dose </a:t>
            </a:r>
            <a:r>
              <a:rPr sz="2800" spc="125" dirty="0">
                <a:solidFill>
                  <a:srgbClr val="524848"/>
                </a:solidFill>
                <a:latin typeface="Candara"/>
                <a:cs typeface="Candara"/>
              </a:rPr>
              <a:t>corresponding </a:t>
            </a:r>
            <a:r>
              <a:rPr sz="2800" spc="70" dirty="0">
                <a:solidFill>
                  <a:srgbClr val="524848"/>
                </a:solidFill>
                <a:latin typeface="Candara"/>
                <a:cs typeface="Candara"/>
              </a:rPr>
              <a:t>to </a:t>
            </a:r>
            <a:r>
              <a:rPr sz="2800" spc="295" dirty="0">
                <a:solidFill>
                  <a:srgbClr val="524848"/>
                </a:solidFill>
                <a:latin typeface="Candara"/>
                <a:cs typeface="Candara"/>
              </a:rPr>
              <a:t> </a:t>
            </a:r>
            <a:r>
              <a:rPr sz="2800" spc="90" dirty="0">
                <a:solidFill>
                  <a:srgbClr val="524848"/>
                </a:solidFill>
                <a:latin typeface="Candara"/>
                <a:cs typeface="Candara"/>
              </a:rPr>
              <a:t>50%</a:t>
            </a:r>
            <a:r>
              <a:rPr sz="2800" spc="330" dirty="0">
                <a:solidFill>
                  <a:srgbClr val="524848"/>
                </a:solidFill>
                <a:latin typeface="Candara"/>
                <a:cs typeface="Candara"/>
              </a:rPr>
              <a:t> </a:t>
            </a:r>
            <a:r>
              <a:rPr sz="2800" spc="65" dirty="0">
                <a:solidFill>
                  <a:srgbClr val="524848"/>
                </a:solidFill>
                <a:latin typeface="Candara"/>
                <a:cs typeface="Candara"/>
              </a:rPr>
              <a:t>or	</a:t>
            </a:r>
            <a:r>
              <a:rPr sz="2800" spc="114" dirty="0">
                <a:solidFill>
                  <a:srgbClr val="524848"/>
                </a:solidFill>
                <a:latin typeface="Candara"/>
                <a:cs typeface="Candara"/>
              </a:rPr>
              <a:t>probit </a:t>
            </a:r>
            <a:r>
              <a:rPr sz="2800" spc="5" dirty="0">
                <a:solidFill>
                  <a:srgbClr val="524848"/>
                </a:solidFill>
                <a:latin typeface="Candara"/>
                <a:cs typeface="Candara"/>
              </a:rPr>
              <a:t>5  </a:t>
            </a:r>
            <a:r>
              <a:rPr sz="2800" spc="95" dirty="0">
                <a:solidFill>
                  <a:srgbClr val="524848"/>
                </a:solidFill>
                <a:latin typeface="Candara"/>
                <a:cs typeface="Candara"/>
              </a:rPr>
              <a:t>was </a:t>
            </a:r>
            <a:r>
              <a:rPr sz="2800" spc="110" dirty="0">
                <a:solidFill>
                  <a:srgbClr val="524848"/>
                </a:solidFill>
                <a:latin typeface="Candara"/>
                <a:cs typeface="Candara"/>
              </a:rPr>
              <a:t>taken </a:t>
            </a:r>
            <a:r>
              <a:rPr sz="2800" spc="65" dirty="0">
                <a:solidFill>
                  <a:srgbClr val="524848"/>
                </a:solidFill>
                <a:latin typeface="Candara"/>
                <a:cs typeface="Candara"/>
              </a:rPr>
              <a:t>as</a:t>
            </a:r>
            <a:r>
              <a:rPr sz="2800" spc="720" dirty="0">
                <a:solidFill>
                  <a:srgbClr val="524848"/>
                </a:solidFill>
                <a:latin typeface="Candara"/>
                <a:cs typeface="Candara"/>
              </a:rPr>
              <a:t> </a:t>
            </a:r>
            <a:r>
              <a:rPr sz="2800" spc="100" dirty="0">
                <a:solidFill>
                  <a:srgbClr val="524848"/>
                </a:solidFill>
                <a:latin typeface="Candara"/>
                <a:cs typeface="Candara"/>
              </a:rPr>
              <a:t>LD50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340360" rIns="0" bIns="0" rtlCol="0">
            <a:spAutoFit/>
          </a:bodyPr>
          <a:lstStyle/>
          <a:p>
            <a:pPr marR="450850" algn="ctr">
              <a:lnSpc>
                <a:spcPct val="100000"/>
              </a:lnSpc>
              <a:spcBef>
                <a:spcPts val="2680"/>
              </a:spcBef>
            </a:pPr>
            <a:r>
              <a:rPr sz="4000" spc="140" dirty="0"/>
              <a:t>RESULTS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764" y="1728977"/>
            <a:ext cx="7994650" cy="3783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95" dirty="0">
                <a:solidFill>
                  <a:srgbClr val="524848"/>
                </a:solidFill>
                <a:latin typeface="Candara"/>
                <a:cs typeface="Candara"/>
              </a:rPr>
              <a:t>The </a:t>
            </a:r>
            <a:r>
              <a:rPr sz="2800" spc="100" dirty="0">
                <a:solidFill>
                  <a:srgbClr val="524848"/>
                </a:solidFill>
                <a:latin typeface="Candara"/>
                <a:cs typeface="Candara"/>
              </a:rPr>
              <a:t>LD50 </a:t>
            </a:r>
            <a:r>
              <a:rPr sz="2800" spc="105" dirty="0">
                <a:solidFill>
                  <a:srgbClr val="524848"/>
                </a:solidFill>
                <a:latin typeface="Candara"/>
                <a:cs typeface="Candara"/>
              </a:rPr>
              <a:t>gives </a:t>
            </a:r>
            <a:r>
              <a:rPr sz="2800" dirty="0">
                <a:solidFill>
                  <a:srgbClr val="524848"/>
                </a:solidFill>
                <a:latin typeface="Candara"/>
                <a:cs typeface="Candara"/>
              </a:rPr>
              <a:t>a </a:t>
            </a:r>
            <a:r>
              <a:rPr sz="2800" spc="120" dirty="0">
                <a:solidFill>
                  <a:srgbClr val="524848"/>
                </a:solidFill>
                <a:latin typeface="Candara"/>
                <a:cs typeface="Candara"/>
              </a:rPr>
              <a:t>measure </a:t>
            </a:r>
            <a:r>
              <a:rPr sz="2800" spc="65" dirty="0">
                <a:solidFill>
                  <a:srgbClr val="524848"/>
                </a:solidFill>
                <a:latin typeface="Candara"/>
                <a:cs typeface="Candara"/>
              </a:rPr>
              <a:t>of </a:t>
            </a:r>
            <a:r>
              <a:rPr sz="2800" spc="90" dirty="0">
                <a:solidFill>
                  <a:srgbClr val="524848"/>
                </a:solidFill>
                <a:latin typeface="Candara"/>
                <a:cs typeface="Candara"/>
              </a:rPr>
              <a:t>the </a:t>
            </a:r>
            <a:r>
              <a:rPr sz="2800" spc="120" dirty="0">
                <a:solidFill>
                  <a:srgbClr val="524848"/>
                </a:solidFill>
                <a:latin typeface="Candara"/>
                <a:cs typeface="Candara"/>
              </a:rPr>
              <a:t>immediate </a:t>
            </a:r>
            <a:r>
              <a:rPr sz="2800" spc="65" dirty="0">
                <a:solidFill>
                  <a:srgbClr val="524848"/>
                </a:solidFill>
                <a:latin typeface="Candara"/>
                <a:cs typeface="Candara"/>
              </a:rPr>
              <a:t>or  </a:t>
            </a:r>
            <a:r>
              <a:rPr sz="2800" spc="114" dirty="0">
                <a:solidFill>
                  <a:srgbClr val="524848"/>
                </a:solidFill>
                <a:latin typeface="Candara"/>
                <a:cs typeface="Candara"/>
              </a:rPr>
              <a:t>acute</a:t>
            </a:r>
            <a:r>
              <a:rPr sz="2800" spc="290" dirty="0">
                <a:solidFill>
                  <a:srgbClr val="524848"/>
                </a:solidFill>
                <a:latin typeface="Candara"/>
                <a:cs typeface="Candara"/>
              </a:rPr>
              <a:t> </a:t>
            </a:r>
            <a:r>
              <a:rPr sz="2800" spc="120" dirty="0">
                <a:solidFill>
                  <a:srgbClr val="524848"/>
                </a:solidFill>
                <a:latin typeface="Candara"/>
                <a:cs typeface="Candara"/>
              </a:rPr>
              <a:t>toxicity</a:t>
            </a:r>
            <a:endParaRPr sz="2800">
              <a:latin typeface="Candara"/>
              <a:cs typeface="Candar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125" dirty="0">
                <a:solidFill>
                  <a:srgbClr val="524848"/>
                </a:solidFill>
                <a:latin typeface="Candara"/>
                <a:cs typeface="Candara"/>
              </a:rPr>
              <a:t>Results </a:t>
            </a:r>
            <a:r>
              <a:rPr sz="2800" spc="95" dirty="0">
                <a:solidFill>
                  <a:srgbClr val="524848"/>
                </a:solidFill>
                <a:latin typeface="Candara"/>
                <a:cs typeface="Candara"/>
              </a:rPr>
              <a:t>may </a:t>
            </a:r>
            <a:r>
              <a:rPr sz="2800" spc="100" dirty="0">
                <a:solidFill>
                  <a:srgbClr val="524848"/>
                </a:solidFill>
                <a:latin typeface="Candara"/>
                <a:cs typeface="Candara"/>
              </a:rPr>
              <a:t>vary</a:t>
            </a:r>
            <a:r>
              <a:rPr sz="2800" spc="685" dirty="0">
                <a:solidFill>
                  <a:srgbClr val="524848"/>
                </a:solidFill>
                <a:latin typeface="Candara"/>
                <a:cs typeface="Candara"/>
              </a:rPr>
              <a:t> </a:t>
            </a:r>
            <a:r>
              <a:rPr sz="2800" spc="120" dirty="0">
                <a:solidFill>
                  <a:srgbClr val="524848"/>
                </a:solidFill>
                <a:latin typeface="Candara"/>
                <a:cs typeface="Candara"/>
              </a:rPr>
              <a:t>greatly</a:t>
            </a:r>
            <a:endParaRPr sz="2800">
              <a:latin typeface="Candara"/>
              <a:cs typeface="Candar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100" dirty="0">
                <a:solidFill>
                  <a:srgbClr val="524848"/>
                </a:solidFill>
                <a:latin typeface="Candara"/>
                <a:cs typeface="Candara"/>
              </a:rPr>
              <a:t>LD50 </a:t>
            </a:r>
            <a:r>
              <a:rPr sz="2800" spc="65" dirty="0">
                <a:solidFill>
                  <a:srgbClr val="524848"/>
                </a:solidFill>
                <a:latin typeface="Candara"/>
                <a:cs typeface="Candara"/>
              </a:rPr>
              <a:t>is </a:t>
            </a:r>
            <a:r>
              <a:rPr sz="2800" spc="90" dirty="0">
                <a:solidFill>
                  <a:srgbClr val="524848"/>
                </a:solidFill>
                <a:latin typeface="Candara"/>
                <a:cs typeface="Candara"/>
              </a:rPr>
              <a:t>not </a:t>
            </a:r>
            <a:r>
              <a:rPr sz="2800" spc="120" dirty="0">
                <a:solidFill>
                  <a:srgbClr val="524848"/>
                </a:solidFill>
                <a:latin typeface="Candara"/>
                <a:cs typeface="Candara"/>
              </a:rPr>
              <a:t>tested </a:t>
            </a:r>
            <a:r>
              <a:rPr sz="2800" spc="70" dirty="0">
                <a:solidFill>
                  <a:srgbClr val="524848"/>
                </a:solidFill>
                <a:latin typeface="Candara"/>
                <a:cs typeface="Candara"/>
              </a:rPr>
              <a:t>on</a:t>
            </a:r>
            <a:r>
              <a:rPr sz="2800" spc="470" dirty="0">
                <a:solidFill>
                  <a:srgbClr val="524848"/>
                </a:solidFill>
                <a:latin typeface="Candara"/>
                <a:cs typeface="Candara"/>
              </a:rPr>
              <a:t> </a:t>
            </a:r>
            <a:r>
              <a:rPr sz="2800" spc="114" dirty="0">
                <a:solidFill>
                  <a:srgbClr val="524848"/>
                </a:solidFill>
                <a:latin typeface="Candara"/>
                <a:cs typeface="Candara"/>
              </a:rPr>
              <a:t>humans</a:t>
            </a:r>
            <a:endParaRPr sz="2800">
              <a:latin typeface="Candara"/>
              <a:cs typeface="Candar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95" dirty="0">
                <a:solidFill>
                  <a:srgbClr val="524848"/>
                </a:solidFill>
                <a:latin typeface="Candara"/>
                <a:cs typeface="Candara"/>
              </a:rPr>
              <a:t>All </a:t>
            </a:r>
            <a:r>
              <a:rPr sz="2800" spc="114" dirty="0">
                <a:solidFill>
                  <a:srgbClr val="524848"/>
                </a:solidFill>
                <a:latin typeface="Candara"/>
                <a:cs typeface="Candara"/>
              </a:rPr>
              <a:t>relation </a:t>
            </a:r>
            <a:r>
              <a:rPr sz="2800" spc="70" dirty="0">
                <a:solidFill>
                  <a:srgbClr val="524848"/>
                </a:solidFill>
                <a:latin typeface="Candara"/>
                <a:cs typeface="Candara"/>
              </a:rPr>
              <a:t>to </a:t>
            </a:r>
            <a:r>
              <a:rPr sz="2800" spc="114" dirty="0">
                <a:solidFill>
                  <a:srgbClr val="524848"/>
                </a:solidFill>
                <a:latin typeface="Candara"/>
                <a:cs typeface="Candara"/>
              </a:rPr>
              <a:t>humans </a:t>
            </a:r>
            <a:r>
              <a:rPr sz="2800" spc="85" dirty="0">
                <a:solidFill>
                  <a:srgbClr val="524848"/>
                </a:solidFill>
                <a:latin typeface="Candara"/>
                <a:cs typeface="Candara"/>
              </a:rPr>
              <a:t>are </a:t>
            </a:r>
            <a:r>
              <a:rPr sz="2800" spc="100" dirty="0">
                <a:solidFill>
                  <a:srgbClr val="524848"/>
                </a:solidFill>
                <a:latin typeface="Candara"/>
                <a:cs typeface="Candara"/>
              </a:rPr>
              <a:t>only</a:t>
            </a:r>
            <a:r>
              <a:rPr sz="2800" spc="355" dirty="0">
                <a:solidFill>
                  <a:srgbClr val="524848"/>
                </a:solidFill>
                <a:latin typeface="Candara"/>
                <a:cs typeface="Candara"/>
              </a:rPr>
              <a:t> </a:t>
            </a:r>
            <a:r>
              <a:rPr sz="2800" dirty="0">
                <a:solidFill>
                  <a:srgbClr val="524848"/>
                </a:solidFill>
                <a:latin typeface="Candara"/>
                <a:cs typeface="Candara"/>
              </a:rPr>
              <a:t>a </a:t>
            </a:r>
            <a:r>
              <a:rPr sz="2800" spc="110" dirty="0">
                <a:solidFill>
                  <a:srgbClr val="524848"/>
                </a:solidFill>
                <a:latin typeface="Candara"/>
                <a:cs typeface="Candara"/>
              </a:rPr>
              <a:t>guess</a:t>
            </a:r>
            <a:endParaRPr sz="2800">
              <a:latin typeface="Candara"/>
              <a:cs typeface="Candara"/>
            </a:endParaRPr>
          </a:p>
          <a:p>
            <a:pPr marL="241300" marR="318135" indent="-228600">
              <a:lnSpc>
                <a:spcPct val="100000"/>
              </a:lnSpc>
              <a:spcBef>
                <a:spcPts val="67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95" dirty="0">
                <a:solidFill>
                  <a:srgbClr val="524848"/>
                </a:solidFill>
                <a:latin typeface="Candara"/>
                <a:cs typeface="Candara"/>
              </a:rPr>
              <a:t>The </a:t>
            </a:r>
            <a:r>
              <a:rPr sz="2800" spc="100" dirty="0">
                <a:solidFill>
                  <a:srgbClr val="524848"/>
                </a:solidFill>
                <a:latin typeface="Candara"/>
                <a:cs typeface="Candara"/>
              </a:rPr>
              <a:t>LD50 </a:t>
            </a:r>
            <a:r>
              <a:rPr sz="2800" spc="105" dirty="0">
                <a:solidFill>
                  <a:srgbClr val="524848"/>
                </a:solidFill>
                <a:latin typeface="Candara"/>
                <a:cs typeface="Candara"/>
              </a:rPr>
              <a:t>test </a:t>
            </a:r>
            <a:r>
              <a:rPr sz="2800" spc="65" dirty="0">
                <a:solidFill>
                  <a:srgbClr val="524848"/>
                </a:solidFill>
                <a:latin typeface="Candara"/>
                <a:cs typeface="Candara"/>
              </a:rPr>
              <a:t>is </a:t>
            </a:r>
            <a:r>
              <a:rPr sz="2800" spc="114" dirty="0">
                <a:solidFill>
                  <a:srgbClr val="524848"/>
                </a:solidFill>
                <a:latin typeface="Candara"/>
                <a:cs typeface="Candara"/>
              </a:rPr>
              <a:t>neither </a:t>
            </a:r>
            <a:r>
              <a:rPr sz="2800" spc="120" dirty="0">
                <a:solidFill>
                  <a:srgbClr val="524848"/>
                </a:solidFill>
                <a:latin typeface="Candara"/>
                <a:cs typeface="Candara"/>
              </a:rPr>
              <a:t>reliable </a:t>
            </a:r>
            <a:r>
              <a:rPr sz="2800" spc="90" dirty="0">
                <a:solidFill>
                  <a:srgbClr val="524848"/>
                </a:solidFill>
                <a:latin typeface="Candara"/>
                <a:cs typeface="Candara"/>
              </a:rPr>
              <a:t>nor </a:t>
            </a:r>
            <a:r>
              <a:rPr sz="2800" spc="120" dirty="0">
                <a:solidFill>
                  <a:srgbClr val="524848"/>
                </a:solidFill>
                <a:latin typeface="Candara"/>
                <a:cs typeface="Candara"/>
              </a:rPr>
              <a:t>useful  </a:t>
            </a:r>
            <a:r>
              <a:rPr sz="2800" spc="125" dirty="0">
                <a:solidFill>
                  <a:srgbClr val="524848"/>
                </a:solidFill>
                <a:latin typeface="Candara"/>
                <a:cs typeface="Candara"/>
              </a:rPr>
              <a:t>Because </a:t>
            </a:r>
            <a:r>
              <a:rPr sz="2800" spc="90" dirty="0">
                <a:solidFill>
                  <a:srgbClr val="524848"/>
                </a:solidFill>
                <a:latin typeface="Candara"/>
                <a:cs typeface="Candara"/>
              </a:rPr>
              <a:t>the </a:t>
            </a:r>
            <a:r>
              <a:rPr sz="2800" spc="114" dirty="0">
                <a:solidFill>
                  <a:srgbClr val="524848"/>
                </a:solidFill>
                <a:latin typeface="Candara"/>
                <a:cs typeface="Candara"/>
              </a:rPr>
              <a:t>human lethal </a:t>
            </a:r>
            <a:r>
              <a:rPr sz="2800" spc="105" dirty="0">
                <a:solidFill>
                  <a:srgbClr val="524848"/>
                </a:solidFill>
                <a:latin typeface="Candara"/>
                <a:cs typeface="Candara"/>
              </a:rPr>
              <a:t>dose </a:t>
            </a:r>
            <a:r>
              <a:rPr sz="2800" spc="65" dirty="0">
                <a:solidFill>
                  <a:srgbClr val="524848"/>
                </a:solidFill>
                <a:latin typeface="Candara"/>
                <a:cs typeface="Candara"/>
              </a:rPr>
              <a:t>is </a:t>
            </a:r>
            <a:r>
              <a:rPr sz="2800" spc="125" dirty="0">
                <a:solidFill>
                  <a:srgbClr val="524848"/>
                </a:solidFill>
                <a:latin typeface="Candara"/>
                <a:cs typeface="Candara"/>
              </a:rPr>
              <a:t>difficult </a:t>
            </a:r>
            <a:r>
              <a:rPr sz="2800" spc="70" dirty="0">
                <a:solidFill>
                  <a:srgbClr val="524848"/>
                </a:solidFill>
                <a:latin typeface="Candara"/>
                <a:cs typeface="Candara"/>
              </a:rPr>
              <a:t>to  be </a:t>
            </a:r>
            <a:r>
              <a:rPr sz="2800" spc="120" dirty="0">
                <a:solidFill>
                  <a:srgbClr val="524848"/>
                </a:solidFill>
                <a:latin typeface="Candara"/>
                <a:cs typeface="Candara"/>
              </a:rPr>
              <a:t>predicted </a:t>
            </a:r>
            <a:r>
              <a:rPr sz="2800" spc="105" dirty="0">
                <a:solidFill>
                  <a:srgbClr val="524848"/>
                </a:solidFill>
                <a:latin typeface="Candara"/>
                <a:cs typeface="Candara"/>
              </a:rPr>
              <a:t>from </a:t>
            </a:r>
            <a:r>
              <a:rPr sz="2800" spc="110" dirty="0">
                <a:solidFill>
                  <a:srgbClr val="524848"/>
                </a:solidFill>
                <a:latin typeface="Candara"/>
                <a:cs typeface="Candara"/>
              </a:rPr>
              <a:t>animal</a:t>
            </a:r>
            <a:r>
              <a:rPr sz="2800" spc="260" dirty="0">
                <a:solidFill>
                  <a:srgbClr val="524848"/>
                </a:solidFill>
                <a:latin typeface="Candara"/>
                <a:cs typeface="Candara"/>
              </a:rPr>
              <a:t> </a:t>
            </a:r>
            <a:r>
              <a:rPr sz="2800" spc="114" dirty="0">
                <a:solidFill>
                  <a:srgbClr val="524848"/>
                </a:solidFill>
                <a:latin typeface="Candara"/>
                <a:cs typeface="Candara"/>
              </a:rPr>
              <a:t>studies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2019300">
              <a:lnSpc>
                <a:spcPct val="100000"/>
              </a:lnSpc>
              <a:tabLst>
                <a:tab pos="5031105" algn="l"/>
              </a:tabLst>
            </a:pPr>
            <a:r>
              <a:rPr spc="155" dirty="0"/>
              <a:t>LIMITATIONS	</a:t>
            </a:r>
            <a:r>
              <a:rPr spc="95" dirty="0"/>
              <a:t>OF</a:t>
            </a:r>
            <a:r>
              <a:rPr spc="355" dirty="0"/>
              <a:t> </a:t>
            </a:r>
            <a:r>
              <a:rPr spc="140" dirty="0"/>
              <a:t>LD50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897" rIns="0" bIns="0" rtlCol="0">
            <a:spAutoFit/>
          </a:bodyPr>
          <a:lstStyle/>
          <a:p>
            <a:pPr marL="260350" marR="969010" indent="-228600">
              <a:lnSpc>
                <a:spcPct val="100000"/>
              </a:lnSpc>
              <a:spcBef>
                <a:spcPts val="105"/>
              </a:spcBef>
              <a:buClr>
                <a:srgbClr val="C56951"/>
              </a:buClr>
              <a:buFont typeface="Wingdings"/>
              <a:buChar char=""/>
              <a:tabLst>
                <a:tab pos="260985" algn="l"/>
              </a:tabLst>
            </a:pPr>
            <a:r>
              <a:rPr sz="2800" spc="114" dirty="0"/>
              <a:t>These </a:t>
            </a:r>
            <a:r>
              <a:rPr sz="2800" spc="85" dirty="0"/>
              <a:t>are </a:t>
            </a:r>
            <a:r>
              <a:rPr sz="2800" spc="120" dirty="0"/>
              <a:t>increased </a:t>
            </a:r>
            <a:r>
              <a:rPr sz="2800" spc="110" dirty="0"/>
              <a:t>motor </a:t>
            </a:r>
            <a:r>
              <a:rPr sz="2800" spc="120" dirty="0"/>
              <a:t>activity,  </a:t>
            </a:r>
            <a:r>
              <a:rPr sz="2800" spc="130" dirty="0"/>
              <a:t>anaesthesia, </a:t>
            </a:r>
            <a:r>
              <a:rPr sz="2800" spc="120" dirty="0"/>
              <a:t>tremors, </a:t>
            </a:r>
            <a:r>
              <a:rPr sz="2800" spc="114" dirty="0"/>
              <a:t>arching </a:t>
            </a:r>
            <a:r>
              <a:rPr sz="2800" spc="90" dirty="0"/>
              <a:t>and </a:t>
            </a:r>
            <a:r>
              <a:rPr sz="2800" spc="120" dirty="0"/>
              <a:t>rolling,  </a:t>
            </a:r>
            <a:r>
              <a:rPr sz="2800" spc="114" dirty="0"/>
              <a:t>clonic </a:t>
            </a:r>
            <a:r>
              <a:rPr sz="2800" spc="125" dirty="0"/>
              <a:t>convulsions, </a:t>
            </a:r>
            <a:r>
              <a:rPr sz="2800" spc="105" dirty="0"/>
              <a:t>tonic</a:t>
            </a:r>
            <a:r>
              <a:rPr sz="2800" spc="30" dirty="0"/>
              <a:t> </a:t>
            </a:r>
            <a:r>
              <a:rPr sz="2800" spc="125" dirty="0"/>
              <a:t>extension,</a:t>
            </a:r>
            <a:endParaRPr sz="2800"/>
          </a:p>
          <a:p>
            <a:pPr marL="260350" marR="5080">
              <a:lnSpc>
                <a:spcPct val="100000"/>
              </a:lnSpc>
              <a:spcBef>
                <a:spcPts val="5"/>
              </a:spcBef>
              <a:tabLst>
                <a:tab pos="2355215" algn="l"/>
                <a:tab pos="5736590" algn="l"/>
              </a:tabLst>
            </a:pPr>
            <a:r>
              <a:rPr sz="2800" spc="125" dirty="0"/>
              <a:t>lacrimation,	</a:t>
            </a:r>
            <a:r>
              <a:rPr sz="2800" b="1" spc="110" dirty="0">
                <a:latin typeface="Candara"/>
                <a:cs typeface="Candara"/>
              </a:rPr>
              <a:t>Straub </a:t>
            </a:r>
            <a:r>
              <a:rPr sz="2800" b="1" spc="125" dirty="0">
                <a:latin typeface="Candara"/>
                <a:cs typeface="Candara"/>
              </a:rPr>
              <a:t>reaction</a:t>
            </a:r>
            <a:r>
              <a:rPr sz="2800" spc="125" dirty="0"/>
              <a:t>, </a:t>
            </a:r>
            <a:r>
              <a:rPr sz="2800" spc="120" dirty="0"/>
              <a:t>salivation, muscle  </a:t>
            </a:r>
            <a:r>
              <a:rPr sz="2800" spc="114" dirty="0"/>
              <a:t>spasm,</a:t>
            </a:r>
            <a:r>
              <a:rPr sz="2800" spc="365" dirty="0"/>
              <a:t> </a:t>
            </a:r>
            <a:r>
              <a:rPr sz="2800" b="1" spc="120" dirty="0">
                <a:latin typeface="Candara"/>
                <a:cs typeface="Candara"/>
              </a:rPr>
              <a:t>writhing</a:t>
            </a:r>
            <a:r>
              <a:rPr sz="2800" spc="120" dirty="0"/>
              <a:t>,</a:t>
            </a:r>
            <a:r>
              <a:rPr sz="2800" spc="370" dirty="0"/>
              <a:t> </a:t>
            </a:r>
            <a:r>
              <a:rPr sz="2800" spc="125" dirty="0"/>
              <a:t>hyperesthesia,	</a:t>
            </a:r>
            <a:r>
              <a:rPr sz="2800" b="1" spc="100" dirty="0">
                <a:latin typeface="Candara"/>
                <a:cs typeface="Candara"/>
              </a:rPr>
              <a:t>loss </a:t>
            </a:r>
            <a:r>
              <a:rPr sz="2800" b="1" spc="65" dirty="0">
                <a:latin typeface="Candara"/>
                <a:cs typeface="Candara"/>
              </a:rPr>
              <a:t>of  </a:t>
            </a:r>
            <a:r>
              <a:rPr sz="2800" b="1" spc="114" dirty="0">
                <a:latin typeface="Candara"/>
                <a:cs typeface="Candara"/>
              </a:rPr>
              <a:t>righting </a:t>
            </a:r>
            <a:r>
              <a:rPr sz="2800" b="1" spc="125" dirty="0">
                <a:latin typeface="Candara"/>
                <a:cs typeface="Candara"/>
              </a:rPr>
              <a:t>reflex</a:t>
            </a:r>
            <a:r>
              <a:rPr sz="2800" spc="125" dirty="0"/>
              <a:t>, depression,</a:t>
            </a:r>
            <a:r>
              <a:rPr sz="2800" spc="775" dirty="0"/>
              <a:t> </a:t>
            </a:r>
            <a:r>
              <a:rPr sz="2800" spc="114" dirty="0"/>
              <a:t>ataxia,</a:t>
            </a:r>
            <a:endParaRPr sz="2800">
              <a:latin typeface="Candara"/>
              <a:cs typeface="Candara"/>
            </a:endParaRPr>
          </a:p>
          <a:p>
            <a:pPr marL="260350" marR="781050">
              <a:lnSpc>
                <a:spcPct val="100000"/>
              </a:lnSpc>
              <a:spcBef>
                <a:spcPts val="5"/>
              </a:spcBef>
            </a:pPr>
            <a:r>
              <a:rPr sz="2800" spc="125" dirty="0"/>
              <a:t>stimulation, </a:t>
            </a:r>
            <a:r>
              <a:rPr sz="2800" spc="120" dirty="0"/>
              <a:t>sedation, blanching, hypnosis,  </a:t>
            </a:r>
            <a:r>
              <a:rPr sz="2800" spc="114" dirty="0"/>
              <a:t>cyanosis </a:t>
            </a:r>
            <a:r>
              <a:rPr sz="2800" spc="90" dirty="0"/>
              <a:t>and</a:t>
            </a:r>
            <a:r>
              <a:rPr sz="2800" spc="-185" dirty="0"/>
              <a:t> </a:t>
            </a:r>
            <a:r>
              <a:rPr sz="2800" spc="120" dirty="0"/>
              <a:t>analgesia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217170" rIns="0" bIns="0" rtlCol="0">
            <a:spAutoFit/>
          </a:bodyPr>
          <a:lstStyle/>
          <a:p>
            <a:pPr marL="2619375" marR="1155065" indent="-1463675">
              <a:lnSpc>
                <a:spcPct val="100000"/>
              </a:lnSpc>
              <a:spcBef>
                <a:spcPts val="1710"/>
              </a:spcBef>
              <a:tabLst>
                <a:tab pos="2454910" algn="l"/>
                <a:tab pos="4555490" algn="l"/>
                <a:tab pos="4713605" algn="l"/>
                <a:tab pos="6384290" algn="l"/>
              </a:tabLst>
            </a:pPr>
            <a:r>
              <a:rPr sz="3200" spc="190" dirty="0"/>
              <a:t>S</a:t>
            </a:r>
            <a:r>
              <a:rPr sz="3200" spc="180" dirty="0"/>
              <a:t>I</a:t>
            </a:r>
            <a:r>
              <a:rPr sz="3200" spc="190" dirty="0"/>
              <a:t>G</a:t>
            </a:r>
            <a:r>
              <a:rPr sz="3200" spc="170" dirty="0"/>
              <a:t>N</a:t>
            </a:r>
            <a:r>
              <a:rPr sz="3200" spc="-5" dirty="0"/>
              <a:t>S</a:t>
            </a:r>
            <a:r>
              <a:rPr sz="3200" dirty="0"/>
              <a:t>	</a:t>
            </a:r>
            <a:r>
              <a:rPr sz="3200" spc="175" dirty="0"/>
              <a:t>RE</a:t>
            </a:r>
            <a:r>
              <a:rPr sz="3200" spc="170" dirty="0"/>
              <a:t>C</a:t>
            </a:r>
            <a:r>
              <a:rPr sz="3200" spc="190" dirty="0"/>
              <a:t>O</a:t>
            </a:r>
            <a:r>
              <a:rPr sz="3200" spc="175" dirty="0"/>
              <a:t>R</a:t>
            </a:r>
            <a:r>
              <a:rPr sz="3200" spc="185" dirty="0"/>
              <a:t>D</a:t>
            </a:r>
            <a:r>
              <a:rPr sz="3200" spc="175" dirty="0"/>
              <a:t>E</a:t>
            </a:r>
            <a:r>
              <a:rPr sz="3200" spc="-5" dirty="0"/>
              <a:t>D</a:t>
            </a:r>
            <a:r>
              <a:rPr sz="3200" dirty="0"/>
              <a:t>	</a:t>
            </a:r>
            <a:r>
              <a:rPr sz="3200" spc="185" dirty="0"/>
              <a:t>D</a:t>
            </a:r>
            <a:r>
              <a:rPr sz="3200" spc="170" dirty="0"/>
              <a:t>U</a:t>
            </a:r>
            <a:r>
              <a:rPr sz="3200" spc="175" dirty="0"/>
              <a:t>R</a:t>
            </a:r>
            <a:r>
              <a:rPr sz="3200" spc="180" dirty="0"/>
              <a:t>I</a:t>
            </a:r>
            <a:r>
              <a:rPr sz="3200" spc="170" dirty="0"/>
              <a:t>N</a:t>
            </a:r>
            <a:r>
              <a:rPr sz="3200" spc="-5" dirty="0"/>
              <a:t>G</a:t>
            </a:r>
            <a:r>
              <a:rPr sz="3200" dirty="0"/>
              <a:t>	</a:t>
            </a:r>
            <a:r>
              <a:rPr sz="3200" spc="185" dirty="0"/>
              <a:t>A</a:t>
            </a:r>
            <a:r>
              <a:rPr sz="3200" spc="170" dirty="0"/>
              <a:t>CU</a:t>
            </a:r>
            <a:r>
              <a:rPr sz="3200" spc="180" dirty="0"/>
              <a:t>T</a:t>
            </a:r>
            <a:r>
              <a:rPr sz="3200" spc="-5" dirty="0"/>
              <a:t>E  </a:t>
            </a:r>
            <a:r>
              <a:rPr sz="3200" spc="155" dirty="0"/>
              <a:t>TOXICITY	STUDIES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310" y="1735073"/>
            <a:ext cx="8293100" cy="297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63830" indent="-228600">
              <a:lnSpc>
                <a:spcPct val="100000"/>
              </a:lnSpc>
              <a:spcBef>
                <a:spcPts val="100"/>
              </a:spcBef>
              <a:buClr>
                <a:srgbClr val="C56951"/>
              </a:buClr>
              <a:buFont typeface="Wingdings"/>
              <a:buChar char=""/>
              <a:tabLst>
                <a:tab pos="241935" algn="l"/>
              </a:tabLst>
            </a:pPr>
            <a:r>
              <a:rPr sz="2400" spc="120" dirty="0">
                <a:latin typeface="Candara"/>
                <a:cs typeface="Candara"/>
              </a:rPr>
              <a:t>Graphical </a:t>
            </a:r>
            <a:r>
              <a:rPr sz="2400" spc="114" dirty="0">
                <a:latin typeface="Candara"/>
                <a:cs typeface="Candara"/>
              </a:rPr>
              <a:t>method, </a:t>
            </a:r>
            <a:r>
              <a:rPr sz="2400" spc="125" dirty="0">
                <a:latin typeface="Candara"/>
                <a:cs typeface="Candara"/>
              </a:rPr>
              <a:t>arithmetical </a:t>
            </a:r>
            <a:r>
              <a:rPr sz="2400" spc="114" dirty="0">
                <a:latin typeface="Candara"/>
                <a:cs typeface="Candara"/>
              </a:rPr>
              <a:t>method </a:t>
            </a:r>
            <a:r>
              <a:rPr sz="2400" spc="90" dirty="0">
                <a:latin typeface="Candara"/>
                <a:cs typeface="Candara"/>
              </a:rPr>
              <a:t>and </a:t>
            </a:r>
            <a:r>
              <a:rPr sz="2400" spc="125" dirty="0">
                <a:latin typeface="Candara"/>
                <a:cs typeface="Candara"/>
              </a:rPr>
              <a:t>statistical  </a:t>
            </a:r>
            <a:r>
              <a:rPr sz="2400" spc="120" dirty="0">
                <a:latin typeface="Candara"/>
                <a:cs typeface="Candara"/>
              </a:rPr>
              <a:t>approach</a:t>
            </a:r>
            <a:endParaRPr sz="2400">
              <a:latin typeface="Candara"/>
              <a:cs typeface="Candara"/>
            </a:endParaRPr>
          </a:p>
          <a:p>
            <a:pPr marL="515620" lvl="1" indent="-182880">
              <a:lnSpc>
                <a:spcPct val="100000"/>
              </a:lnSpc>
              <a:spcBef>
                <a:spcPts val="495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000" spc="55" dirty="0">
                <a:latin typeface="Candara"/>
                <a:cs typeface="Candara"/>
              </a:rPr>
              <a:t>For </a:t>
            </a:r>
            <a:r>
              <a:rPr sz="2000" spc="75" dirty="0">
                <a:latin typeface="Candara"/>
                <a:cs typeface="Candara"/>
              </a:rPr>
              <a:t>research purpose, </a:t>
            </a:r>
            <a:r>
              <a:rPr sz="2000" spc="60" dirty="0">
                <a:latin typeface="Candara"/>
                <a:cs typeface="Candara"/>
              </a:rPr>
              <a:t>the </a:t>
            </a:r>
            <a:r>
              <a:rPr sz="2000" spc="65" dirty="0">
                <a:latin typeface="Candara"/>
                <a:cs typeface="Candara"/>
              </a:rPr>
              <a:t>most </a:t>
            </a:r>
            <a:r>
              <a:rPr sz="2000" spc="75" dirty="0">
                <a:latin typeface="Candara"/>
                <a:cs typeface="Candara"/>
              </a:rPr>
              <a:t>widely </a:t>
            </a:r>
            <a:r>
              <a:rPr sz="2000" spc="65" dirty="0">
                <a:latin typeface="Candara"/>
                <a:cs typeface="Candara"/>
              </a:rPr>
              <a:t>used </a:t>
            </a:r>
            <a:r>
              <a:rPr sz="2000" spc="75" dirty="0">
                <a:latin typeface="Candara"/>
                <a:cs typeface="Candara"/>
              </a:rPr>
              <a:t>method </a:t>
            </a:r>
            <a:r>
              <a:rPr sz="2000" spc="40" dirty="0">
                <a:latin typeface="Candara"/>
                <a:cs typeface="Candara"/>
              </a:rPr>
              <a:t>is</a:t>
            </a:r>
            <a:r>
              <a:rPr sz="2000" spc="60" dirty="0">
                <a:latin typeface="Candara"/>
                <a:cs typeface="Candara"/>
              </a:rPr>
              <a:t> </a:t>
            </a:r>
            <a:r>
              <a:rPr sz="2000" spc="80" dirty="0">
                <a:latin typeface="Candara"/>
                <a:cs typeface="Candara"/>
              </a:rPr>
              <a:t>Litchfield</a:t>
            </a:r>
            <a:endParaRPr sz="2000">
              <a:latin typeface="Candara"/>
              <a:cs typeface="Candara"/>
            </a:endParaRPr>
          </a:p>
          <a:p>
            <a:pPr marL="515620">
              <a:lnSpc>
                <a:spcPct val="100000"/>
              </a:lnSpc>
            </a:pPr>
            <a:r>
              <a:rPr sz="2000" spc="60" dirty="0">
                <a:latin typeface="Candara"/>
                <a:cs typeface="Candara"/>
              </a:rPr>
              <a:t>and</a:t>
            </a:r>
            <a:r>
              <a:rPr sz="2000" spc="220" dirty="0">
                <a:latin typeface="Candara"/>
                <a:cs typeface="Candara"/>
              </a:rPr>
              <a:t> </a:t>
            </a:r>
            <a:r>
              <a:rPr sz="2000" spc="75" dirty="0">
                <a:latin typeface="Candara"/>
                <a:cs typeface="Candara"/>
              </a:rPr>
              <a:t>Wilcoxson</a:t>
            </a:r>
            <a:endParaRPr sz="2000">
              <a:latin typeface="Candara"/>
              <a:cs typeface="Candara"/>
            </a:endParaRPr>
          </a:p>
          <a:p>
            <a:pPr marL="515620" lvl="1" indent="-182880">
              <a:lnSpc>
                <a:spcPct val="100000"/>
              </a:lnSpc>
              <a:spcBef>
                <a:spcPts val="484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000" spc="55" dirty="0">
                <a:latin typeface="Candara"/>
                <a:cs typeface="Candara"/>
              </a:rPr>
              <a:t>For </a:t>
            </a:r>
            <a:r>
              <a:rPr sz="2000" spc="70" dirty="0">
                <a:latin typeface="Candara"/>
                <a:cs typeface="Candara"/>
              </a:rPr>
              <a:t>routine </a:t>
            </a:r>
            <a:r>
              <a:rPr sz="2000" spc="75" dirty="0">
                <a:latin typeface="Candara"/>
                <a:cs typeface="Candara"/>
              </a:rPr>
              <a:t>practical</a:t>
            </a:r>
            <a:r>
              <a:rPr sz="2000" spc="509" dirty="0">
                <a:latin typeface="Candara"/>
                <a:cs typeface="Candara"/>
              </a:rPr>
              <a:t> </a:t>
            </a:r>
            <a:r>
              <a:rPr sz="2000" spc="70" dirty="0">
                <a:latin typeface="Candara"/>
                <a:cs typeface="Candara"/>
              </a:rPr>
              <a:t>class work; </a:t>
            </a:r>
            <a:r>
              <a:rPr sz="2000" spc="80" dirty="0">
                <a:latin typeface="Candara"/>
                <a:cs typeface="Candara"/>
              </a:rPr>
              <a:t>Reed-Muench, </a:t>
            </a:r>
            <a:r>
              <a:rPr sz="2000" spc="75" dirty="0">
                <a:latin typeface="Candara"/>
                <a:cs typeface="Candara"/>
              </a:rPr>
              <a:t>Miller-Tainter </a:t>
            </a:r>
            <a:r>
              <a:rPr sz="2000" spc="55" dirty="0">
                <a:latin typeface="Candara"/>
                <a:cs typeface="Candara"/>
              </a:rPr>
              <a:t>and</a:t>
            </a:r>
            <a:endParaRPr sz="2000">
              <a:latin typeface="Candara"/>
              <a:cs typeface="Candara"/>
            </a:endParaRPr>
          </a:p>
          <a:p>
            <a:pPr marL="515620">
              <a:lnSpc>
                <a:spcPct val="100000"/>
              </a:lnSpc>
            </a:pPr>
            <a:r>
              <a:rPr sz="2000" spc="75" dirty="0">
                <a:latin typeface="Candara"/>
                <a:cs typeface="Candara"/>
              </a:rPr>
              <a:t>Karber’s</a:t>
            </a:r>
            <a:r>
              <a:rPr sz="2000" spc="300" dirty="0">
                <a:latin typeface="Candara"/>
                <a:cs typeface="Candara"/>
              </a:rPr>
              <a:t> </a:t>
            </a:r>
            <a:r>
              <a:rPr sz="2000" spc="70" dirty="0">
                <a:latin typeface="Candara"/>
                <a:cs typeface="Candara"/>
              </a:rPr>
              <a:t>Method</a:t>
            </a:r>
            <a:endParaRPr sz="2000">
              <a:latin typeface="Candara"/>
              <a:cs typeface="Candara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Clr>
                <a:srgbClr val="C56951"/>
              </a:buClr>
              <a:buFont typeface="Wingdings"/>
              <a:buChar char=""/>
              <a:tabLst>
                <a:tab pos="241935" algn="l"/>
              </a:tabLst>
            </a:pPr>
            <a:r>
              <a:rPr sz="2400" spc="125" dirty="0">
                <a:latin typeface="Candara"/>
                <a:cs typeface="Candara"/>
              </a:rPr>
              <a:t>Arithmetical </a:t>
            </a:r>
            <a:r>
              <a:rPr sz="2400" spc="114" dirty="0">
                <a:latin typeface="Candara"/>
                <a:cs typeface="Candara"/>
              </a:rPr>
              <a:t>method: </a:t>
            </a:r>
            <a:r>
              <a:rPr sz="2400" spc="110" dirty="0">
                <a:latin typeface="Candara"/>
                <a:cs typeface="Candara"/>
              </a:rPr>
              <a:t>Karber</a:t>
            </a:r>
            <a:r>
              <a:rPr sz="2400" spc="270" dirty="0">
                <a:latin typeface="Candara"/>
                <a:cs typeface="Candara"/>
              </a:rPr>
              <a:t> </a:t>
            </a:r>
            <a:r>
              <a:rPr sz="2400" spc="114" dirty="0">
                <a:latin typeface="Candara"/>
                <a:cs typeface="Candara"/>
              </a:rPr>
              <a:t>method</a:t>
            </a:r>
            <a:endParaRPr sz="2400">
              <a:latin typeface="Candara"/>
              <a:cs typeface="Candara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C56951"/>
              </a:buClr>
              <a:buFont typeface="Wingdings"/>
              <a:buChar char=""/>
              <a:tabLst>
                <a:tab pos="241935" algn="l"/>
              </a:tabLst>
            </a:pPr>
            <a:r>
              <a:rPr sz="2400" spc="120" dirty="0">
                <a:latin typeface="Candara"/>
                <a:cs typeface="Candara"/>
              </a:rPr>
              <a:t>Graphical </a:t>
            </a:r>
            <a:r>
              <a:rPr sz="2400" spc="114" dirty="0">
                <a:latin typeface="Candara"/>
                <a:cs typeface="Candara"/>
              </a:rPr>
              <a:t>method: Miller </a:t>
            </a:r>
            <a:r>
              <a:rPr sz="2400" spc="90" dirty="0">
                <a:latin typeface="Candara"/>
                <a:cs typeface="Candara"/>
              </a:rPr>
              <a:t>and</a:t>
            </a:r>
            <a:r>
              <a:rPr sz="2400" spc="-195" dirty="0">
                <a:latin typeface="Candara"/>
                <a:cs typeface="Candara"/>
              </a:rPr>
              <a:t> </a:t>
            </a:r>
            <a:r>
              <a:rPr sz="2400" spc="100" dirty="0">
                <a:latin typeface="Candara"/>
                <a:cs typeface="Candara"/>
              </a:rPr>
              <a:t>Tainter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217170" rIns="0" bIns="0" rtlCol="0">
            <a:spAutoFit/>
          </a:bodyPr>
          <a:lstStyle/>
          <a:p>
            <a:pPr marL="1887855" marR="1395730" indent="-491490">
              <a:lnSpc>
                <a:spcPct val="100000"/>
              </a:lnSpc>
              <a:spcBef>
                <a:spcPts val="1710"/>
              </a:spcBef>
              <a:tabLst>
                <a:tab pos="3666490" algn="l"/>
                <a:tab pos="5332095" algn="l"/>
                <a:tab pos="5756910" algn="l"/>
                <a:tab pos="5979795" algn="l"/>
                <a:tab pos="6670040" algn="l"/>
              </a:tabLst>
            </a:pPr>
            <a:r>
              <a:rPr sz="3200" spc="185" dirty="0"/>
              <a:t>D</a:t>
            </a:r>
            <a:r>
              <a:rPr sz="3200" spc="180" dirty="0"/>
              <a:t>I</a:t>
            </a:r>
            <a:r>
              <a:rPr sz="3200" spc="170" dirty="0"/>
              <a:t>FF</a:t>
            </a:r>
            <a:r>
              <a:rPr sz="3200" spc="175" dirty="0"/>
              <a:t>ER</a:t>
            </a:r>
            <a:r>
              <a:rPr sz="3200" spc="200" dirty="0"/>
              <a:t>E</a:t>
            </a:r>
            <a:r>
              <a:rPr sz="3200" spc="170" dirty="0"/>
              <a:t>N</a:t>
            </a:r>
            <a:r>
              <a:rPr sz="3200" spc="-5" dirty="0"/>
              <a:t>T</a:t>
            </a:r>
            <a:r>
              <a:rPr sz="3200" dirty="0"/>
              <a:t>	</a:t>
            </a:r>
            <a:r>
              <a:rPr sz="3200" spc="180" dirty="0"/>
              <a:t>M</a:t>
            </a:r>
            <a:r>
              <a:rPr sz="3200" spc="175" dirty="0"/>
              <a:t>E</a:t>
            </a:r>
            <a:r>
              <a:rPr sz="3200" spc="180" dirty="0"/>
              <a:t>T</a:t>
            </a:r>
            <a:r>
              <a:rPr sz="3200" spc="185" dirty="0"/>
              <a:t>H</a:t>
            </a:r>
            <a:r>
              <a:rPr sz="3200" spc="190" dirty="0"/>
              <a:t>O</a:t>
            </a:r>
            <a:r>
              <a:rPr sz="3200" spc="185" dirty="0"/>
              <a:t>D</a:t>
            </a:r>
            <a:r>
              <a:rPr sz="3200" spc="-5" dirty="0"/>
              <a:t>S</a:t>
            </a:r>
            <a:r>
              <a:rPr sz="3200" dirty="0"/>
              <a:t>	</a:t>
            </a:r>
            <a:r>
              <a:rPr sz="3200" spc="170" dirty="0"/>
              <a:t>F</a:t>
            </a:r>
            <a:r>
              <a:rPr sz="3200" spc="190" dirty="0"/>
              <a:t>O</a:t>
            </a:r>
            <a:r>
              <a:rPr sz="3200" spc="-5" dirty="0"/>
              <a:t>R</a:t>
            </a:r>
            <a:r>
              <a:rPr sz="3200" dirty="0"/>
              <a:t>	</a:t>
            </a:r>
            <a:r>
              <a:rPr sz="3200" spc="180" dirty="0"/>
              <a:t>T</a:t>
            </a:r>
            <a:r>
              <a:rPr sz="3200" spc="185" dirty="0"/>
              <a:t>H</a:t>
            </a:r>
            <a:r>
              <a:rPr sz="3200" spc="-5" dirty="0"/>
              <a:t>E  </a:t>
            </a:r>
            <a:r>
              <a:rPr sz="3200" spc="165" dirty="0"/>
              <a:t>DETERMINATION	</a:t>
            </a:r>
            <a:r>
              <a:rPr sz="3200" spc="90" dirty="0"/>
              <a:t>OF	</a:t>
            </a:r>
            <a:r>
              <a:rPr sz="3200" spc="140" dirty="0"/>
              <a:t>LD50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07263" y="5044440"/>
            <a:ext cx="8714232" cy="1408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60350" indent="-228600">
              <a:lnSpc>
                <a:spcPct val="100000"/>
              </a:lnSpc>
              <a:spcBef>
                <a:spcPts val="700"/>
              </a:spcBef>
              <a:buClr>
                <a:srgbClr val="C56951"/>
              </a:buClr>
              <a:buFont typeface="Wingdings"/>
              <a:buChar char=""/>
              <a:tabLst>
                <a:tab pos="260985" algn="l"/>
              </a:tabLst>
            </a:pPr>
            <a:r>
              <a:rPr spc="95" dirty="0"/>
              <a:t>For </a:t>
            </a:r>
            <a:r>
              <a:rPr spc="125" dirty="0"/>
              <a:t>calculating </a:t>
            </a:r>
            <a:r>
              <a:rPr spc="100" dirty="0"/>
              <a:t>LD50 </a:t>
            </a:r>
            <a:r>
              <a:rPr spc="75" dirty="0"/>
              <a:t>by </a:t>
            </a:r>
            <a:r>
              <a:rPr spc="90" dirty="0"/>
              <a:t>any one</a:t>
            </a:r>
            <a:r>
              <a:rPr spc="180" dirty="0"/>
              <a:t> </a:t>
            </a:r>
            <a:r>
              <a:rPr spc="114" dirty="0"/>
              <a:t>method:</a:t>
            </a:r>
          </a:p>
          <a:p>
            <a:pPr marL="534670" marR="5080" lvl="1" indent="-182880">
              <a:lnSpc>
                <a:spcPct val="100000"/>
              </a:lnSpc>
              <a:spcBef>
                <a:spcPts val="500"/>
              </a:spcBef>
              <a:buClr>
                <a:srgbClr val="BE964D"/>
              </a:buClr>
              <a:buFont typeface="Wingdings"/>
              <a:buChar char=""/>
              <a:tabLst>
                <a:tab pos="535305" algn="l"/>
              </a:tabLst>
            </a:pPr>
            <a:r>
              <a:rPr sz="2000" spc="65" dirty="0">
                <a:latin typeface="Candara"/>
                <a:cs typeface="Candara"/>
              </a:rPr>
              <a:t>Find </a:t>
            </a:r>
            <a:r>
              <a:rPr sz="2000" spc="50" dirty="0">
                <a:latin typeface="Candara"/>
                <a:cs typeface="Candara"/>
              </a:rPr>
              <a:t>out </a:t>
            </a:r>
            <a:r>
              <a:rPr sz="2000" spc="55" dirty="0">
                <a:latin typeface="Candara"/>
                <a:cs typeface="Candara"/>
              </a:rPr>
              <a:t>the </a:t>
            </a:r>
            <a:r>
              <a:rPr sz="2000" spc="70" dirty="0">
                <a:latin typeface="Candara"/>
                <a:cs typeface="Candara"/>
              </a:rPr>
              <a:t>least </a:t>
            </a:r>
            <a:r>
              <a:rPr sz="2000" spc="75" dirty="0">
                <a:latin typeface="Candara"/>
                <a:cs typeface="Candara"/>
              </a:rPr>
              <a:t>tolerated </a:t>
            </a:r>
            <a:r>
              <a:rPr sz="2000" spc="80" dirty="0">
                <a:latin typeface="Candara"/>
                <a:cs typeface="Candara"/>
              </a:rPr>
              <a:t>(smallest) </a:t>
            </a:r>
            <a:r>
              <a:rPr sz="2000" spc="65" dirty="0">
                <a:latin typeface="Candara"/>
                <a:cs typeface="Candara"/>
              </a:rPr>
              <a:t>dose </a:t>
            </a:r>
            <a:r>
              <a:rPr sz="2000" spc="70" dirty="0">
                <a:latin typeface="Candara"/>
                <a:cs typeface="Candara"/>
              </a:rPr>
              <a:t>(100% </a:t>
            </a:r>
            <a:r>
              <a:rPr sz="2000" spc="75" dirty="0">
                <a:latin typeface="Candara"/>
                <a:cs typeface="Candara"/>
              </a:rPr>
              <a:t>mortality) </a:t>
            </a:r>
            <a:r>
              <a:rPr sz="2000" spc="60" dirty="0">
                <a:latin typeface="Candara"/>
                <a:cs typeface="Candara"/>
              </a:rPr>
              <a:t>and  most </a:t>
            </a:r>
            <a:r>
              <a:rPr sz="2000" spc="75" dirty="0">
                <a:latin typeface="Candara"/>
                <a:cs typeface="Candara"/>
              </a:rPr>
              <a:t>tolerated (highest) </a:t>
            </a:r>
            <a:r>
              <a:rPr sz="2000" spc="60" dirty="0">
                <a:latin typeface="Candara"/>
                <a:cs typeface="Candara"/>
              </a:rPr>
              <a:t>dose </a:t>
            </a:r>
            <a:r>
              <a:rPr sz="2000" spc="55" dirty="0">
                <a:latin typeface="Candara"/>
                <a:cs typeface="Candara"/>
              </a:rPr>
              <a:t>(0% </a:t>
            </a:r>
            <a:r>
              <a:rPr sz="2000" spc="75" dirty="0">
                <a:latin typeface="Candara"/>
                <a:cs typeface="Candara"/>
              </a:rPr>
              <a:t>mortality) </a:t>
            </a:r>
            <a:r>
              <a:rPr sz="2000" spc="40" dirty="0">
                <a:latin typeface="Candara"/>
                <a:cs typeface="Candara"/>
              </a:rPr>
              <a:t>by </a:t>
            </a:r>
            <a:r>
              <a:rPr sz="2000" spc="55" dirty="0">
                <a:latin typeface="Candara"/>
                <a:cs typeface="Candara"/>
              </a:rPr>
              <a:t>hit and </a:t>
            </a:r>
            <a:r>
              <a:rPr sz="2000" spc="70" dirty="0">
                <a:latin typeface="Candara"/>
                <a:cs typeface="Candara"/>
              </a:rPr>
              <a:t>trial  method</a:t>
            </a:r>
            <a:endParaRPr sz="2000">
              <a:latin typeface="Candara"/>
              <a:cs typeface="Candara"/>
            </a:endParaRPr>
          </a:p>
          <a:p>
            <a:pPr marL="534670" lvl="1" indent="-182880">
              <a:lnSpc>
                <a:spcPct val="100000"/>
              </a:lnSpc>
              <a:spcBef>
                <a:spcPts val="480"/>
              </a:spcBef>
              <a:buClr>
                <a:srgbClr val="BE964D"/>
              </a:buClr>
              <a:buFont typeface="Wingdings"/>
              <a:buChar char=""/>
              <a:tabLst>
                <a:tab pos="535305" algn="l"/>
              </a:tabLst>
            </a:pPr>
            <a:r>
              <a:rPr sz="2000" spc="60" dirty="0">
                <a:latin typeface="Candara"/>
                <a:cs typeface="Candara"/>
              </a:rPr>
              <a:t>Once </a:t>
            </a:r>
            <a:r>
              <a:rPr sz="2000" spc="70" dirty="0">
                <a:latin typeface="Candara"/>
                <a:cs typeface="Candara"/>
              </a:rPr>
              <a:t>these </a:t>
            </a:r>
            <a:r>
              <a:rPr sz="2000" spc="60" dirty="0">
                <a:latin typeface="Candara"/>
                <a:cs typeface="Candara"/>
              </a:rPr>
              <a:t>two </a:t>
            </a:r>
            <a:r>
              <a:rPr sz="2000" spc="70" dirty="0">
                <a:latin typeface="Candara"/>
                <a:cs typeface="Candara"/>
              </a:rPr>
              <a:t>doses </a:t>
            </a:r>
            <a:r>
              <a:rPr sz="2000" spc="55" dirty="0">
                <a:latin typeface="Candara"/>
                <a:cs typeface="Candara"/>
              </a:rPr>
              <a:t>are </a:t>
            </a:r>
            <a:r>
              <a:rPr sz="2000" spc="80" dirty="0">
                <a:latin typeface="Candara"/>
                <a:cs typeface="Candara"/>
              </a:rPr>
              <a:t>determined, </a:t>
            </a:r>
            <a:r>
              <a:rPr sz="2000" spc="70" dirty="0">
                <a:latin typeface="Candara"/>
                <a:cs typeface="Candara"/>
              </a:rPr>
              <a:t>select </a:t>
            </a:r>
            <a:r>
              <a:rPr sz="2000" spc="45" dirty="0">
                <a:latin typeface="Candara"/>
                <a:cs typeface="Candara"/>
              </a:rPr>
              <a:t>at </a:t>
            </a:r>
            <a:r>
              <a:rPr sz="2000" spc="70" dirty="0">
                <a:latin typeface="Candara"/>
                <a:cs typeface="Candara"/>
              </a:rPr>
              <a:t>least </a:t>
            </a:r>
            <a:r>
              <a:rPr sz="2000" spc="-5" dirty="0">
                <a:latin typeface="Candara"/>
                <a:cs typeface="Candara"/>
              </a:rPr>
              <a:t>5</a:t>
            </a:r>
            <a:r>
              <a:rPr sz="2000" spc="-235" dirty="0">
                <a:latin typeface="Candara"/>
                <a:cs typeface="Candara"/>
              </a:rPr>
              <a:t> </a:t>
            </a:r>
            <a:r>
              <a:rPr sz="2000" spc="70" dirty="0">
                <a:latin typeface="Candara"/>
                <a:cs typeface="Candara"/>
              </a:rPr>
              <a:t>doses </a:t>
            </a:r>
            <a:r>
              <a:rPr sz="2000" spc="40" dirty="0">
                <a:latin typeface="Candara"/>
                <a:cs typeface="Candara"/>
              </a:rPr>
              <a:t>in</a:t>
            </a:r>
            <a:endParaRPr sz="2000">
              <a:latin typeface="Candara"/>
              <a:cs typeface="Candara"/>
            </a:endParaRPr>
          </a:p>
          <a:p>
            <a:pPr marL="534670">
              <a:lnSpc>
                <a:spcPct val="100000"/>
              </a:lnSpc>
            </a:pPr>
            <a:r>
              <a:rPr sz="2000" spc="80" dirty="0"/>
              <a:t>between </a:t>
            </a:r>
            <a:r>
              <a:rPr sz="2000" spc="70" dirty="0"/>
              <a:t>them, </a:t>
            </a:r>
            <a:r>
              <a:rPr sz="2000" spc="60" dirty="0"/>
              <a:t>and </a:t>
            </a:r>
            <a:r>
              <a:rPr sz="2000" spc="70" dirty="0"/>
              <a:t>observe </a:t>
            </a:r>
            <a:r>
              <a:rPr sz="2000" spc="75" dirty="0"/>
              <a:t>mortality </a:t>
            </a:r>
            <a:r>
              <a:rPr sz="2000" spc="55" dirty="0"/>
              <a:t>due </a:t>
            </a:r>
            <a:r>
              <a:rPr sz="2000" spc="40" dirty="0"/>
              <a:t>to </a:t>
            </a:r>
            <a:r>
              <a:rPr sz="2000" spc="70" dirty="0"/>
              <a:t>these</a:t>
            </a:r>
            <a:r>
              <a:rPr sz="2000" spc="335" dirty="0"/>
              <a:t> </a:t>
            </a:r>
            <a:r>
              <a:rPr sz="2000" spc="70" dirty="0"/>
              <a:t>doses</a:t>
            </a:r>
            <a:endParaRPr sz="2000"/>
          </a:p>
          <a:p>
            <a:pPr marL="534670" lvl="1" indent="-182880">
              <a:lnSpc>
                <a:spcPct val="100000"/>
              </a:lnSpc>
              <a:spcBef>
                <a:spcPts val="484"/>
              </a:spcBef>
              <a:buClr>
                <a:srgbClr val="BE964D"/>
              </a:buClr>
              <a:buFont typeface="Wingdings"/>
              <a:buChar char=""/>
              <a:tabLst>
                <a:tab pos="535305" algn="l"/>
              </a:tabLst>
            </a:pPr>
            <a:r>
              <a:rPr sz="2000" spc="65" dirty="0">
                <a:latin typeface="Candara"/>
                <a:cs typeface="Candara"/>
              </a:rPr>
              <a:t>Apply </a:t>
            </a:r>
            <a:r>
              <a:rPr sz="2000" spc="70" dirty="0">
                <a:latin typeface="Candara"/>
                <a:cs typeface="Candara"/>
              </a:rPr>
              <a:t>correction factor </a:t>
            </a:r>
            <a:r>
              <a:rPr sz="2000" spc="40" dirty="0">
                <a:latin typeface="Candara"/>
                <a:cs typeface="Candara"/>
              </a:rPr>
              <a:t>to </a:t>
            </a:r>
            <a:r>
              <a:rPr sz="2000" spc="45" dirty="0">
                <a:latin typeface="Candara"/>
                <a:cs typeface="Candara"/>
              </a:rPr>
              <a:t>0% </a:t>
            </a:r>
            <a:r>
              <a:rPr sz="2000" spc="55" dirty="0">
                <a:latin typeface="Candara"/>
                <a:cs typeface="Candara"/>
              </a:rPr>
              <a:t>and </a:t>
            </a:r>
            <a:r>
              <a:rPr sz="2000" spc="65" dirty="0">
                <a:latin typeface="Candara"/>
                <a:cs typeface="Candara"/>
              </a:rPr>
              <a:t>100% </a:t>
            </a:r>
            <a:r>
              <a:rPr sz="2000" spc="75" dirty="0">
                <a:latin typeface="Candara"/>
                <a:cs typeface="Candara"/>
              </a:rPr>
              <a:t>mortality </a:t>
            </a:r>
            <a:r>
              <a:rPr sz="2000" spc="60" dirty="0">
                <a:latin typeface="Candara"/>
                <a:cs typeface="Candara"/>
              </a:rPr>
              <a:t>group [for</a:t>
            </a:r>
            <a:r>
              <a:rPr sz="2000" spc="330" dirty="0">
                <a:latin typeface="Candara"/>
                <a:cs typeface="Candara"/>
              </a:rPr>
              <a:t> </a:t>
            </a:r>
            <a:r>
              <a:rPr sz="2000" spc="45" dirty="0">
                <a:latin typeface="Candara"/>
                <a:cs typeface="Candara"/>
              </a:rPr>
              <a:t>0%</a:t>
            </a:r>
            <a:endParaRPr sz="2000">
              <a:latin typeface="Candara"/>
              <a:cs typeface="Candara"/>
            </a:endParaRPr>
          </a:p>
          <a:p>
            <a:pPr marL="534670">
              <a:lnSpc>
                <a:spcPct val="100000"/>
              </a:lnSpc>
            </a:pPr>
            <a:r>
              <a:rPr sz="2000" spc="70" dirty="0"/>
              <a:t>dead </a:t>
            </a:r>
            <a:r>
              <a:rPr sz="2000" spc="-5" dirty="0"/>
              <a:t>= </a:t>
            </a:r>
            <a:r>
              <a:rPr sz="2000" spc="60" dirty="0"/>
              <a:t>100 </a:t>
            </a:r>
            <a:r>
              <a:rPr sz="2000" spc="75" dirty="0"/>
              <a:t>(0.25/n) </a:t>
            </a:r>
            <a:r>
              <a:rPr sz="2000" spc="60" dirty="0"/>
              <a:t>and </a:t>
            </a:r>
            <a:r>
              <a:rPr sz="2000" spc="50" dirty="0"/>
              <a:t>for </a:t>
            </a:r>
            <a:r>
              <a:rPr sz="2000" spc="65" dirty="0"/>
              <a:t>100% </a:t>
            </a:r>
            <a:r>
              <a:rPr sz="2000" spc="70" dirty="0"/>
              <a:t>dead </a:t>
            </a:r>
            <a:r>
              <a:rPr sz="2000" spc="-5" dirty="0"/>
              <a:t>= </a:t>
            </a:r>
            <a:r>
              <a:rPr sz="2000" spc="65" dirty="0"/>
              <a:t>100x </a:t>
            </a:r>
            <a:r>
              <a:rPr sz="2000" spc="85" dirty="0"/>
              <a:t>(n-0.25/n), </a:t>
            </a:r>
            <a:r>
              <a:rPr sz="2000" spc="70" dirty="0"/>
              <a:t>where</a:t>
            </a:r>
            <a:r>
              <a:rPr sz="2000" spc="200" dirty="0"/>
              <a:t> </a:t>
            </a:r>
            <a:r>
              <a:rPr sz="2000" spc="-5" dirty="0"/>
              <a:t>n</a:t>
            </a:r>
            <a:endParaRPr sz="2000"/>
          </a:p>
          <a:p>
            <a:pPr marL="534670">
              <a:lnSpc>
                <a:spcPct val="100000"/>
              </a:lnSpc>
            </a:pPr>
            <a:r>
              <a:rPr sz="2000" spc="-5" dirty="0"/>
              <a:t>= </a:t>
            </a:r>
            <a:r>
              <a:rPr sz="2000" spc="70" dirty="0"/>
              <a:t>number </a:t>
            </a:r>
            <a:r>
              <a:rPr sz="2000" spc="35" dirty="0"/>
              <a:t>of</a:t>
            </a:r>
            <a:r>
              <a:rPr sz="2000" spc="165" dirty="0"/>
              <a:t> </a:t>
            </a:r>
            <a:r>
              <a:rPr sz="2000" spc="75" dirty="0"/>
              <a:t>death]</a:t>
            </a:r>
            <a:endParaRPr sz="2000"/>
          </a:p>
          <a:p>
            <a:pPr marL="534670" lvl="1" indent="-182880">
              <a:lnSpc>
                <a:spcPct val="100000"/>
              </a:lnSpc>
              <a:spcBef>
                <a:spcPts val="480"/>
              </a:spcBef>
              <a:buClr>
                <a:srgbClr val="BE964D"/>
              </a:buClr>
              <a:buFont typeface="Wingdings"/>
              <a:buChar char=""/>
              <a:tabLst>
                <a:tab pos="535305" algn="l"/>
              </a:tabLst>
            </a:pPr>
            <a:r>
              <a:rPr sz="2000" spc="55" dirty="0">
                <a:latin typeface="Candara"/>
                <a:cs typeface="Candara"/>
              </a:rPr>
              <a:t>The </a:t>
            </a:r>
            <a:r>
              <a:rPr sz="2000" spc="80" dirty="0">
                <a:latin typeface="Candara"/>
                <a:cs typeface="Candara"/>
              </a:rPr>
              <a:t>percentage </a:t>
            </a:r>
            <a:r>
              <a:rPr sz="2000" spc="75" dirty="0">
                <a:latin typeface="Candara"/>
                <a:cs typeface="Candara"/>
              </a:rPr>
              <a:t>mortality </a:t>
            </a:r>
            <a:r>
              <a:rPr sz="2000" spc="70" dirty="0">
                <a:latin typeface="Candara"/>
                <a:cs typeface="Candara"/>
              </a:rPr>
              <a:t>values </a:t>
            </a:r>
            <a:r>
              <a:rPr sz="2000" spc="55" dirty="0">
                <a:latin typeface="Candara"/>
                <a:cs typeface="Candara"/>
              </a:rPr>
              <a:t>are </a:t>
            </a:r>
            <a:r>
              <a:rPr sz="2000" spc="75" dirty="0">
                <a:latin typeface="Candara"/>
                <a:cs typeface="Candara"/>
              </a:rPr>
              <a:t>converted </a:t>
            </a:r>
            <a:r>
              <a:rPr sz="2000" spc="40" dirty="0">
                <a:latin typeface="Candara"/>
                <a:cs typeface="Candara"/>
              </a:rPr>
              <a:t>to </a:t>
            </a:r>
            <a:r>
              <a:rPr sz="2000" spc="65" dirty="0">
                <a:latin typeface="Candara"/>
                <a:cs typeface="Candara"/>
              </a:rPr>
              <a:t>probit</a:t>
            </a:r>
            <a:r>
              <a:rPr sz="2000" spc="125" dirty="0">
                <a:latin typeface="Candara"/>
                <a:cs typeface="Candara"/>
              </a:rPr>
              <a:t> </a:t>
            </a:r>
            <a:r>
              <a:rPr sz="2000" spc="70" dirty="0">
                <a:latin typeface="Candara"/>
                <a:cs typeface="Candara"/>
              </a:rPr>
              <a:t>values</a:t>
            </a:r>
            <a:endParaRPr sz="2000">
              <a:latin typeface="Candara"/>
              <a:cs typeface="Candara"/>
            </a:endParaRPr>
          </a:p>
          <a:p>
            <a:pPr marL="534670">
              <a:lnSpc>
                <a:spcPct val="100000"/>
              </a:lnSpc>
              <a:spcBef>
                <a:spcPts val="5"/>
              </a:spcBef>
            </a:pPr>
            <a:r>
              <a:rPr sz="2000" spc="40" dirty="0"/>
              <a:t>by </a:t>
            </a:r>
            <a:r>
              <a:rPr sz="2000" spc="75" dirty="0"/>
              <a:t>reading </a:t>
            </a:r>
            <a:r>
              <a:rPr sz="2000" spc="55" dirty="0"/>
              <a:t>the </a:t>
            </a:r>
            <a:r>
              <a:rPr sz="2000" spc="75" dirty="0"/>
              <a:t>corresponding </a:t>
            </a:r>
            <a:r>
              <a:rPr sz="2000" spc="65" dirty="0"/>
              <a:t>probit units </a:t>
            </a:r>
            <a:r>
              <a:rPr sz="2000" spc="55" dirty="0"/>
              <a:t>from the </a:t>
            </a:r>
            <a:r>
              <a:rPr sz="2000" spc="65" dirty="0"/>
              <a:t>probit</a:t>
            </a:r>
            <a:r>
              <a:rPr sz="2000" spc="-90" dirty="0"/>
              <a:t> </a:t>
            </a:r>
            <a:r>
              <a:rPr sz="2000" spc="70" dirty="0"/>
              <a:t>table</a:t>
            </a:r>
            <a:endParaRPr sz="2000"/>
          </a:p>
          <a:p>
            <a:pPr marL="534670" lvl="1" indent="-182880">
              <a:lnSpc>
                <a:spcPct val="100000"/>
              </a:lnSpc>
              <a:spcBef>
                <a:spcPts val="480"/>
              </a:spcBef>
              <a:buClr>
                <a:srgbClr val="BE964D"/>
              </a:buClr>
              <a:buFont typeface="Wingdings"/>
              <a:buChar char=""/>
              <a:tabLst>
                <a:tab pos="535305" algn="l"/>
              </a:tabLst>
            </a:pPr>
            <a:r>
              <a:rPr sz="2000" spc="60" dirty="0">
                <a:latin typeface="Candara"/>
                <a:cs typeface="Candara"/>
              </a:rPr>
              <a:t>Plot</a:t>
            </a:r>
            <a:r>
              <a:rPr sz="2000" spc="210" dirty="0">
                <a:latin typeface="Candara"/>
                <a:cs typeface="Candara"/>
              </a:rPr>
              <a:t> </a:t>
            </a:r>
            <a:r>
              <a:rPr sz="2000" spc="55" dirty="0">
                <a:latin typeface="Candara"/>
                <a:cs typeface="Candara"/>
              </a:rPr>
              <a:t>the</a:t>
            </a:r>
            <a:r>
              <a:rPr sz="2000" spc="235" dirty="0">
                <a:latin typeface="Candara"/>
                <a:cs typeface="Candara"/>
              </a:rPr>
              <a:t> </a:t>
            </a:r>
            <a:r>
              <a:rPr sz="2000" spc="70" dirty="0">
                <a:latin typeface="Candara"/>
                <a:cs typeface="Candara"/>
              </a:rPr>
              <a:t>probit</a:t>
            </a:r>
            <a:r>
              <a:rPr sz="2000" spc="275" dirty="0">
                <a:latin typeface="Candara"/>
                <a:cs typeface="Candara"/>
              </a:rPr>
              <a:t> </a:t>
            </a:r>
            <a:r>
              <a:rPr sz="2000" spc="65" dirty="0">
                <a:latin typeface="Candara"/>
                <a:cs typeface="Candara"/>
              </a:rPr>
              <a:t>value</a:t>
            </a:r>
            <a:r>
              <a:rPr sz="2000" spc="245" dirty="0">
                <a:latin typeface="Candara"/>
                <a:cs typeface="Candara"/>
              </a:rPr>
              <a:t> </a:t>
            </a:r>
            <a:r>
              <a:rPr sz="2000" spc="75" dirty="0">
                <a:latin typeface="Candara"/>
                <a:cs typeface="Candara"/>
              </a:rPr>
              <a:t>against</a:t>
            </a:r>
            <a:r>
              <a:rPr sz="2000" spc="240" dirty="0">
                <a:latin typeface="Candara"/>
                <a:cs typeface="Candara"/>
              </a:rPr>
              <a:t> </a:t>
            </a:r>
            <a:r>
              <a:rPr sz="2000" spc="50" dirty="0">
                <a:latin typeface="Candara"/>
                <a:cs typeface="Candara"/>
              </a:rPr>
              <a:t>log</a:t>
            </a:r>
            <a:r>
              <a:rPr sz="2000" spc="220" dirty="0">
                <a:latin typeface="Candara"/>
                <a:cs typeface="Candara"/>
              </a:rPr>
              <a:t> </a:t>
            </a:r>
            <a:r>
              <a:rPr sz="2000" spc="70" dirty="0">
                <a:latin typeface="Candara"/>
                <a:cs typeface="Candara"/>
              </a:rPr>
              <a:t>doses</a:t>
            </a:r>
            <a:r>
              <a:rPr sz="2000" spc="215" dirty="0">
                <a:latin typeface="Candara"/>
                <a:cs typeface="Candara"/>
              </a:rPr>
              <a:t> </a:t>
            </a:r>
            <a:r>
              <a:rPr sz="2000" spc="60" dirty="0">
                <a:latin typeface="Candara"/>
                <a:cs typeface="Candara"/>
              </a:rPr>
              <a:t>and</a:t>
            </a:r>
            <a:r>
              <a:rPr sz="2000" spc="215" dirty="0">
                <a:latin typeface="Candara"/>
                <a:cs typeface="Candara"/>
              </a:rPr>
              <a:t> </a:t>
            </a:r>
            <a:r>
              <a:rPr sz="2000" spc="65" dirty="0">
                <a:latin typeface="Candara"/>
                <a:cs typeface="Candara"/>
              </a:rPr>
              <a:t>read</a:t>
            </a:r>
            <a:r>
              <a:rPr sz="2000" spc="240" dirty="0">
                <a:latin typeface="Candara"/>
                <a:cs typeface="Candara"/>
              </a:rPr>
              <a:t> </a:t>
            </a:r>
            <a:r>
              <a:rPr sz="2000" spc="65" dirty="0">
                <a:latin typeface="Candara"/>
                <a:cs typeface="Candara"/>
              </a:rPr>
              <a:t>LD50</a:t>
            </a:r>
            <a:r>
              <a:rPr sz="2000" spc="225" dirty="0">
                <a:latin typeface="Candara"/>
                <a:cs typeface="Candara"/>
              </a:rPr>
              <a:t> </a:t>
            </a:r>
            <a:r>
              <a:rPr sz="2000" spc="65" dirty="0">
                <a:latin typeface="Candara"/>
                <a:cs typeface="Candara"/>
              </a:rPr>
              <a:t>value</a:t>
            </a:r>
            <a:r>
              <a:rPr sz="2000" spc="245" dirty="0">
                <a:latin typeface="Candara"/>
                <a:cs typeface="Candara"/>
              </a:rPr>
              <a:t> </a:t>
            </a:r>
            <a:r>
              <a:rPr sz="2000" spc="45" dirty="0">
                <a:latin typeface="Candara"/>
                <a:cs typeface="Candara"/>
              </a:rPr>
              <a:t>as</a:t>
            </a:r>
            <a:endParaRPr sz="2000">
              <a:latin typeface="Candara"/>
              <a:cs typeface="Candara"/>
            </a:endParaRPr>
          </a:p>
          <a:p>
            <a:pPr marL="534670">
              <a:lnSpc>
                <a:spcPct val="100000"/>
              </a:lnSpc>
            </a:pPr>
            <a:r>
              <a:rPr sz="2000" spc="55" dirty="0"/>
              <a:t>the </a:t>
            </a:r>
            <a:r>
              <a:rPr sz="2000" spc="60" dirty="0"/>
              <a:t>dose </a:t>
            </a:r>
            <a:r>
              <a:rPr sz="2000" spc="65" dirty="0"/>
              <a:t>that </a:t>
            </a:r>
            <a:r>
              <a:rPr sz="2000" spc="75" dirty="0"/>
              <a:t>corresponds </a:t>
            </a:r>
            <a:r>
              <a:rPr sz="2000" spc="40" dirty="0"/>
              <a:t>to</a:t>
            </a:r>
            <a:r>
              <a:rPr sz="2000" spc="-45" dirty="0"/>
              <a:t> </a:t>
            </a:r>
            <a:r>
              <a:rPr sz="2000" spc="65" dirty="0"/>
              <a:t>probit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217170" rIns="0" bIns="0" rtlCol="0">
            <a:spAutoFit/>
          </a:bodyPr>
          <a:lstStyle/>
          <a:p>
            <a:pPr marL="1887855" marR="1395730" indent="-491490">
              <a:lnSpc>
                <a:spcPct val="100000"/>
              </a:lnSpc>
              <a:spcBef>
                <a:spcPts val="1710"/>
              </a:spcBef>
              <a:tabLst>
                <a:tab pos="3666490" algn="l"/>
                <a:tab pos="5332095" algn="l"/>
                <a:tab pos="5756910" algn="l"/>
                <a:tab pos="5979795" algn="l"/>
                <a:tab pos="6670040" algn="l"/>
              </a:tabLst>
            </a:pPr>
            <a:r>
              <a:rPr sz="3200" spc="185" dirty="0"/>
              <a:t>D</a:t>
            </a:r>
            <a:r>
              <a:rPr sz="3200" spc="180" dirty="0"/>
              <a:t>I</a:t>
            </a:r>
            <a:r>
              <a:rPr sz="3200" spc="170" dirty="0"/>
              <a:t>FF</a:t>
            </a:r>
            <a:r>
              <a:rPr sz="3200" spc="175" dirty="0"/>
              <a:t>ER</a:t>
            </a:r>
            <a:r>
              <a:rPr sz="3200" spc="200" dirty="0"/>
              <a:t>E</a:t>
            </a:r>
            <a:r>
              <a:rPr sz="3200" spc="170" dirty="0"/>
              <a:t>N</a:t>
            </a:r>
            <a:r>
              <a:rPr sz="3200" spc="-5" dirty="0"/>
              <a:t>T</a:t>
            </a:r>
            <a:r>
              <a:rPr sz="3200" dirty="0"/>
              <a:t>	</a:t>
            </a:r>
            <a:r>
              <a:rPr sz="3200" spc="180" dirty="0"/>
              <a:t>M</a:t>
            </a:r>
            <a:r>
              <a:rPr sz="3200" spc="175" dirty="0"/>
              <a:t>E</a:t>
            </a:r>
            <a:r>
              <a:rPr sz="3200" spc="180" dirty="0"/>
              <a:t>T</a:t>
            </a:r>
            <a:r>
              <a:rPr sz="3200" spc="185" dirty="0"/>
              <a:t>H</a:t>
            </a:r>
            <a:r>
              <a:rPr sz="3200" spc="190" dirty="0"/>
              <a:t>O</a:t>
            </a:r>
            <a:r>
              <a:rPr sz="3200" spc="185" dirty="0"/>
              <a:t>D</a:t>
            </a:r>
            <a:r>
              <a:rPr sz="3200" spc="-5" dirty="0"/>
              <a:t>S</a:t>
            </a:r>
            <a:r>
              <a:rPr sz="3200" dirty="0"/>
              <a:t>	</a:t>
            </a:r>
            <a:r>
              <a:rPr sz="3200" spc="170" dirty="0"/>
              <a:t>F</a:t>
            </a:r>
            <a:r>
              <a:rPr sz="3200" spc="190" dirty="0"/>
              <a:t>O</a:t>
            </a:r>
            <a:r>
              <a:rPr sz="3200" spc="-5" dirty="0"/>
              <a:t>R</a:t>
            </a:r>
            <a:r>
              <a:rPr sz="3200" dirty="0"/>
              <a:t>	</a:t>
            </a:r>
            <a:r>
              <a:rPr sz="3200" spc="180" dirty="0"/>
              <a:t>T</a:t>
            </a:r>
            <a:r>
              <a:rPr sz="3200" spc="185" dirty="0"/>
              <a:t>H</a:t>
            </a:r>
            <a:r>
              <a:rPr sz="3200" spc="-5" dirty="0"/>
              <a:t>E  </a:t>
            </a:r>
            <a:r>
              <a:rPr sz="3200" spc="165" dirty="0"/>
              <a:t>DETERMINATION	</a:t>
            </a:r>
            <a:r>
              <a:rPr sz="3200" spc="90" dirty="0"/>
              <a:t>OF	</a:t>
            </a:r>
            <a:r>
              <a:rPr sz="3200" spc="140" dirty="0"/>
              <a:t>LD50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462" y="1710893"/>
            <a:ext cx="8047990" cy="41255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marR="307975" indent="-228600">
              <a:lnSpc>
                <a:spcPts val="2690"/>
              </a:lnSpc>
              <a:spcBef>
                <a:spcPts val="75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114" dirty="0">
                <a:latin typeface="Candara"/>
                <a:cs typeface="Candara"/>
              </a:rPr>
              <a:t>Bliss </a:t>
            </a:r>
            <a:r>
              <a:rPr sz="2800" spc="120" dirty="0">
                <a:latin typeface="Candara"/>
                <a:cs typeface="Candara"/>
              </a:rPr>
              <a:t>proposed </a:t>
            </a:r>
            <a:r>
              <a:rPr sz="2800" spc="125" dirty="0">
                <a:latin typeface="Candara"/>
                <a:cs typeface="Candara"/>
              </a:rPr>
              <a:t>transforming </a:t>
            </a:r>
            <a:r>
              <a:rPr sz="2800" spc="90" dirty="0">
                <a:latin typeface="Candara"/>
                <a:cs typeface="Candara"/>
              </a:rPr>
              <a:t>the </a:t>
            </a:r>
            <a:r>
              <a:rPr sz="2800" spc="135" dirty="0">
                <a:latin typeface="Candara"/>
                <a:cs typeface="Candara"/>
              </a:rPr>
              <a:t>percentage-  </a:t>
            </a:r>
            <a:r>
              <a:rPr sz="2800" spc="114" dirty="0">
                <a:latin typeface="Candara"/>
                <a:cs typeface="Candara"/>
              </a:rPr>
              <a:t>killed </a:t>
            </a:r>
            <a:r>
              <a:rPr sz="2800" spc="100" dirty="0">
                <a:latin typeface="Candara"/>
                <a:cs typeface="Candara"/>
              </a:rPr>
              <a:t>into </a:t>
            </a:r>
            <a:r>
              <a:rPr sz="2800" spc="5" dirty="0">
                <a:latin typeface="Candara"/>
                <a:cs typeface="Candara"/>
              </a:rPr>
              <a:t>a </a:t>
            </a:r>
            <a:r>
              <a:rPr sz="2800" spc="125" dirty="0">
                <a:latin typeface="Candara"/>
                <a:cs typeface="Candara"/>
              </a:rPr>
              <a:t>"probability </a:t>
            </a:r>
            <a:r>
              <a:rPr sz="2800" spc="110" dirty="0">
                <a:latin typeface="Candara"/>
                <a:cs typeface="Candara"/>
              </a:rPr>
              <a:t>unit" </a:t>
            </a:r>
            <a:r>
              <a:rPr sz="2800" spc="90" dirty="0">
                <a:latin typeface="Candara"/>
                <a:cs typeface="Candara"/>
              </a:rPr>
              <a:t>(or</a:t>
            </a:r>
            <a:r>
              <a:rPr sz="2800" spc="-295" dirty="0">
                <a:latin typeface="Candara"/>
                <a:cs typeface="Candara"/>
              </a:rPr>
              <a:t> </a:t>
            </a:r>
            <a:r>
              <a:rPr sz="2800" dirty="0">
                <a:latin typeface="Candara"/>
                <a:cs typeface="Candara"/>
              </a:rPr>
              <a:t>" </a:t>
            </a:r>
            <a:r>
              <a:rPr sz="2800" spc="140" dirty="0">
                <a:latin typeface="Candara"/>
                <a:cs typeface="Candara"/>
              </a:rPr>
              <a:t>probit")</a:t>
            </a:r>
            <a:endParaRPr sz="2800">
              <a:latin typeface="Candara"/>
              <a:cs typeface="Candara"/>
            </a:endParaRPr>
          </a:p>
          <a:p>
            <a:pPr marL="241300" marR="250190" indent="-228600">
              <a:lnSpc>
                <a:spcPts val="2690"/>
              </a:lnSpc>
              <a:spcBef>
                <a:spcPts val="67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120" dirty="0">
                <a:latin typeface="Candara"/>
                <a:cs typeface="Candara"/>
              </a:rPr>
              <a:t>Defined </a:t>
            </a:r>
            <a:r>
              <a:rPr sz="2800" spc="65" dirty="0">
                <a:latin typeface="Candara"/>
                <a:cs typeface="Candara"/>
              </a:rPr>
              <a:t>as </a:t>
            </a:r>
            <a:r>
              <a:rPr sz="2800" spc="120" dirty="0">
                <a:latin typeface="Candara"/>
                <a:cs typeface="Candara"/>
              </a:rPr>
              <a:t>arbitrarily </a:t>
            </a:r>
            <a:r>
              <a:rPr sz="2800" spc="65" dirty="0">
                <a:latin typeface="Candara"/>
                <a:cs typeface="Candara"/>
              </a:rPr>
              <a:t>as </a:t>
            </a:r>
            <a:r>
              <a:rPr sz="2800" spc="110" dirty="0">
                <a:latin typeface="Candara"/>
                <a:cs typeface="Candara"/>
              </a:rPr>
              <a:t>equal </a:t>
            </a:r>
            <a:r>
              <a:rPr sz="2800" spc="70" dirty="0">
                <a:latin typeface="Candara"/>
                <a:cs typeface="Candara"/>
              </a:rPr>
              <a:t>to </a:t>
            </a:r>
            <a:r>
              <a:rPr sz="2800" dirty="0">
                <a:latin typeface="Candara"/>
                <a:cs typeface="Candara"/>
              </a:rPr>
              <a:t>0 </a:t>
            </a:r>
            <a:r>
              <a:rPr sz="2800" spc="95" dirty="0">
                <a:latin typeface="Candara"/>
                <a:cs typeface="Candara"/>
              </a:rPr>
              <a:t>for </a:t>
            </a:r>
            <a:r>
              <a:rPr sz="2800" spc="110" dirty="0">
                <a:latin typeface="Candara"/>
                <a:cs typeface="Candara"/>
              </a:rPr>
              <a:t>0.0001  </a:t>
            </a:r>
            <a:r>
              <a:rPr sz="2800" spc="90" dirty="0">
                <a:latin typeface="Candara"/>
                <a:cs typeface="Candara"/>
              </a:rPr>
              <a:t>and </a:t>
            </a:r>
            <a:r>
              <a:rPr sz="2800" spc="70" dirty="0">
                <a:latin typeface="Candara"/>
                <a:cs typeface="Candara"/>
              </a:rPr>
              <a:t>10 </a:t>
            </a:r>
            <a:r>
              <a:rPr sz="2800" spc="95" dirty="0">
                <a:latin typeface="Candara"/>
                <a:cs typeface="Candara"/>
              </a:rPr>
              <a:t>for</a:t>
            </a:r>
            <a:r>
              <a:rPr sz="2800" spc="720" dirty="0">
                <a:latin typeface="Candara"/>
                <a:cs typeface="Candara"/>
              </a:rPr>
              <a:t> </a:t>
            </a:r>
            <a:r>
              <a:rPr sz="2800" spc="114" dirty="0">
                <a:latin typeface="Candara"/>
                <a:cs typeface="Candara"/>
              </a:rPr>
              <a:t>0.9999)</a:t>
            </a:r>
            <a:endParaRPr sz="2800">
              <a:latin typeface="Candara"/>
              <a:cs typeface="Candara"/>
            </a:endParaRPr>
          </a:p>
          <a:p>
            <a:pPr marL="241300" marR="5080" indent="-228600">
              <a:lnSpc>
                <a:spcPts val="2690"/>
              </a:lnSpc>
              <a:spcBef>
                <a:spcPts val="670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  <a:tab pos="4930775" algn="l"/>
              </a:tabLst>
            </a:pPr>
            <a:r>
              <a:rPr sz="2800" spc="114" dirty="0">
                <a:latin typeface="Candara"/>
                <a:cs typeface="Candara"/>
              </a:rPr>
              <a:t>Probit </a:t>
            </a:r>
            <a:r>
              <a:rPr sz="2800" spc="110" dirty="0">
                <a:latin typeface="Candara"/>
                <a:cs typeface="Candara"/>
              </a:rPr>
              <a:t>table </a:t>
            </a:r>
            <a:r>
              <a:rPr sz="2800" spc="95" dirty="0">
                <a:latin typeface="Candara"/>
                <a:cs typeface="Candara"/>
              </a:rPr>
              <a:t>aids </a:t>
            </a:r>
            <a:r>
              <a:rPr sz="2800" spc="110" dirty="0">
                <a:latin typeface="Candara"/>
                <a:cs typeface="Candara"/>
              </a:rPr>
              <a:t>other </a:t>
            </a:r>
            <a:r>
              <a:rPr sz="2800" spc="120" dirty="0">
                <a:latin typeface="Candara"/>
                <a:cs typeface="Candara"/>
              </a:rPr>
              <a:t>researchers </a:t>
            </a:r>
            <a:r>
              <a:rPr sz="2800" spc="70" dirty="0">
                <a:latin typeface="Candara"/>
                <a:cs typeface="Candara"/>
              </a:rPr>
              <a:t>to </a:t>
            </a:r>
            <a:r>
              <a:rPr sz="2800" spc="114" dirty="0">
                <a:latin typeface="Candara"/>
                <a:cs typeface="Candara"/>
              </a:rPr>
              <a:t>convert  </a:t>
            </a:r>
            <a:r>
              <a:rPr sz="2800" spc="110" dirty="0">
                <a:latin typeface="Candara"/>
                <a:cs typeface="Candara"/>
              </a:rPr>
              <a:t>their </a:t>
            </a:r>
            <a:r>
              <a:rPr sz="2800" spc="100" dirty="0">
                <a:latin typeface="Candara"/>
                <a:cs typeface="Candara"/>
              </a:rPr>
              <a:t>kill  </a:t>
            </a:r>
            <a:r>
              <a:rPr sz="2800" spc="125" dirty="0">
                <a:latin typeface="Candara"/>
                <a:cs typeface="Candara"/>
              </a:rPr>
              <a:t>percentages</a:t>
            </a:r>
            <a:r>
              <a:rPr sz="2800" spc="80" dirty="0">
                <a:latin typeface="Candara"/>
                <a:cs typeface="Candara"/>
              </a:rPr>
              <a:t> </a:t>
            </a:r>
            <a:r>
              <a:rPr sz="2800" spc="70" dirty="0">
                <a:latin typeface="Candara"/>
                <a:cs typeface="Candara"/>
              </a:rPr>
              <a:t>to</a:t>
            </a:r>
            <a:r>
              <a:rPr sz="2800" spc="305" dirty="0">
                <a:latin typeface="Candara"/>
                <a:cs typeface="Candara"/>
              </a:rPr>
              <a:t> </a:t>
            </a:r>
            <a:r>
              <a:rPr sz="2800" spc="85" dirty="0">
                <a:latin typeface="Candara"/>
                <a:cs typeface="Candara"/>
              </a:rPr>
              <a:t>his	</a:t>
            </a:r>
            <a:r>
              <a:rPr sz="2800" spc="114" dirty="0">
                <a:latin typeface="Candara"/>
                <a:cs typeface="Candara"/>
              </a:rPr>
              <a:t>probit, </a:t>
            </a:r>
            <a:r>
              <a:rPr sz="2800" spc="110" dirty="0">
                <a:latin typeface="Candara"/>
                <a:cs typeface="Candara"/>
              </a:rPr>
              <a:t>which </a:t>
            </a:r>
            <a:r>
              <a:rPr sz="2800" spc="105" dirty="0">
                <a:latin typeface="Candara"/>
                <a:cs typeface="Candara"/>
              </a:rPr>
              <a:t>they  </a:t>
            </a:r>
            <a:r>
              <a:rPr sz="2800" spc="114" dirty="0">
                <a:latin typeface="Candara"/>
                <a:cs typeface="Candara"/>
              </a:rPr>
              <a:t>could </a:t>
            </a:r>
            <a:r>
              <a:rPr sz="2800" spc="105" dirty="0">
                <a:latin typeface="Candara"/>
                <a:cs typeface="Candara"/>
              </a:rPr>
              <a:t>then plot </a:t>
            </a:r>
            <a:r>
              <a:rPr sz="2800" spc="114" dirty="0">
                <a:latin typeface="Candara"/>
                <a:cs typeface="Candara"/>
              </a:rPr>
              <a:t>against </a:t>
            </a:r>
            <a:r>
              <a:rPr sz="2800" spc="95" dirty="0">
                <a:latin typeface="Candara"/>
                <a:cs typeface="Candara"/>
              </a:rPr>
              <a:t>the </a:t>
            </a:r>
            <a:r>
              <a:rPr sz="2800" spc="120" dirty="0">
                <a:latin typeface="Candara"/>
                <a:cs typeface="Candara"/>
              </a:rPr>
              <a:t>logarithm </a:t>
            </a:r>
            <a:r>
              <a:rPr sz="2800" spc="70" dirty="0">
                <a:latin typeface="Candara"/>
                <a:cs typeface="Candara"/>
              </a:rPr>
              <a:t>of </a:t>
            </a:r>
            <a:r>
              <a:rPr sz="2800" spc="95" dirty="0">
                <a:latin typeface="Candara"/>
                <a:cs typeface="Candara"/>
              </a:rPr>
              <a:t>the  </a:t>
            </a:r>
            <a:r>
              <a:rPr sz="2800" spc="105" dirty="0">
                <a:latin typeface="Candara"/>
                <a:cs typeface="Candara"/>
              </a:rPr>
              <a:t>dose </a:t>
            </a:r>
            <a:r>
              <a:rPr sz="2800" spc="90" dirty="0">
                <a:latin typeface="Candara"/>
                <a:cs typeface="Candara"/>
              </a:rPr>
              <a:t>and </a:t>
            </a:r>
            <a:r>
              <a:rPr sz="2800" spc="120" dirty="0">
                <a:latin typeface="Candara"/>
                <a:cs typeface="Candara"/>
              </a:rPr>
              <a:t>thereby, </a:t>
            </a:r>
            <a:r>
              <a:rPr sz="2800" spc="65" dirty="0">
                <a:latin typeface="Candara"/>
                <a:cs typeface="Candara"/>
              </a:rPr>
              <a:t>it </a:t>
            </a:r>
            <a:r>
              <a:rPr sz="2800" spc="95" dirty="0">
                <a:latin typeface="Candara"/>
                <a:cs typeface="Candara"/>
              </a:rPr>
              <a:t>was </a:t>
            </a:r>
            <a:r>
              <a:rPr sz="2800" spc="114" dirty="0">
                <a:latin typeface="Candara"/>
                <a:cs typeface="Candara"/>
              </a:rPr>
              <a:t>hoped, obtain </a:t>
            </a:r>
            <a:r>
              <a:rPr sz="2800" spc="5" dirty="0">
                <a:latin typeface="Candara"/>
                <a:cs typeface="Candara"/>
              </a:rPr>
              <a:t>a </a:t>
            </a:r>
            <a:r>
              <a:rPr sz="2800" spc="105" dirty="0">
                <a:latin typeface="Candara"/>
                <a:cs typeface="Candara"/>
              </a:rPr>
              <a:t>more  </a:t>
            </a:r>
            <a:r>
              <a:rPr sz="2800" spc="70" dirty="0">
                <a:latin typeface="Candara"/>
                <a:cs typeface="Candara"/>
              </a:rPr>
              <a:t>or </a:t>
            </a:r>
            <a:r>
              <a:rPr sz="2800" spc="105" dirty="0">
                <a:latin typeface="Candara"/>
                <a:cs typeface="Candara"/>
              </a:rPr>
              <a:t>less </a:t>
            </a:r>
            <a:r>
              <a:rPr sz="2800" spc="120" dirty="0">
                <a:latin typeface="Candara"/>
                <a:cs typeface="Candara"/>
              </a:rPr>
              <a:t>straight</a:t>
            </a:r>
            <a:r>
              <a:rPr sz="2800" spc="100" dirty="0">
                <a:latin typeface="Candara"/>
                <a:cs typeface="Candara"/>
              </a:rPr>
              <a:t> line</a:t>
            </a:r>
            <a:endParaRPr sz="2800">
              <a:latin typeface="Candara"/>
              <a:cs typeface="Candara"/>
            </a:endParaRPr>
          </a:p>
          <a:p>
            <a:pPr marL="241300" marR="33020" indent="-228600">
              <a:lnSpc>
                <a:spcPct val="80000"/>
              </a:lnSpc>
              <a:spcBef>
                <a:spcPts val="69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110" dirty="0">
                <a:latin typeface="Candara"/>
                <a:cs typeface="Candara"/>
              </a:rPr>
              <a:t>Such </a:t>
            </a:r>
            <a:r>
              <a:rPr sz="2800" dirty="0">
                <a:latin typeface="Candara"/>
                <a:cs typeface="Candara"/>
              </a:rPr>
              <a:t>a </a:t>
            </a:r>
            <a:r>
              <a:rPr sz="2800" spc="125" dirty="0">
                <a:latin typeface="Candara"/>
                <a:cs typeface="Candara"/>
              </a:rPr>
              <a:t>so-called </a:t>
            </a:r>
            <a:r>
              <a:rPr sz="2800" spc="114" dirty="0">
                <a:latin typeface="Candara"/>
                <a:cs typeface="Candara"/>
              </a:rPr>
              <a:t>probit </a:t>
            </a:r>
            <a:r>
              <a:rPr sz="2800" spc="110" dirty="0">
                <a:latin typeface="Candara"/>
                <a:cs typeface="Candara"/>
              </a:rPr>
              <a:t>model </a:t>
            </a:r>
            <a:r>
              <a:rPr sz="2800" spc="65" dirty="0">
                <a:latin typeface="Candara"/>
                <a:cs typeface="Candara"/>
              </a:rPr>
              <a:t>is </a:t>
            </a:r>
            <a:r>
              <a:rPr sz="2800" spc="110" dirty="0">
                <a:latin typeface="Candara"/>
                <a:cs typeface="Candara"/>
              </a:rPr>
              <a:t>still </a:t>
            </a:r>
            <a:r>
              <a:rPr sz="2800" spc="120" dirty="0">
                <a:latin typeface="Candara"/>
                <a:cs typeface="Candara"/>
              </a:rPr>
              <a:t>important  </a:t>
            </a:r>
            <a:r>
              <a:rPr sz="2800" spc="65" dirty="0">
                <a:latin typeface="Candara"/>
                <a:cs typeface="Candara"/>
              </a:rPr>
              <a:t>in </a:t>
            </a:r>
            <a:r>
              <a:rPr sz="2800" spc="125" dirty="0">
                <a:latin typeface="Candara"/>
                <a:cs typeface="Candara"/>
              </a:rPr>
              <a:t>toxicology, </a:t>
            </a:r>
            <a:r>
              <a:rPr sz="2800" spc="65" dirty="0">
                <a:latin typeface="Candara"/>
                <a:cs typeface="Candara"/>
              </a:rPr>
              <a:t>as </a:t>
            </a:r>
            <a:r>
              <a:rPr sz="2800" spc="110" dirty="0">
                <a:latin typeface="Candara"/>
                <a:cs typeface="Candara"/>
              </a:rPr>
              <a:t>well </a:t>
            </a:r>
            <a:r>
              <a:rPr sz="2800" spc="65" dirty="0">
                <a:latin typeface="Candara"/>
                <a:cs typeface="Candara"/>
              </a:rPr>
              <a:t>as </a:t>
            </a:r>
            <a:r>
              <a:rPr sz="2800" spc="110" dirty="0">
                <a:latin typeface="Candara"/>
                <a:cs typeface="Candara"/>
              </a:rPr>
              <a:t>other</a:t>
            </a:r>
            <a:r>
              <a:rPr sz="2800" spc="70" dirty="0">
                <a:latin typeface="Candara"/>
                <a:cs typeface="Candara"/>
              </a:rPr>
              <a:t> </a:t>
            </a:r>
            <a:r>
              <a:rPr sz="2800" spc="114" dirty="0">
                <a:latin typeface="Candara"/>
                <a:cs typeface="Candara"/>
              </a:rPr>
              <a:t>fields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19431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530"/>
              </a:spcBef>
            </a:pPr>
            <a:r>
              <a:rPr sz="4000" dirty="0"/>
              <a:t>Probit</a:t>
            </a:r>
            <a:r>
              <a:rPr sz="4000" spc="-25" dirty="0"/>
              <a:t> </a:t>
            </a:r>
            <a:r>
              <a:rPr sz="4000" spc="-15" dirty="0"/>
              <a:t>Values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764" y="1735074"/>
            <a:ext cx="8082280" cy="3649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200" spc="100" dirty="0">
                <a:latin typeface="Candara"/>
                <a:cs typeface="Candara"/>
              </a:rPr>
              <a:t>The </a:t>
            </a:r>
            <a:r>
              <a:rPr sz="2200" spc="125" dirty="0">
                <a:latin typeface="Candara"/>
                <a:cs typeface="Candara"/>
              </a:rPr>
              <a:t>Miller-Tainter </a:t>
            </a:r>
            <a:r>
              <a:rPr sz="2200" spc="114" dirty="0">
                <a:latin typeface="Candara"/>
                <a:cs typeface="Candara"/>
              </a:rPr>
              <a:t>method </a:t>
            </a:r>
            <a:r>
              <a:rPr sz="2200" spc="70" dirty="0">
                <a:latin typeface="Candara"/>
                <a:cs typeface="Candara"/>
              </a:rPr>
              <a:t>is </a:t>
            </a:r>
            <a:r>
              <a:rPr sz="2200" spc="95" dirty="0">
                <a:latin typeface="Candara"/>
                <a:cs typeface="Candara"/>
              </a:rPr>
              <a:t>the </a:t>
            </a:r>
            <a:r>
              <a:rPr sz="2200" spc="125" dirty="0">
                <a:latin typeface="Candara"/>
                <a:cs typeface="Candara"/>
              </a:rPr>
              <a:t>standard </a:t>
            </a:r>
            <a:r>
              <a:rPr sz="2200" spc="95" dirty="0">
                <a:latin typeface="Candara"/>
                <a:cs typeface="Candara"/>
              </a:rPr>
              <a:t>use </a:t>
            </a:r>
            <a:r>
              <a:rPr sz="2200" spc="70" dirty="0">
                <a:latin typeface="Candara"/>
                <a:cs typeface="Candara"/>
              </a:rPr>
              <a:t>in</a:t>
            </a:r>
            <a:r>
              <a:rPr sz="2200" spc="490" dirty="0">
                <a:latin typeface="Candara"/>
                <a:cs typeface="Candara"/>
              </a:rPr>
              <a:t> </a:t>
            </a:r>
            <a:r>
              <a:rPr sz="2200" spc="120" dirty="0">
                <a:latin typeface="Candara"/>
                <a:cs typeface="Candara"/>
              </a:rPr>
              <a:t>getting</a:t>
            </a:r>
            <a:endParaRPr sz="2200">
              <a:latin typeface="Candara"/>
              <a:cs typeface="Candara"/>
            </a:endParaRPr>
          </a:p>
          <a:p>
            <a:pPr marL="241300">
              <a:lnSpc>
                <a:spcPct val="100000"/>
              </a:lnSpc>
            </a:pPr>
            <a:r>
              <a:rPr sz="2200" spc="105" dirty="0">
                <a:latin typeface="Candara"/>
                <a:cs typeface="Candara"/>
              </a:rPr>
              <a:t>LD50</a:t>
            </a:r>
            <a:endParaRPr sz="2200">
              <a:latin typeface="Candara"/>
              <a:cs typeface="Candara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200" spc="100" dirty="0">
                <a:latin typeface="Candara"/>
                <a:cs typeface="Candara"/>
              </a:rPr>
              <a:t>The </a:t>
            </a:r>
            <a:r>
              <a:rPr sz="2200" spc="110" dirty="0">
                <a:latin typeface="Candara"/>
                <a:cs typeface="Candara"/>
              </a:rPr>
              <a:t>dose </a:t>
            </a:r>
            <a:r>
              <a:rPr sz="2200" spc="70" dirty="0">
                <a:latin typeface="Candara"/>
                <a:cs typeface="Candara"/>
              </a:rPr>
              <a:t>is </a:t>
            </a:r>
            <a:r>
              <a:rPr sz="2200" spc="120" dirty="0">
                <a:latin typeface="Candara"/>
                <a:cs typeface="Candara"/>
              </a:rPr>
              <a:t>plotted </a:t>
            </a:r>
            <a:r>
              <a:rPr sz="2200" spc="125" dirty="0">
                <a:latin typeface="Candara"/>
                <a:cs typeface="Candara"/>
              </a:rPr>
              <a:t>against </a:t>
            </a:r>
            <a:r>
              <a:rPr sz="2200" spc="95" dirty="0">
                <a:latin typeface="Candara"/>
                <a:cs typeface="Candara"/>
              </a:rPr>
              <a:t>the </a:t>
            </a:r>
            <a:r>
              <a:rPr sz="2200" spc="114" dirty="0">
                <a:latin typeface="Candara"/>
                <a:cs typeface="Candara"/>
              </a:rPr>
              <a:t>probit value. Based </a:t>
            </a:r>
            <a:r>
              <a:rPr sz="2200" spc="65" dirty="0">
                <a:latin typeface="Candara"/>
                <a:cs typeface="Candara"/>
              </a:rPr>
              <a:t>on</a:t>
            </a:r>
            <a:r>
              <a:rPr sz="2200" spc="360" dirty="0">
                <a:latin typeface="Candara"/>
                <a:cs typeface="Candara"/>
              </a:rPr>
              <a:t> </a:t>
            </a:r>
            <a:r>
              <a:rPr sz="2200" spc="95" dirty="0">
                <a:latin typeface="Candara"/>
                <a:cs typeface="Candara"/>
              </a:rPr>
              <a:t>the</a:t>
            </a:r>
            <a:endParaRPr sz="2200">
              <a:latin typeface="Candara"/>
              <a:cs typeface="Candara"/>
            </a:endParaRPr>
          </a:p>
          <a:p>
            <a:pPr marL="241300">
              <a:lnSpc>
                <a:spcPct val="100000"/>
              </a:lnSpc>
            </a:pPr>
            <a:r>
              <a:rPr sz="2200" spc="120" dirty="0">
                <a:latin typeface="Candara"/>
                <a:cs typeface="Candara"/>
              </a:rPr>
              <a:t>graph, </a:t>
            </a:r>
            <a:r>
              <a:rPr sz="2200" spc="95" dirty="0">
                <a:latin typeface="Candara"/>
                <a:cs typeface="Candara"/>
              </a:rPr>
              <a:t>the </a:t>
            </a:r>
            <a:r>
              <a:rPr sz="2200" spc="105" dirty="0">
                <a:latin typeface="Candara"/>
                <a:cs typeface="Candara"/>
              </a:rPr>
              <a:t>LD50 </a:t>
            </a:r>
            <a:r>
              <a:rPr sz="2200" spc="100" dirty="0">
                <a:latin typeface="Candara"/>
                <a:cs typeface="Candara"/>
              </a:rPr>
              <a:t>will </a:t>
            </a:r>
            <a:r>
              <a:rPr sz="2200" spc="70" dirty="0">
                <a:latin typeface="Candara"/>
                <a:cs typeface="Candara"/>
              </a:rPr>
              <a:t>be</a:t>
            </a:r>
            <a:r>
              <a:rPr sz="2200" spc="459" dirty="0">
                <a:latin typeface="Candara"/>
                <a:cs typeface="Candara"/>
              </a:rPr>
              <a:t> </a:t>
            </a:r>
            <a:r>
              <a:rPr sz="2200" spc="120" dirty="0">
                <a:latin typeface="Candara"/>
                <a:cs typeface="Candara"/>
              </a:rPr>
              <a:t>estimated</a:t>
            </a:r>
            <a:endParaRPr sz="2200">
              <a:latin typeface="Candara"/>
              <a:cs typeface="Candara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200" spc="100" dirty="0">
                <a:latin typeface="Candara"/>
                <a:cs typeface="Candara"/>
              </a:rPr>
              <a:t>The </a:t>
            </a:r>
            <a:r>
              <a:rPr sz="2200" spc="125" dirty="0">
                <a:latin typeface="Candara"/>
                <a:cs typeface="Candara"/>
              </a:rPr>
              <a:t>experiment </a:t>
            </a:r>
            <a:r>
              <a:rPr sz="2200" spc="130" dirty="0">
                <a:latin typeface="Candara"/>
                <a:cs typeface="Candara"/>
              </a:rPr>
              <a:t>demonstrates </a:t>
            </a:r>
            <a:r>
              <a:rPr sz="2200" spc="95" dirty="0">
                <a:latin typeface="Candara"/>
                <a:cs typeface="Candara"/>
              </a:rPr>
              <a:t>the </a:t>
            </a:r>
            <a:r>
              <a:rPr sz="2200" spc="130" dirty="0">
                <a:latin typeface="Candara"/>
                <a:cs typeface="Candara"/>
              </a:rPr>
              <a:t>determination</a:t>
            </a:r>
            <a:r>
              <a:rPr sz="2200" spc="685" dirty="0">
                <a:latin typeface="Candara"/>
                <a:cs typeface="Candara"/>
              </a:rPr>
              <a:t> </a:t>
            </a:r>
            <a:r>
              <a:rPr sz="2200" spc="65" dirty="0">
                <a:latin typeface="Candara"/>
                <a:cs typeface="Candara"/>
              </a:rPr>
              <a:t>of </a:t>
            </a:r>
            <a:r>
              <a:rPr sz="2200" spc="105" dirty="0">
                <a:latin typeface="Candara"/>
                <a:cs typeface="Candara"/>
              </a:rPr>
              <a:t>LD50</a:t>
            </a:r>
            <a:endParaRPr sz="2200">
              <a:latin typeface="Candara"/>
              <a:cs typeface="Candara"/>
            </a:endParaRPr>
          </a:p>
          <a:p>
            <a:pPr marL="241300">
              <a:lnSpc>
                <a:spcPct val="100000"/>
              </a:lnSpc>
            </a:pPr>
            <a:r>
              <a:rPr sz="2200" spc="65" dirty="0">
                <a:latin typeface="Candara"/>
                <a:cs typeface="Candara"/>
              </a:rPr>
              <a:t>of </a:t>
            </a:r>
            <a:r>
              <a:rPr sz="2200" spc="130" dirty="0">
                <a:latin typeface="Candara"/>
                <a:cs typeface="Candara"/>
              </a:rPr>
              <a:t>neostigmine </a:t>
            </a:r>
            <a:r>
              <a:rPr sz="2200" spc="70" dirty="0">
                <a:latin typeface="Candara"/>
                <a:cs typeface="Candara"/>
              </a:rPr>
              <a:t>on </a:t>
            </a:r>
            <a:r>
              <a:rPr sz="2200" spc="95" dirty="0">
                <a:latin typeface="Candara"/>
                <a:cs typeface="Candara"/>
              </a:rPr>
              <a:t>the </a:t>
            </a:r>
            <a:r>
              <a:rPr sz="2200" spc="125" dirty="0">
                <a:latin typeface="Candara"/>
                <a:cs typeface="Candara"/>
              </a:rPr>
              <a:t>experimental </a:t>
            </a:r>
            <a:r>
              <a:rPr sz="2200" spc="120" dirty="0">
                <a:latin typeface="Candara"/>
                <a:cs typeface="Candara"/>
              </a:rPr>
              <a:t>animals </a:t>
            </a:r>
            <a:r>
              <a:rPr sz="2200" spc="95" dirty="0">
                <a:latin typeface="Candara"/>
                <a:cs typeface="Candara"/>
              </a:rPr>
              <a:t>and</a:t>
            </a:r>
            <a:r>
              <a:rPr sz="2200" spc="345" dirty="0">
                <a:latin typeface="Candara"/>
                <a:cs typeface="Candara"/>
              </a:rPr>
              <a:t> </a:t>
            </a:r>
            <a:r>
              <a:rPr sz="2200" spc="90" dirty="0">
                <a:latin typeface="Candara"/>
                <a:cs typeface="Candara"/>
              </a:rPr>
              <a:t>its</a:t>
            </a:r>
            <a:endParaRPr sz="2200">
              <a:latin typeface="Candara"/>
              <a:cs typeface="Candar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200" spc="125" dirty="0">
                <a:latin typeface="Candara"/>
                <a:cs typeface="Candara"/>
              </a:rPr>
              <a:t>comparison </a:t>
            </a:r>
            <a:r>
              <a:rPr sz="2200" spc="70" dirty="0">
                <a:latin typeface="Candara"/>
                <a:cs typeface="Candara"/>
              </a:rPr>
              <a:t>to </a:t>
            </a:r>
            <a:r>
              <a:rPr sz="2200" spc="95" dirty="0">
                <a:latin typeface="Candara"/>
                <a:cs typeface="Candara"/>
              </a:rPr>
              <a:t>the </a:t>
            </a:r>
            <a:r>
              <a:rPr sz="2200" spc="125" dirty="0">
                <a:latin typeface="Candara"/>
                <a:cs typeface="Candara"/>
              </a:rPr>
              <a:t>standard </a:t>
            </a:r>
            <a:r>
              <a:rPr sz="2200" spc="105" dirty="0">
                <a:latin typeface="Candara"/>
                <a:cs typeface="Candara"/>
              </a:rPr>
              <a:t>LD50 </a:t>
            </a:r>
            <a:r>
              <a:rPr sz="2200" spc="65" dirty="0">
                <a:latin typeface="Candara"/>
                <a:cs typeface="Candara"/>
              </a:rPr>
              <a:t>of</a:t>
            </a:r>
            <a:r>
              <a:rPr sz="2200" spc="200" dirty="0">
                <a:latin typeface="Candara"/>
                <a:cs typeface="Candara"/>
              </a:rPr>
              <a:t> </a:t>
            </a:r>
            <a:r>
              <a:rPr sz="2200" spc="130" dirty="0">
                <a:latin typeface="Candara"/>
                <a:cs typeface="Candara"/>
              </a:rPr>
              <a:t>neostigmine</a:t>
            </a:r>
            <a:endParaRPr sz="2200">
              <a:latin typeface="Candara"/>
              <a:cs typeface="Candara"/>
            </a:endParaRPr>
          </a:p>
          <a:p>
            <a:pPr marL="515620" marR="1145540" lvl="1" indent="-182880">
              <a:lnSpc>
                <a:spcPct val="100000"/>
              </a:lnSpc>
              <a:spcBef>
                <a:spcPts val="53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  <a:tab pos="4305300" algn="l"/>
              </a:tabLst>
            </a:pPr>
            <a:r>
              <a:rPr sz="2200" spc="85" dirty="0">
                <a:latin typeface="Candara"/>
                <a:cs typeface="Candara"/>
              </a:rPr>
              <a:t>Neostigmine </a:t>
            </a:r>
            <a:r>
              <a:rPr sz="2200" spc="70" dirty="0">
                <a:latin typeface="Candara"/>
                <a:cs typeface="Candara"/>
              </a:rPr>
              <a:t>(0.1 </a:t>
            </a:r>
            <a:r>
              <a:rPr sz="2200" spc="80" dirty="0">
                <a:latin typeface="Candara"/>
                <a:cs typeface="Candara"/>
              </a:rPr>
              <a:t>mg/kg, </a:t>
            </a:r>
            <a:r>
              <a:rPr sz="2200" spc="65" dirty="0">
                <a:latin typeface="Candara"/>
                <a:cs typeface="Candara"/>
              </a:rPr>
              <a:t>0.2 </a:t>
            </a:r>
            <a:r>
              <a:rPr sz="2200" spc="80" dirty="0">
                <a:latin typeface="Candara"/>
                <a:cs typeface="Candara"/>
              </a:rPr>
              <a:t>mg/kg, </a:t>
            </a:r>
            <a:r>
              <a:rPr sz="2200" spc="85" dirty="0">
                <a:latin typeface="Candara"/>
                <a:cs typeface="Candara"/>
              </a:rPr>
              <a:t>0.4mg/kg, </a:t>
            </a:r>
            <a:r>
              <a:rPr sz="2200" spc="65" dirty="0">
                <a:latin typeface="Candara"/>
                <a:cs typeface="Candara"/>
              </a:rPr>
              <a:t>0.8  </a:t>
            </a:r>
            <a:r>
              <a:rPr sz="2200" spc="85" dirty="0">
                <a:latin typeface="Candara"/>
                <a:cs typeface="Candara"/>
              </a:rPr>
              <a:t>mg/kg,1.6 </a:t>
            </a:r>
            <a:r>
              <a:rPr sz="2200" spc="80" dirty="0">
                <a:latin typeface="Candara"/>
                <a:cs typeface="Candara"/>
              </a:rPr>
              <a:t>mg/kg,</a:t>
            </a:r>
            <a:r>
              <a:rPr sz="2200" spc="290" dirty="0">
                <a:latin typeface="Candara"/>
                <a:cs typeface="Candara"/>
              </a:rPr>
              <a:t> </a:t>
            </a:r>
            <a:r>
              <a:rPr sz="2200" spc="60" dirty="0">
                <a:latin typeface="Candara"/>
                <a:cs typeface="Candara"/>
              </a:rPr>
              <a:t>3.2</a:t>
            </a:r>
            <a:r>
              <a:rPr sz="2200" spc="240" dirty="0">
                <a:latin typeface="Candara"/>
                <a:cs typeface="Candara"/>
              </a:rPr>
              <a:t> </a:t>
            </a:r>
            <a:r>
              <a:rPr sz="2200" spc="85" dirty="0">
                <a:latin typeface="Candara"/>
                <a:cs typeface="Candara"/>
              </a:rPr>
              <a:t>mg/kg)	</a:t>
            </a:r>
            <a:r>
              <a:rPr sz="2200" spc="60" dirty="0">
                <a:latin typeface="Candara"/>
                <a:cs typeface="Candara"/>
              </a:rPr>
              <a:t>i.p</a:t>
            </a:r>
            <a:endParaRPr sz="2200">
              <a:latin typeface="Candara"/>
              <a:cs typeface="Candara"/>
            </a:endParaRPr>
          </a:p>
          <a:p>
            <a:pPr marL="515620" lvl="1" indent="-182880">
              <a:lnSpc>
                <a:spcPct val="100000"/>
              </a:lnSpc>
              <a:spcBef>
                <a:spcPts val="53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sz="2200" spc="65" dirty="0">
                <a:latin typeface="Candara"/>
                <a:cs typeface="Candara"/>
              </a:rPr>
              <a:t>0.5</a:t>
            </a:r>
            <a:r>
              <a:rPr sz="2200" spc="190" dirty="0">
                <a:latin typeface="Candara"/>
                <a:cs typeface="Candara"/>
              </a:rPr>
              <a:t> </a:t>
            </a:r>
            <a:r>
              <a:rPr sz="2200" spc="75" dirty="0">
                <a:latin typeface="Candara"/>
                <a:cs typeface="Candara"/>
              </a:rPr>
              <a:t>mg/ml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217170" rIns="0" bIns="0" rtlCol="0">
            <a:spAutoFit/>
          </a:bodyPr>
          <a:lstStyle/>
          <a:p>
            <a:pPr marL="3580129" marR="1120775" indent="-2335530">
              <a:lnSpc>
                <a:spcPct val="100000"/>
              </a:lnSpc>
              <a:spcBef>
                <a:spcPts val="1710"/>
              </a:spcBef>
              <a:tabLst>
                <a:tab pos="3611879" algn="l"/>
                <a:tab pos="5465445" algn="l"/>
                <a:tab pos="6113780" algn="l"/>
              </a:tabLst>
            </a:pPr>
            <a:r>
              <a:rPr sz="3200" spc="190" dirty="0"/>
              <a:t>G</a:t>
            </a:r>
            <a:r>
              <a:rPr sz="3200" spc="175" dirty="0"/>
              <a:t>R</a:t>
            </a:r>
            <a:r>
              <a:rPr sz="3200" spc="185" dirty="0"/>
              <a:t>A</a:t>
            </a:r>
            <a:r>
              <a:rPr sz="3200" spc="180" dirty="0"/>
              <a:t>P</a:t>
            </a:r>
            <a:r>
              <a:rPr sz="3200" spc="185" dirty="0"/>
              <a:t>H</a:t>
            </a:r>
            <a:r>
              <a:rPr sz="3200" spc="180" dirty="0"/>
              <a:t>I</a:t>
            </a:r>
            <a:r>
              <a:rPr sz="3200" spc="170" dirty="0"/>
              <a:t>C</a:t>
            </a:r>
            <a:r>
              <a:rPr sz="3200" spc="185" dirty="0"/>
              <a:t>A</a:t>
            </a:r>
            <a:r>
              <a:rPr sz="3200" spc="-5" dirty="0"/>
              <a:t>L</a:t>
            </a:r>
            <a:r>
              <a:rPr sz="3200" dirty="0"/>
              <a:t>		</a:t>
            </a:r>
            <a:r>
              <a:rPr sz="3200" spc="180" dirty="0"/>
              <a:t>M</a:t>
            </a:r>
            <a:r>
              <a:rPr sz="3200" spc="175" dirty="0"/>
              <a:t>E</a:t>
            </a:r>
            <a:r>
              <a:rPr sz="3200" spc="180" dirty="0"/>
              <a:t>T</a:t>
            </a:r>
            <a:r>
              <a:rPr sz="3200" spc="185" dirty="0"/>
              <a:t>H</a:t>
            </a:r>
            <a:r>
              <a:rPr sz="3200" spc="190" dirty="0"/>
              <a:t>O</a:t>
            </a:r>
            <a:r>
              <a:rPr sz="3200" spc="-5" dirty="0"/>
              <a:t>D</a:t>
            </a:r>
            <a:r>
              <a:rPr sz="3200" dirty="0"/>
              <a:t>	</a:t>
            </a:r>
            <a:r>
              <a:rPr sz="3200" spc="190" dirty="0"/>
              <a:t>O</a:t>
            </a:r>
            <a:r>
              <a:rPr sz="3200" spc="-5" dirty="0"/>
              <a:t>F</a:t>
            </a:r>
            <a:r>
              <a:rPr sz="3200" dirty="0"/>
              <a:t>	</a:t>
            </a:r>
            <a:r>
              <a:rPr sz="3200" spc="180" dirty="0"/>
              <a:t>MI</a:t>
            </a:r>
            <a:r>
              <a:rPr sz="3200" spc="190" dirty="0"/>
              <a:t>LL</a:t>
            </a:r>
            <a:r>
              <a:rPr sz="3200" spc="175" dirty="0"/>
              <a:t>E</a:t>
            </a:r>
            <a:r>
              <a:rPr sz="3200" spc="275" dirty="0"/>
              <a:t>R</a:t>
            </a:r>
            <a:r>
              <a:rPr sz="3200" spc="-5" dirty="0"/>
              <a:t>-  </a:t>
            </a:r>
            <a:r>
              <a:rPr sz="3200" spc="145" dirty="0"/>
              <a:t>TAINTER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3133344" y="5172455"/>
            <a:ext cx="560222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764" y="1638210"/>
            <a:ext cx="7964170" cy="42329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4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b="1" spc="120" dirty="0">
                <a:latin typeface="Candara"/>
                <a:cs typeface="Candara"/>
              </a:rPr>
              <a:t>General</a:t>
            </a:r>
            <a:r>
              <a:rPr sz="2800" b="1" spc="315" dirty="0">
                <a:latin typeface="Candara"/>
                <a:cs typeface="Candara"/>
              </a:rPr>
              <a:t> </a:t>
            </a:r>
            <a:r>
              <a:rPr sz="2800" b="1" spc="125" dirty="0">
                <a:latin typeface="Candara"/>
                <a:cs typeface="Candara"/>
              </a:rPr>
              <a:t>Objective:</a:t>
            </a:r>
            <a:endParaRPr sz="2800">
              <a:latin typeface="Candara"/>
              <a:cs typeface="Candara"/>
            </a:endParaRPr>
          </a:p>
          <a:p>
            <a:pPr marL="515620" lvl="1" indent="-182880">
              <a:lnSpc>
                <a:spcPts val="2735"/>
              </a:lnSpc>
              <a:spcBef>
                <a:spcPts val="33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sz="2400" spc="-25" dirty="0">
                <a:latin typeface="Candara"/>
                <a:cs typeface="Candara"/>
              </a:rPr>
              <a:t>To </a:t>
            </a:r>
            <a:r>
              <a:rPr sz="2400" spc="75" dirty="0">
                <a:latin typeface="Candara"/>
                <a:cs typeface="Candara"/>
              </a:rPr>
              <a:t>determine </a:t>
            </a:r>
            <a:r>
              <a:rPr sz="2400" spc="60" dirty="0">
                <a:latin typeface="Candara"/>
                <a:cs typeface="Candara"/>
              </a:rPr>
              <a:t>the </a:t>
            </a:r>
            <a:r>
              <a:rPr sz="2400" spc="70" dirty="0">
                <a:latin typeface="Candara"/>
                <a:cs typeface="Candara"/>
              </a:rPr>
              <a:t>Median Lethal </a:t>
            </a:r>
            <a:r>
              <a:rPr sz="2400" spc="65" dirty="0">
                <a:latin typeface="Candara"/>
                <a:cs typeface="Candara"/>
              </a:rPr>
              <a:t>Dose </a:t>
            </a:r>
            <a:r>
              <a:rPr sz="2400" spc="45" dirty="0">
                <a:latin typeface="Candara"/>
                <a:cs typeface="Candara"/>
              </a:rPr>
              <a:t>of</a:t>
            </a:r>
            <a:r>
              <a:rPr sz="2400" spc="220" dirty="0">
                <a:latin typeface="Candara"/>
                <a:cs typeface="Candara"/>
              </a:rPr>
              <a:t> </a:t>
            </a:r>
            <a:r>
              <a:rPr sz="2400" spc="80" dirty="0">
                <a:latin typeface="Candara"/>
                <a:cs typeface="Candara"/>
              </a:rPr>
              <a:t>neostigmine</a:t>
            </a:r>
            <a:endParaRPr sz="2400">
              <a:latin typeface="Candara"/>
              <a:cs typeface="Candara"/>
            </a:endParaRPr>
          </a:p>
          <a:p>
            <a:pPr marL="515620">
              <a:lnSpc>
                <a:spcPts val="2735"/>
              </a:lnSpc>
            </a:pPr>
            <a:r>
              <a:rPr sz="2400" spc="80" dirty="0">
                <a:latin typeface="Candara"/>
                <a:cs typeface="Candara"/>
              </a:rPr>
              <a:t>introduced </a:t>
            </a:r>
            <a:r>
              <a:rPr sz="2400" spc="45" dirty="0">
                <a:latin typeface="Candara"/>
                <a:cs typeface="Candara"/>
              </a:rPr>
              <a:t>on </a:t>
            </a:r>
            <a:r>
              <a:rPr sz="2400" spc="65" dirty="0">
                <a:latin typeface="Candara"/>
                <a:cs typeface="Candara"/>
              </a:rPr>
              <a:t>mice</a:t>
            </a:r>
            <a:r>
              <a:rPr sz="2400" spc="-20" dirty="0">
                <a:latin typeface="Candara"/>
                <a:cs typeface="Candara"/>
              </a:rPr>
              <a:t> </a:t>
            </a:r>
            <a:r>
              <a:rPr sz="2400" spc="85" dirty="0">
                <a:latin typeface="Candara"/>
                <a:cs typeface="Candara"/>
              </a:rPr>
              <a:t>intraperitoneally</a:t>
            </a:r>
            <a:endParaRPr sz="2400">
              <a:latin typeface="Candara"/>
              <a:cs typeface="Candara"/>
            </a:endParaRPr>
          </a:p>
          <a:p>
            <a:pPr marL="241300" indent="-228600">
              <a:lnSpc>
                <a:spcPct val="100000"/>
              </a:lnSpc>
              <a:spcBef>
                <a:spcPts val="29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b="1" spc="120" dirty="0">
                <a:latin typeface="Candara"/>
                <a:cs typeface="Candara"/>
              </a:rPr>
              <a:t>Specific</a:t>
            </a:r>
            <a:r>
              <a:rPr sz="2800" b="1" spc="340" dirty="0">
                <a:latin typeface="Candara"/>
                <a:cs typeface="Candara"/>
              </a:rPr>
              <a:t> </a:t>
            </a:r>
            <a:r>
              <a:rPr sz="2800" b="1" spc="125" dirty="0">
                <a:latin typeface="Candara"/>
                <a:cs typeface="Candara"/>
              </a:rPr>
              <a:t>Objectives:</a:t>
            </a:r>
            <a:endParaRPr sz="2800">
              <a:latin typeface="Candara"/>
              <a:cs typeface="Candara"/>
            </a:endParaRPr>
          </a:p>
          <a:p>
            <a:pPr marL="515620" marR="791210" lvl="1" indent="-182880">
              <a:lnSpc>
                <a:spcPct val="90100"/>
              </a:lnSpc>
              <a:spcBef>
                <a:spcPts val="61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sz="2400" spc="-25" dirty="0">
                <a:latin typeface="Candara"/>
                <a:cs typeface="Candara"/>
              </a:rPr>
              <a:t>To </a:t>
            </a:r>
            <a:r>
              <a:rPr sz="2400" spc="75" dirty="0">
                <a:latin typeface="Candara"/>
                <a:cs typeface="Candara"/>
              </a:rPr>
              <a:t>determine </a:t>
            </a:r>
            <a:r>
              <a:rPr sz="2400" spc="60" dirty="0">
                <a:latin typeface="Candara"/>
                <a:cs typeface="Candara"/>
              </a:rPr>
              <a:t>the </a:t>
            </a:r>
            <a:r>
              <a:rPr sz="2400" spc="75" dirty="0">
                <a:latin typeface="Candara"/>
                <a:cs typeface="Candara"/>
              </a:rPr>
              <a:t>number </a:t>
            </a:r>
            <a:r>
              <a:rPr sz="2400" spc="45" dirty="0">
                <a:latin typeface="Candara"/>
                <a:cs typeface="Candara"/>
              </a:rPr>
              <a:t>of </a:t>
            </a:r>
            <a:r>
              <a:rPr sz="2400" spc="70" dirty="0">
                <a:latin typeface="Candara"/>
                <a:cs typeface="Candara"/>
              </a:rPr>
              <a:t>deaths </a:t>
            </a:r>
            <a:r>
              <a:rPr sz="2400" spc="60" dirty="0">
                <a:latin typeface="Candara"/>
                <a:cs typeface="Candara"/>
              </a:rPr>
              <a:t>per </a:t>
            </a:r>
            <a:r>
              <a:rPr sz="2400" spc="70" dirty="0">
                <a:latin typeface="Candara"/>
                <a:cs typeface="Candara"/>
              </a:rPr>
              <a:t>dose </a:t>
            </a:r>
            <a:r>
              <a:rPr sz="2400" spc="45" dirty="0">
                <a:latin typeface="Candara"/>
                <a:cs typeface="Candara"/>
              </a:rPr>
              <a:t>of  </a:t>
            </a:r>
            <a:r>
              <a:rPr sz="2400" spc="80" dirty="0">
                <a:latin typeface="Candara"/>
                <a:cs typeface="Candara"/>
              </a:rPr>
              <a:t>neostigmine </a:t>
            </a:r>
            <a:r>
              <a:rPr sz="2400" spc="60" dirty="0">
                <a:latin typeface="Candara"/>
                <a:cs typeface="Candara"/>
              </a:rPr>
              <a:t>one </a:t>
            </a:r>
            <a:r>
              <a:rPr sz="2400" spc="70" dirty="0">
                <a:latin typeface="Candara"/>
                <a:cs typeface="Candara"/>
              </a:rPr>
              <a:t>hour after </a:t>
            </a:r>
            <a:r>
              <a:rPr sz="2400" spc="80" dirty="0">
                <a:latin typeface="Candara"/>
                <a:cs typeface="Candara"/>
              </a:rPr>
              <a:t>intraperitoneal  </a:t>
            </a:r>
            <a:r>
              <a:rPr sz="2400" spc="85" dirty="0">
                <a:latin typeface="Candara"/>
                <a:cs typeface="Candara"/>
              </a:rPr>
              <a:t>administration</a:t>
            </a:r>
            <a:endParaRPr sz="2400">
              <a:latin typeface="Candara"/>
              <a:cs typeface="Candara"/>
            </a:endParaRPr>
          </a:p>
          <a:p>
            <a:pPr marL="515620" marR="673735" lvl="1" indent="-182880">
              <a:lnSpc>
                <a:spcPts val="2590"/>
              </a:lnSpc>
              <a:spcBef>
                <a:spcPts val="61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sz="2400" spc="-25" dirty="0">
                <a:latin typeface="Candara"/>
                <a:cs typeface="Candara"/>
              </a:rPr>
              <a:t>To </a:t>
            </a:r>
            <a:r>
              <a:rPr sz="2400" spc="75" dirty="0">
                <a:latin typeface="Candara"/>
                <a:cs typeface="Candara"/>
              </a:rPr>
              <a:t>determine </a:t>
            </a:r>
            <a:r>
              <a:rPr sz="2400" spc="60" dirty="0">
                <a:latin typeface="Candara"/>
                <a:cs typeface="Candara"/>
              </a:rPr>
              <a:t>the </a:t>
            </a:r>
            <a:r>
              <a:rPr sz="2400" spc="65" dirty="0">
                <a:latin typeface="Candara"/>
                <a:cs typeface="Candara"/>
              </a:rPr>
              <a:t>LD50 </a:t>
            </a:r>
            <a:r>
              <a:rPr sz="2400" spc="45" dirty="0">
                <a:latin typeface="Candara"/>
                <a:cs typeface="Candara"/>
              </a:rPr>
              <a:t>of </a:t>
            </a:r>
            <a:r>
              <a:rPr sz="2400" spc="80" dirty="0">
                <a:latin typeface="Candara"/>
                <a:cs typeface="Candara"/>
              </a:rPr>
              <a:t>neostigmine </a:t>
            </a:r>
            <a:r>
              <a:rPr sz="2400" spc="75" dirty="0">
                <a:latin typeface="Candara"/>
                <a:cs typeface="Candara"/>
              </a:rPr>
              <a:t>using </a:t>
            </a:r>
            <a:r>
              <a:rPr sz="2400" spc="60" dirty="0">
                <a:latin typeface="Candara"/>
                <a:cs typeface="Candara"/>
              </a:rPr>
              <a:t>the  </a:t>
            </a:r>
            <a:r>
              <a:rPr sz="2400" spc="75" dirty="0">
                <a:latin typeface="Candara"/>
                <a:cs typeface="Candara"/>
              </a:rPr>
              <a:t>Miller-Tainter</a:t>
            </a:r>
            <a:r>
              <a:rPr sz="2400" spc="315" dirty="0">
                <a:latin typeface="Candara"/>
                <a:cs typeface="Candara"/>
              </a:rPr>
              <a:t> </a:t>
            </a:r>
            <a:r>
              <a:rPr sz="2400" spc="75" dirty="0">
                <a:latin typeface="Candara"/>
                <a:cs typeface="Candara"/>
              </a:rPr>
              <a:t>method</a:t>
            </a:r>
            <a:endParaRPr sz="2400">
              <a:latin typeface="Candara"/>
              <a:cs typeface="Candara"/>
            </a:endParaRPr>
          </a:p>
          <a:p>
            <a:pPr marL="515620" marR="205740" lvl="1" indent="-182880">
              <a:lnSpc>
                <a:spcPts val="2590"/>
              </a:lnSpc>
              <a:spcBef>
                <a:spcPts val="58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sz="2400" spc="-25" dirty="0">
                <a:latin typeface="Candara"/>
                <a:cs typeface="Candara"/>
              </a:rPr>
              <a:t>To </a:t>
            </a:r>
            <a:r>
              <a:rPr sz="2400" spc="75" dirty="0">
                <a:latin typeface="Candara"/>
                <a:cs typeface="Candara"/>
              </a:rPr>
              <a:t>compare </a:t>
            </a:r>
            <a:r>
              <a:rPr sz="2400" spc="60" dirty="0">
                <a:latin typeface="Candara"/>
                <a:cs typeface="Candara"/>
              </a:rPr>
              <a:t>the </a:t>
            </a:r>
            <a:r>
              <a:rPr sz="2400" spc="80" dirty="0">
                <a:latin typeface="Candara"/>
                <a:cs typeface="Candara"/>
              </a:rPr>
              <a:t>experimentally determined </a:t>
            </a:r>
            <a:r>
              <a:rPr sz="2400" spc="65" dirty="0">
                <a:latin typeface="Candara"/>
                <a:cs typeface="Candara"/>
              </a:rPr>
              <a:t>LD50 </a:t>
            </a:r>
            <a:r>
              <a:rPr sz="2400" spc="45" dirty="0">
                <a:latin typeface="Candara"/>
                <a:cs typeface="Candara"/>
              </a:rPr>
              <a:t>to  </a:t>
            </a:r>
            <a:r>
              <a:rPr sz="2400" spc="60" dirty="0">
                <a:latin typeface="Candara"/>
                <a:cs typeface="Candara"/>
              </a:rPr>
              <a:t>the </a:t>
            </a:r>
            <a:r>
              <a:rPr sz="2400" spc="80" dirty="0">
                <a:latin typeface="Candara"/>
                <a:cs typeface="Candara"/>
              </a:rPr>
              <a:t>theoretical </a:t>
            </a:r>
            <a:r>
              <a:rPr sz="2400" spc="75" dirty="0">
                <a:latin typeface="Candara"/>
                <a:cs typeface="Candara"/>
              </a:rPr>
              <a:t>standard </a:t>
            </a:r>
            <a:r>
              <a:rPr sz="2400" spc="45" dirty="0">
                <a:latin typeface="Candara"/>
                <a:cs typeface="Candara"/>
              </a:rPr>
              <a:t>of</a:t>
            </a:r>
            <a:r>
              <a:rPr sz="2400" spc="80" dirty="0">
                <a:latin typeface="Candara"/>
                <a:cs typeface="Candara"/>
              </a:rPr>
              <a:t> </a:t>
            </a:r>
            <a:r>
              <a:rPr sz="2400" spc="65" dirty="0">
                <a:latin typeface="Candara"/>
                <a:cs typeface="Candara"/>
              </a:rPr>
              <a:t>LD50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pc="170" dirty="0"/>
              <a:t>OBJECTIVES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49879"/>
            <a:ext cx="3074797" cy="4008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831" y="3048000"/>
            <a:ext cx="2520696" cy="3599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0528" y="2615183"/>
            <a:ext cx="2439797" cy="1531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0735" y="4227512"/>
            <a:ext cx="2857245" cy="24397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7296" y="4136135"/>
            <a:ext cx="3313176" cy="2660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5070" cy="1347470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1449070">
              <a:lnSpc>
                <a:spcPct val="100000"/>
              </a:lnSpc>
              <a:tabLst>
                <a:tab pos="4100195" algn="l"/>
                <a:tab pos="5183505" algn="l"/>
              </a:tabLst>
            </a:pPr>
            <a:r>
              <a:rPr spc="150" dirty="0"/>
              <a:t>MATERIALS	</a:t>
            </a:r>
            <a:r>
              <a:rPr spc="120" dirty="0"/>
              <a:t>AND	</a:t>
            </a:r>
            <a:r>
              <a:rPr spc="160" dirty="0"/>
              <a:t>METHODS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5764" y="1645192"/>
            <a:ext cx="7299325" cy="9639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0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75" dirty="0">
                <a:latin typeface="Candara"/>
                <a:cs typeface="Candara"/>
              </a:rPr>
              <a:t>60 </a:t>
            </a:r>
            <a:r>
              <a:rPr sz="2800" spc="105" dirty="0">
                <a:latin typeface="Candara"/>
                <a:cs typeface="Candara"/>
              </a:rPr>
              <a:t>male </a:t>
            </a:r>
            <a:r>
              <a:rPr sz="2800" spc="120" dirty="0">
                <a:latin typeface="Candara"/>
                <a:cs typeface="Candara"/>
              </a:rPr>
              <a:t>mice, </a:t>
            </a:r>
            <a:r>
              <a:rPr sz="2800" spc="125" dirty="0">
                <a:latin typeface="Candara"/>
                <a:cs typeface="Candara"/>
              </a:rPr>
              <a:t>approximately </a:t>
            </a:r>
            <a:r>
              <a:rPr sz="2800" spc="105" dirty="0">
                <a:latin typeface="Candara"/>
                <a:cs typeface="Candara"/>
              </a:rPr>
              <a:t>same</a:t>
            </a:r>
            <a:r>
              <a:rPr sz="2800" spc="-250" dirty="0">
                <a:latin typeface="Candara"/>
                <a:cs typeface="Candara"/>
              </a:rPr>
              <a:t> </a:t>
            </a:r>
            <a:r>
              <a:rPr sz="2800" spc="114" dirty="0">
                <a:latin typeface="Candara"/>
                <a:cs typeface="Candara"/>
              </a:rPr>
              <a:t>weight</a:t>
            </a:r>
            <a:endParaRPr sz="2800">
              <a:latin typeface="Candara"/>
              <a:cs typeface="Candara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C56951"/>
              </a:buClr>
              <a:buFont typeface="Wingdings"/>
              <a:buChar char=""/>
              <a:tabLst>
                <a:tab pos="241300" algn="l"/>
              </a:tabLst>
            </a:pPr>
            <a:r>
              <a:rPr sz="2800" spc="125" dirty="0">
                <a:latin typeface="Candara"/>
                <a:cs typeface="Candara"/>
              </a:rPr>
              <a:t>Neostigmine </a:t>
            </a:r>
            <a:r>
              <a:rPr sz="2800" spc="85" dirty="0">
                <a:latin typeface="Candara"/>
                <a:cs typeface="Candara"/>
              </a:rPr>
              <a:t>0.5 </a:t>
            </a:r>
            <a:r>
              <a:rPr sz="2800" spc="110" dirty="0">
                <a:latin typeface="Candara"/>
                <a:cs typeface="Candara"/>
              </a:rPr>
              <a:t>mg/ml</a:t>
            </a:r>
            <a:r>
              <a:rPr sz="2800" spc="45" dirty="0">
                <a:latin typeface="Candara"/>
                <a:cs typeface="Candara"/>
              </a:rPr>
              <a:t> </a:t>
            </a:r>
            <a:r>
              <a:rPr sz="2800" spc="120" dirty="0">
                <a:latin typeface="Candara"/>
                <a:cs typeface="Candara"/>
              </a:rPr>
              <a:t>injections</a:t>
            </a:r>
            <a:endParaRPr sz="2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642</Words>
  <Application>Microsoft Office PowerPoint</Application>
  <PresentationFormat>On-screen Show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LETHAL DOSE 50 (LD50)</vt:lpstr>
      <vt:lpstr> LETHAL DOSE 50 (LD50)</vt:lpstr>
      <vt:lpstr>SIGNS RECORDED DURING ACUTE  TOXICITY STUDIES</vt:lpstr>
      <vt:lpstr>DIFFERENT METHODS FOR THE  DETERMINATION OF LD50</vt:lpstr>
      <vt:lpstr>DIFFERENT METHODS FOR THE  DETERMINATION OF LD50</vt:lpstr>
      <vt:lpstr>Probit Values</vt:lpstr>
      <vt:lpstr>GRAPHICAL  METHOD OF MILLER-  TAINTER</vt:lpstr>
      <vt:lpstr> OBJECTIVES</vt:lpstr>
      <vt:lpstr> MATERIALS AND METHODS</vt:lpstr>
      <vt:lpstr>60 MICE</vt:lpstr>
      <vt:lpstr> MATERIALS AND METHODS</vt:lpstr>
      <vt:lpstr>RESULTS</vt:lpstr>
      <vt:lpstr>Slide 13</vt:lpstr>
      <vt:lpstr>RESULTS</vt:lpstr>
      <vt:lpstr>RESULTS</vt:lpstr>
      <vt:lpstr>PLOT</vt:lpstr>
      <vt:lpstr>Slide 17</vt:lpstr>
      <vt:lpstr>Slide 18</vt:lpstr>
      <vt:lpstr>Slide 19</vt:lpstr>
      <vt:lpstr>LINEAR REGRESSION</vt:lpstr>
      <vt:lpstr>RESULTS</vt:lpstr>
      <vt:lpstr> LIMITATIONS OF LD50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 LD50</dc:title>
  <dc:creator>JADE KHAN</dc:creator>
  <cp:lastModifiedBy>MUHAMMAD JAVAID KHAN</cp:lastModifiedBy>
  <cp:revision>3</cp:revision>
  <dcterms:created xsi:type="dcterms:W3CDTF">2020-01-23T22:05:39Z</dcterms:created>
  <dcterms:modified xsi:type="dcterms:W3CDTF">2020-01-23T22:09:12Z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2020-01-23T00:00:00Z</vt:filetime>
  </property>
</Properties>
</file>