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3"/>
  </p:notesMasterIdLst>
  <p:sldIdLst>
    <p:sldId id="257" r:id="rId2"/>
    <p:sldId id="261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456" y="13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2265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10-Dec-19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1891" y="0"/>
            <a:ext cx="10411967" cy="63017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1751" y="4980432"/>
            <a:ext cx="7722234" cy="1321435"/>
          </a:xfrm>
          <a:prstGeom prst="rect">
            <a:avLst/>
          </a:prstGeom>
          <a:solidFill>
            <a:srgbClr val="000000"/>
          </a:solidFill>
          <a:ln w="6095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30325">
              <a:lnSpc>
                <a:spcPct val="100000"/>
              </a:lnSpc>
              <a:tabLst>
                <a:tab pos="4287520" algn="l"/>
              </a:tabLst>
            </a:pP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There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28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60" dirty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sz="28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Heavy</a:t>
            </a:r>
            <a:r>
              <a:rPr sz="28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Metals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642" y="2214372"/>
            <a:ext cx="7801357" cy="1477328"/>
          </a:xfrm>
          <a:prstGeom prst="rect">
            <a:avLst/>
          </a:prstGeom>
          <a:solidFill>
            <a:srgbClr val="252525"/>
          </a:solidFill>
          <a:ln w="12191">
            <a:solidFill>
              <a:srgbClr val="40709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5104" marR="195580" indent="-3175" algn="ctr">
              <a:lnSpc>
                <a:spcPct val="100000"/>
              </a:lnSpc>
            </a:pP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rmissible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ex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posure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7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senic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4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ic</a:t>
            </a:r>
            <a:r>
              <a:rPr sz="2400" u="heavy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rs</a:t>
            </a:r>
            <a:r>
              <a:rPr sz="2400" u="heavy" spc="-1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ic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4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ic</a:t>
            </a:r>
            <a:r>
              <a:rPr sz="2400" u="heavy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ir,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ee</a:t>
            </a:r>
            <a:r>
              <a:rPr sz="2400" u="heavy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3228" y="2957918"/>
            <a:ext cx="2607310" cy="864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600" spc="-204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6600" spc="-40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66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600" spc="-63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6600" spc="-2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6600" spc="-3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6600" spc="18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6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53600" y="1679448"/>
            <a:ext cx="2282952" cy="3720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268" y="2866364"/>
            <a:ext cx="10909935" cy="2941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208915" indent="-457200">
              <a:lnSpc>
                <a:spcPct val="100000"/>
              </a:lnSpc>
              <a:buFont typeface="Arial"/>
              <a:buAutoNum type="arabicPeriod"/>
              <a:tabLst>
                <a:tab pos="469900" algn="l"/>
              </a:tabLst>
            </a:pPr>
            <a:r>
              <a:rPr sz="2800" spc="-110" dirty="0">
                <a:latin typeface="Arial"/>
                <a:cs typeface="Arial"/>
              </a:rPr>
              <a:t>Lead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Arial"/>
                <a:cs typeface="Arial"/>
              </a:rPr>
              <a:t>i</a:t>
            </a:r>
            <a:r>
              <a:rPr sz="2800" spc="-114" dirty="0">
                <a:latin typeface="Arial"/>
                <a:cs typeface="Arial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Arial"/>
                <a:cs typeface="Arial"/>
              </a:rPr>
              <a:t>number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Arial"/>
                <a:cs typeface="Arial"/>
              </a:rPr>
              <a:t>2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Arial"/>
                <a:cs typeface="Arial"/>
              </a:rPr>
              <a:t>on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200" dirty="0">
                <a:latin typeface="Arial"/>
                <a:cs typeface="Arial"/>
              </a:rPr>
              <a:t>ATS</a:t>
            </a:r>
            <a:r>
              <a:rPr sz="2800" spc="-240" dirty="0">
                <a:latin typeface="Arial"/>
                <a:cs typeface="Arial"/>
              </a:rPr>
              <a:t>D</a:t>
            </a:r>
            <a:r>
              <a:rPr sz="2800" spc="-160" dirty="0">
                <a:latin typeface="Arial"/>
                <a:cs typeface="Arial"/>
              </a:rPr>
              <a:t>R'</a:t>
            </a:r>
            <a:r>
              <a:rPr sz="2800" spc="-170" dirty="0">
                <a:latin typeface="Arial"/>
                <a:cs typeface="Arial"/>
              </a:rPr>
              <a:t>s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"To</a:t>
            </a:r>
            <a:r>
              <a:rPr sz="2800" dirty="0">
                <a:latin typeface="Arial"/>
                <a:cs typeface="Arial"/>
              </a:rPr>
              <a:t>p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Arial"/>
                <a:cs typeface="Arial"/>
              </a:rPr>
              <a:t>2</a:t>
            </a:r>
            <a:r>
              <a:rPr sz="2800" spc="-65" dirty="0">
                <a:latin typeface="Arial"/>
                <a:cs typeface="Arial"/>
              </a:rPr>
              <a:t>0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Arial"/>
                <a:cs typeface="Arial"/>
              </a:rPr>
              <a:t>List."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160" dirty="0">
                <a:latin typeface="Arial"/>
                <a:cs typeface="Arial"/>
              </a:rPr>
              <a:t>Le</a:t>
            </a:r>
            <a:r>
              <a:rPr sz="2800" spc="-155" dirty="0">
                <a:latin typeface="Arial"/>
                <a:cs typeface="Arial"/>
              </a:rPr>
              <a:t>a</a:t>
            </a:r>
            <a:r>
              <a:rPr sz="2800" spc="75" dirty="0">
                <a:latin typeface="Arial"/>
                <a:cs typeface="Arial"/>
              </a:rPr>
              <a:t>d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Arial"/>
                <a:cs typeface="Arial"/>
              </a:rPr>
              <a:t>ac</a:t>
            </a:r>
            <a:r>
              <a:rPr sz="2800" spc="-110" dirty="0">
                <a:latin typeface="Arial"/>
                <a:cs typeface="Arial"/>
              </a:rPr>
              <a:t>c</a:t>
            </a:r>
            <a:r>
              <a:rPr sz="2800" spc="10" dirty="0">
                <a:latin typeface="Arial"/>
                <a:cs typeface="Arial"/>
              </a:rPr>
              <a:t>ounts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65" dirty="0">
                <a:latin typeface="Arial"/>
                <a:cs typeface="Arial"/>
              </a:rPr>
              <a:t>for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85" dirty="0">
                <a:latin typeface="Arial"/>
                <a:cs typeface="Arial"/>
              </a:rPr>
              <a:t>m</a:t>
            </a:r>
            <a:r>
              <a:rPr sz="2800" spc="65" dirty="0">
                <a:latin typeface="Arial"/>
                <a:cs typeface="Arial"/>
              </a:rPr>
              <a:t>o</a:t>
            </a:r>
            <a:r>
              <a:rPr sz="2800" spc="-50" dirty="0">
                <a:latin typeface="Arial"/>
                <a:cs typeface="Arial"/>
              </a:rPr>
              <a:t>s</a:t>
            </a:r>
            <a:r>
              <a:rPr sz="2800" spc="-25" dirty="0">
                <a:latin typeface="Arial"/>
                <a:cs typeface="Arial"/>
              </a:rPr>
              <a:t>t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of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Arial"/>
                <a:cs typeface="Arial"/>
              </a:rPr>
              <a:t>c</a:t>
            </a:r>
            <a:r>
              <a:rPr sz="2800" spc="-155" dirty="0">
                <a:latin typeface="Arial"/>
                <a:cs typeface="Arial"/>
              </a:rPr>
              <a:t>ase</a:t>
            </a:r>
            <a:r>
              <a:rPr sz="2800" spc="-225" dirty="0">
                <a:latin typeface="Arial"/>
                <a:cs typeface="Arial"/>
              </a:rPr>
              <a:t>s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of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30" dirty="0">
                <a:latin typeface="Arial"/>
                <a:cs typeface="Arial"/>
              </a:rPr>
              <a:t>ped</a:t>
            </a:r>
            <a:r>
              <a:rPr sz="2800" dirty="0">
                <a:latin typeface="Arial"/>
                <a:cs typeface="Arial"/>
              </a:rPr>
              <a:t>iatric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80" dirty="0">
                <a:latin typeface="Arial"/>
                <a:cs typeface="Arial"/>
              </a:rPr>
              <a:t>hea</a:t>
            </a:r>
            <a:r>
              <a:rPr sz="2800" spc="-60" dirty="0">
                <a:latin typeface="Arial"/>
                <a:cs typeface="Arial"/>
              </a:rPr>
              <a:t>vy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met</a:t>
            </a:r>
            <a:r>
              <a:rPr sz="2800" spc="10" dirty="0">
                <a:latin typeface="Arial"/>
                <a:cs typeface="Arial"/>
              </a:rPr>
              <a:t>a</a:t>
            </a:r>
            <a:r>
              <a:rPr sz="2800" spc="45" dirty="0">
                <a:latin typeface="Arial"/>
                <a:cs typeface="Arial"/>
              </a:rPr>
              <a:t>l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poisoning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Arial"/>
                <a:cs typeface="Arial"/>
              </a:rPr>
              <a:t>(Roberts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Arial"/>
                <a:cs typeface="Arial"/>
              </a:rPr>
              <a:t>1999</a:t>
            </a:r>
            <a:r>
              <a:rPr sz="2800" spc="-145" dirty="0">
                <a:latin typeface="Arial"/>
                <a:cs typeface="Arial"/>
              </a:rPr>
              <a:t>).</a:t>
            </a:r>
            <a:endParaRPr sz="2800">
              <a:latin typeface="Arial"/>
              <a:cs typeface="Arial"/>
            </a:endParaRPr>
          </a:p>
          <a:p>
            <a:pPr marL="567055" indent="-554355">
              <a:lnSpc>
                <a:spcPct val="100000"/>
              </a:lnSpc>
              <a:buFont typeface="Arial"/>
              <a:buAutoNum type="arabicPeriod"/>
              <a:tabLst>
                <a:tab pos="567690" algn="l"/>
              </a:tabLst>
            </a:pPr>
            <a:r>
              <a:rPr sz="2800" spc="55" dirty="0">
                <a:latin typeface="Arial"/>
                <a:cs typeface="Arial"/>
              </a:rPr>
              <a:t>I</a:t>
            </a:r>
            <a:r>
              <a:rPr sz="2800" spc="60" dirty="0">
                <a:latin typeface="Arial"/>
                <a:cs typeface="Arial"/>
              </a:rPr>
              <a:t>t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Arial"/>
                <a:cs typeface="Arial"/>
              </a:rPr>
              <a:t>i</a:t>
            </a:r>
            <a:r>
              <a:rPr sz="2800" spc="-114" dirty="0">
                <a:latin typeface="Arial"/>
                <a:cs typeface="Arial"/>
              </a:rPr>
              <a:t>s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Arial"/>
                <a:cs typeface="Arial"/>
              </a:rPr>
              <a:t>a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Arial"/>
                <a:cs typeface="Arial"/>
              </a:rPr>
              <a:t>v</a:t>
            </a:r>
            <a:r>
              <a:rPr sz="2800" spc="-40" dirty="0">
                <a:latin typeface="Arial"/>
                <a:cs typeface="Arial"/>
              </a:rPr>
              <a:t>ery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30" dirty="0">
                <a:latin typeface="Arial"/>
                <a:cs typeface="Arial"/>
              </a:rPr>
              <a:t>sof</a:t>
            </a:r>
            <a:r>
              <a:rPr sz="2800" spc="20" dirty="0">
                <a:latin typeface="Arial"/>
                <a:cs typeface="Arial"/>
              </a:rPr>
              <a:t>t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meta</a:t>
            </a:r>
            <a:r>
              <a:rPr sz="2800" spc="5" dirty="0">
                <a:latin typeface="Arial"/>
                <a:cs typeface="Arial"/>
              </a:rPr>
              <a:t>l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and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Arial"/>
                <a:cs typeface="Arial"/>
              </a:rPr>
              <a:t>w</a:t>
            </a:r>
            <a:r>
              <a:rPr sz="2800" spc="-180" dirty="0">
                <a:latin typeface="Arial"/>
                <a:cs typeface="Arial"/>
              </a:rPr>
              <a:t>as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Arial"/>
                <a:cs typeface="Arial"/>
              </a:rPr>
              <a:t>used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i</a:t>
            </a:r>
            <a:r>
              <a:rPr sz="2800" spc="45" dirty="0">
                <a:latin typeface="Arial"/>
                <a:cs typeface="Arial"/>
              </a:rPr>
              <a:t>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Arial"/>
                <a:cs typeface="Arial"/>
              </a:rPr>
              <a:t>pipes,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Arial"/>
                <a:cs typeface="Arial"/>
              </a:rPr>
              <a:t>drains,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and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solderi</a:t>
            </a:r>
            <a:r>
              <a:rPr sz="2800" spc="45" dirty="0">
                <a:latin typeface="Arial"/>
                <a:cs typeface="Arial"/>
              </a:rPr>
              <a:t>ng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800" spc="-55" dirty="0">
                <a:latin typeface="Arial"/>
                <a:cs typeface="Arial"/>
              </a:rPr>
              <a:t>m</a:t>
            </a:r>
            <a:r>
              <a:rPr sz="2800" spc="-30" dirty="0">
                <a:latin typeface="Arial"/>
                <a:cs typeface="Arial"/>
              </a:rPr>
              <a:t>a</a:t>
            </a:r>
            <a:r>
              <a:rPr sz="2800" spc="-25" dirty="0">
                <a:latin typeface="Arial"/>
                <a:cs typeface="Arial"/>
              </a:rPr>
              <a:t>terials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65" dirty="0">
                <a:latin typeface="Arial"/>
                <a:cs typeface="Arial"/>
              </a:rPr>
              <a:t>for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Arial"/>
                <a:cs typeface="Arial"/>
              </a:rPr>
              <a:t>man</a:t>
            </a:r>
            <a:r>
              <a:rPr sz="2800" spc="-30" dirty="0">
                <a:latin typeface="Arial"/>
                <a:cs typeface="Arial"/>
              </a:rPr>
              <a:t>y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Arial"/>
                <a:cs typeface="Arial"/>
              </a:rPr>
              <a:t>yea</a:t>
            </a:r>
            <a:r>
              <a:rPr sz="2800" spc="-125" dirty="0">
                <a:latin typeface="Arial"/>
                <a:cs typeface="Arial"/>
              </a:rPr>
              <a:t>rs.</a:t>
            </a:r>
            <a:endParaRPr sz="28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buFont typeface="Arial"/>
              <a:buAutoNum type="arabicPeriod" startAt="3"/>
              <a:tabLst>
                <a:tab pos="469900" algn="l"/>
              </a:tabLst>
            </a:pPr>
            <a:r>
              <a:rPr sz="2800" spc="-175" dirty="0">
                <a:latin typeface="Arial"/>
                <a:cs typeface="Arial"/>
              </a:rPr>
              <a:t>Le</a:t>
            </a:r>
            <a:r>
              <a:rPr sz="2800" spc="-170" dirty="0">
                <a:latin typeface="Arial"/>
                <a:cs typeface="Arial"/>
              </a:rPr>
              <a:t>a</a:t>
            </a:r>
            <a:r>
              <a:rPr sz="2800" spc="75" dirty="0">
                <a:latin typeface="Arial"/>
                <a:cs typeface="Arial"/>
              </a:rPr>
              <a:t>d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poiso</a:t>
            </a:r>
            <a:r>
              <a:rPr sz="2800" spc="35" dirty="0">
                <a:latin typeface="Arial"/>
                <a:cs typeface="Arial"/>
              </a:rPr>
              <a:t>ning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c</a:t>
            </a:r>
            <a:r>
              <a:rPr sz="2800" spc="-70" dirty="0">
                <a:latin typeface="Arial"/>
                <a:cs typeface="Arial"/>
              </a:rPr>
              <a:t>curs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when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Arial"/>
                <a:cs typeface="Arial"/>
              </a:rPr>
              <a:t>lea</a:t>
            </a:r>
            <a:r>
              <a:rPr sz="2800" spc="-35" dirty="0">
                <a:latin typeface="Arial"/>
                <a:cs typeface="Arial"/>
              </a:rPr>
              <a:t>d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Arial"/>
                <a:cs typeface="Arial"/>
              </a:rPr>
              <a:t>buil</a:t>
            </a:r>
            <a:r>
              <a:rPr sz="2800" spc="65" dirty="0">
                <a:latin typeface="Arial"/>
                <a:cs typeface="Arial"/>
              </a:rPr>
              <a:t>d</a:t>
            </a:r>
            <a:r>
              <a:rPr sz="2800" spc="-225" dirty="0">
                <a:latin typeface="Arial"/>
                <a:cs typeface="Arial"/>
              </a:rPr>
              <a:t>s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Arial"/>
                <a:cs typeface="Arial"/>
              </a:rPr>
              <a:t>up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i</a:t>
            </a:r>
            <a:r>
              <a:rPr sz="2800" spc="45" dirty="0">
                <a:latin typeface="Arial"/>
                <a:cs typeface="Arial"/>
              </a:rPr>
              <a:t>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75" dirty="0">
                <a:latin typeface="Arial"/>
                <a:cs typeface="Arial"/>
              </a:rPr>
              <a:t>b</a:t>
            </a:r>
            <a:r>
              <a:rPr sz="2800" spc="85" dirty="0">
                <a:latin typeface="Arial"/>
                <a:cs typeface="Arial"/>
              </a:rPr>
              <a:t>o</a:t>
            </a:r>
            <a:r>
              <a:rPr sz="2800" spc="-50" dirty="0">
                <a:latin typeface="Arial"/>
                <a:cs typeface="Arial"/>
              </a:rPr>
              <a:t>dy,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Arial"/>
                <a:cs typeface="Arial"/>
              </a:rPr>
              <a:t>often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</a:t>
            </a:r>
            <a:r>
              <a:rPr sz="2800" spc="-40" dirty="0">
                <a:latin typeface="Arial"/>
                <a:cs typeface="Arial"/>
              </a:rPr>
              <a:t>ver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Arial"/>
                <a:cs typeface="Arial"/>
              </a:rPr>
              <a:t>a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per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75" dirty="0">
                <a:latin typeface="Arial"/>
                <a:cs typeface="Arial"/>
              </a:rPr>
              <a:t>od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of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Arial"/>
                <a:cs typeface="Arial"/>
              </a:rPr>
              <a:t>mont</a:t>
            </a:r>
            <a:r>
              <a:rPr sz="2800" spc="65" dirty="0">
                <a:latin typeface="Arial"/>
                <a:cs typeface="Arial"/>
              </a:rPr>
              <a:t>h</a:t>
            </a:r>
            <a:r>
              <a:rPr sz="2800" spc="-225" dirty="0">
                <a:latin typeface="Arial"/>
                <a:cs typeface="Arial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Arial"/>
                <a:cs typeface="Arial"/>
              </a:rPr>
              <a:t>or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Arial"/>
                <a:cs typeface="Arial"/>
              </a:rPr>
              <a:t>years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50920" y="377952"/>
            <a:ext cx="4800600" cy="1915795"/>
          </a:xfrm>
          <a:custGeom>
            <a:avLst/>
            <a:gdLst/>
            <a:ahLst/>
            <a:cxnLst/>
            <a:rect l="l" t="t" r="r" b="b"/>
            <a:pathLst>
              <a:path w="4800600" h="1915795">
                <a:moveTo>
                  <a:pt x="2879232" y="1436735"/>
                </a:moveTo>
                <a:lnTo>
                  <a:pt x="1921398" y="1436735"/>
                </a:lnTo>
                <a:lnTo>
                  <a:pt x="2400299" y="1915667"/>
                </a:lnTo>
                <a:lnTo>
                  <a:pt x="2879232" y="1436735"/>
                </a:lnTo>
                <a:close/>
              </a:path>
              <a:path w="4800600" h="1915795">
                <a:moveTo>
                  <a:pt x="2639689" y="1244711"/>
                </a:moveTo>
                <a:lnTo>
                  <a:pt x="2160910" y="1244711"/>
                </a:lnTo>
                <a:lnTo>
                  <a:pt x="2160910" y="1436735"/>
                </a:lnTo>
                <a:lnTo>
                  <a:pt x="2639689" y="1436735"/>
                </a:lnTo>
                <a:lnTo>
                  <a:pt x="2639689" y="1244711"/>
                </a:lnTo>
                <a:close/>
              </a:path>
              <a:path w="4800600" h="1915795">
                <a:moveTo>
                  <a:pt x="4800599" y="0"/>
                </a:moveTo>
                <a:lnTo>
                  <a:pt x="0" y="0"/>
                </a:lnTo>
                <a:lnTo>
                  <a:pt x="0" y="1244711"/>
                </a:lnTo>
                <a:lnTo>
                  <a:pt x="4800599" y="1244711"/>
                </a:lnTo>
                <a:lnTo>
                  <a:pt x="480059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50920" y="377952"/>
            <a:ext cx="4800600" cy="1915795"/>
          </a:xfrm>
          <a:custGeom>
            <a:avLst/>
            <a:gdLst/>
            <a:ahLst/>
            <a:cxnLst/>
            <a:rect l="l" t="t" r="r" b="b"/>
            <a:pathLst>
              <a:path w="4800600" h="1915795">
                <a:moveTo>
                  <a:pt x="0" y="0"/>
                </a:moveTo>
                <a:lnTo>
                  <a:pt x="4800599" y="0"/>
                </a:lnTo>
                <a:lnTo>
                  <a:pt x="4800599" y="1244711"/>
                </a:lnTo>
                <a:lnTo>
                  <a:pt x="2639689" y="1244711"/>
                </a:lnTo>
                <a:lnTo>
                  <a:pt x="2639689" y="1436735"/>
                </a:lnTo>
                <a:lnTo>
                  <a:pt x="2879232" y="1436735"/>
                </a:lnTo>
                <a:lnTo>
                  <a:pt x="2400299" y="1915667"/>
                </a:lnTo>
                <a:lnTo>
                  <a:pt x="1921398" y="1436735"/>
                </a:lnTo>
                <a:lnTo>
                  <a:pt x="2160910" y="1436735"/>
                </a:lnTo>
                <a:lnTo>
                  <a:pt x="2160910" y="1244711"/>
                </a:lnTo>
                <a:lnTo>
                  <a:pt x="0" y="1244711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65222" y="839548"/>
            <a:ext cx="357377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2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9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40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32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27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2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34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r>
              <a:rPr sz="2400" u="heavy" spc="-2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-22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28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u="heavy" spc="-3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3725">
              <a:lnSpc>
                <a:spcPct val="100000"/>
              </a:lnSpc>
            </a:pPr>
            <a:r>
              <a:rPr spc="-655" dirty="0"/>
              <a:t>S</a:t>
            </a:r>
            <a:r>
              <a:rPr spc="-195" dirty="0"/>
              <a:t>O</a:t>
            </a:r>
            <a:r>
              <a:rPr spc="-210" dirty="0"/>
              <a:t>U</a:t>
            </a:r>
            <a:r>
              <a:rPr spc="-620" dirty="0"/>
              <a:t>R</a:t>
            </a:r>
            <a:r>
              <a:rPr spc="-530" dirty="0"/>
              <a:t>C</a:t>
            </a:r>
            <a:r>
              <a:rPr spc="-780" dirty="0"/>
              <a:t>E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5" y="2525501"/>
            <a:ext cx="8648065" cy="334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080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120" dirty="0">
                <a:latin typeface="Arial"/>
                <a:cs typeface="Arial"/>
              </a:rPr>
              <a:t>Lead</a:t>
            </a:r>
            <a:r>
              <a:rPr sz="3600" spc="-20" dirty="0">
                <a:latin typeface="Arial"/>
                <a:cs typeface="Arial"/>
              </a:rPr>
              <a:t>-based</a:t>
            </a:r>
            <a:r>
              <a:rPr sz="3600" spc="100" dirty="0">
                <a:latin typeface="Times New Roman"/>
                <a:cs typeface="Times New Roman"/>
              </a:rPr>
              <a:t> </a:t>
            </a:r>
            <a:r>
              <a:rPr sz="3600" spc="45" dirty="0">
                <a:latin typeface="Arial"/>
                <a:cs typeface="Arial"/>
              </a:rPr>
              <a:t>paint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-80" dirty="0">
                <a:latin typeface="Arial"/>
                <a:cs typeface="Arial"/>
              </a:rPr>
              <a:t>a</a:t>
            </a:r>
            <a:r>
              <a:rPr sz="3600" spc="-70" dirty="0">
                <a:latin typeface="Arial"/>
                <a:cs typeface="Arial"/>
              </a:rPr>
              <a:t>n</a:t>
            </a:r>
            <a:r>
              <a:rPr sz="3600" spc="100" dirty="0">
                <a:latin typeface="Arial"/>
                <a:cs typeface="Arial"/>
              </a:rPr>
              <a:t>d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40" dirty="0">
                <a:latin typeface="Arial"/>
                <a:cs typeface="Arial"/>
              </a:rPr>
              <a:t>lea</a:t>
            </a:r>
            <a:r>
              <a:rPr sz="3600" spc="-15" dirty="0">
                <a:latin typeface="Arial"/>
                <a:cs typeface="Arial"/>
              </a:rPr>
              <a:t>d</a:t>
            </a:r>
            <a:r>
              <a:rPr sz="3600" spc="85" dirty="0">
                <a:latin typeface="Arial"/>
                <a:cs typeface="Arial"/>
              </a:rPr>
              <a:t>-con</a:t>
            </a:r>
            <a:r>
              <a:rPr sz="3600" spc="60" dirty="0">
                <a:latin typeface="Arial"/>
                <a:cs typeface="Arial"/>
              </a:rPr>
              <a:t>t</a:t>
            </a:r>
            <a:r>
              <a:rPr sz="3600" spc="-40" dirty="0">
                <a:latin typeface="Arial"/>
                <a:cs typeface="Arial"/>
              </a:rPr>
              <a:t>amina</a:t>
            </a:r>
            <a:r>
              <a:rPr sz="3600" spc="65" dirty="0">
                <a:latin typeface="Arial"/>
                <a:cs typeface="Arial"/>
              </a:rPr>
              <a:t>ted</a:t>
            </a:r>
            <a:r>
              <a:rPr sz="3600" spc="35" dirty="0">
                <a:latin typeface="Times New Roman"/>
                <a:cs typeface="Times New Roman"/>
              </a:rPr>
              <a:t> </a:t>
            </a:r>
            <a:r>
              <a:rPr sz="3600" spc="15" dirty="0">
                <a:latin typeface="Arial"/>
                <a:cs typeface="Arial"/>
              </a:rPr>
              <a:t>dust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15" dirty="0">
                <a:latin typeface="Arial"/>
                <a:cs typeface="Arial"/>
              </a:rPr>
              <a:t>i</a:t>
            </a:r>
            <a:r>
              <a:rPr sz="3600" spc="60" dirty="0">
                <a:latin typeface="Arial"/>
                <a:cs typeface="Arial"/>
              </a:rPr>
              <a:t>n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30" dirty="0">
                <a:latin typeface="Arial"/>
                <a:cs typeface="Arial"/>
              </a:rPr>
              <a:t>older</a:t>
            </a:r>
            <a:r>
              <a:rPr sz="3600" spc="105" dirty="0">
                <a:latin typeface="Times New Roman"/>
                <a:cs typeface="Times New Roman"/>
              </a:rPr>
              <a:t> </a:t>
            </a:r>
            <a:r>
              <a:rPr sz="3600" spc="70" dirty="0">
                <a:latin typeface="Arial"/>
                <a:cs typeface="Arial"/>
              </a:rPr>
              <a:t>buil</a:t>
            </a:r>
            <a:r>
              <a:rPr sz="3600" spc="105" dirty="0">
                <a:latin typeface="Arial"/>
                <a:cs typeface="Arial"/>
              </a:rPr>
              <a:t>d</a:t>
            </a:r>
            <a:r>
              <a:rPr sz="3600" spc="50" dirty="0">
                <a:latin typeface="Arial"/>
                <a:cs typeface="Arial"/>
              </a:rPr>
              <a:t>in</a:t>
            </a:r>
            <a:r>
              <a:rPr sz="3600" spc="85" dirty="0">
                <a:latin typeface="Arial"/>
                <a:cs typeface="Arial"/>
              </a:rPr>
              <a:t>g</a:t>
            </a:r>
            <a:r>
              <a:rPr sz="3600" spc="-260" dirty="0">
                <a:latin typeface="Arial"/>
                <a:cs typeface="Arial"/>
              </a:rPr>
              <a:t>s.</a:t>
            </a:r>
            <a:endParaRPr sz="3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25" dirty="0">
                <a:latin typeface="Arial"/>
                <a:cs typeface="Arial"/>
              </a:rPr>
              <a:t>Contamin</a:t>
            </a:r>
            <a:r>
              <a:rPr sz="3600" spc="-10" dirty="0">
                <a:latin typeface="Arial"/>
                <a:cs typeface="Arial"/>
              </a:rPr>
              <a:t>a</a:t>
            </a:r>
            <a:r>
              <a:rPr sz="3600" spc="65" dirty="0">
                <a:latin typeface="Arial"/>
                <a:cs typeface="Arial"/>
              </a:rPr>
              <a:t>ted</a:t>
            </a:r>
            <a:r>
              <a:rPr sz="3600" spc="95" dirty="0">
                <a:latin typeface="Times New Roman"/>
                <a:cs typeface="Times New Roman"/>
              </a:rPr>
              <a:t> </a:t>
            </a:r>
            <a:r>
              <a:rPr sz="3600" spc="-75" dirty="0">
                <a:latin typeface="Arial"/>
                <a:cs typeface="Arial"/>
              </a:rPr>
              <a:t>air,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Arial"/>
                <a:cs typeface="Arial"/>
              </a:rPr>
              <a:t>water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Arial"/>
                <a:cs typeface="Arial"/>
              </a:rPr>
              <a:t>and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Arial"/>
                <a:cs typeface="Arial"/>
              </a:rPr>
              <a:t>soi</a:t>
            </a:r>
            <a:r>
              <a:rPr sz="3600" dirty="0">
                <a:latin typeface="Arial"/>
                <a:cs typeface="Arial"/>
              </a:rPr>
              <a:t>l</a:t>
            </a:r>
            <a:r>
              <a:rPr sz="3600" spc="-225" dirty="0">
                <a:latin typeface="Arial"/>
                <a:cs typeface="Arial"/>
              </a:rPr>
              <a:t>.</a:t>
            </a:r>
            <a:endParaRPr sz="3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20" dirty="0">
                <a:latin typeface="Arial"/>
                <a:cs typeface="Arial"/>
              </a:rPr>
              <a:t>Ad</a:t>
            </a:r>
            <a:r>
              <a:rPr sz="3600" spc="25" dirty="0">
                <a:latin typeface="Arial"/>
                <a:cs typeface="Arial"/>
              </a:rPr>
              <a:t>u</a:t>
            </a:r>
            <a:r>
              <a:rPr sz="3600" spc="-5" dirty="0">
                <a:latin typeface="Arial"/>
                <a:cs typeface="Arial"/>
              </a:rPr>
              <a:t>lt</a:t>
            </a:r>
            <a:r>
              <a:rPr sz="3600" dirty="0">
                <a:latin typeface="Arial"/>
                <a:cs typeface="Arial"/>
              </a:rPr>
              <a:t>s</a:t>
            </a:r>
            <a:r>
              <a:rPr sz="3600" spc="95" dirty="0">
                <a:latin typeface="Times New Roman"/>
                <a:cs typeface="Times New Roman"/>
              </a:rPr>
              <a:t> </a:t>
            </a:r>
            <a:r>
              <a:rPr sz="3600" spc="40" dirty="0">
                <a:latin typeface="Arial"/>
                <a:cs typeface="Arial"/>
              </a:rPr>
              <a:t>who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35" dirty="0">
                <a:latin typeface="Arial"/>
                <a:cs typeface="Arial"/>
              </a:rPr>
              <a:t>work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80" dirty="0">
                <a:latin typeface="Arial"/>
                <a:cs typeface="Arial"/>
              </a:rPr>
              <a:t>with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100" dirty="0">
                <a:latin typeface="Arial"/>
                <a:cs typeface="Arial"/>
              </a:rPr>
              <a:t>bat</a:t>
            </a:r>
            <a:r>
              <a:rPr sz="3600" spc="70" dirty="0">
                <a:latin typeface="Arial"/>
                <a:cs typeface="Arial"/>
              </a:rPr>
              <a:t>t</a:t>
            </a:r>
            <a:r>
              <a:rPr sz="3600" spc="-30" dirty="0">
                <a:latin typeface="Arial"/>
                <a:cs typeface="Arial"/>
              </a:rPr>
              <a:t>eri</a:t>
            </a:r>
            <a:r>
              <a:rPr sz="3600" spc="-35" dirty="0">
                <a:latin typeface="Arial"/>
                <a:cs typeface="Arial"/>
              </a:rPr>
              <a:t>e</a:t>
            </a:r>
            <a:r>
              <a:rPr sz="3600" spc="-290" dirty="0">
                <a:latin typeface="Arial"/>
                <a:cs typeface="Arial"/>
              </a:rPr>
              <a:t>s</a:t>
            </a:r>
            <a:endParaRPr sz="3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85" dirty="0">
                <a:latin typeface="Arial"/>
                <a:cs typeface="Arial"/>
              </a:rPr>
              <a:t>D</a:t>
            </a:r>
            <a:r>
              <a:rPr sz="3600" spc="100" dirty="0">
                <a:latin typeface="Arial"/>
                <a:cs typeface="Arial"/>
              </a:rPr>
              <a:t>o</a:t>
            </a:r>
            <a:r>
              <a:rPr sz="3600" spc="95" dirty="0">
                <a:latin typeface="Times New Roman"/>
                <a:cs typeface="Times New Roman"/>
              </a:rPr>
              <a:t> </a:t>
            </a:r>
            <a:r>
              <a:rPr sz="3600" spc="20" dirty="0">
                <a:latin typeface="Arial"/>
                <a:cs typeface="Arial"/>
              </a:rPr>
              <a:t>home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Arial"/>
                <a:cs typeface="Arial"/>
              </a:rPr>
              <a:t>renovat</a:t>
            </a:r>
            <a:r>
              <a:rPr sz="3600" spc="-25" dirty="0">
                <a:latin typeface="Arial"/>
                <a:cs typeface="Arial"/>
              </a:rPr>
              <a:t>ions</a:t>
            </a:r>
            <a:endParaRPr sz="3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15" dirty="0">
                <a:latin typeface="Arial"/>
                <a:cs typeface="Arial"/>
              </a:rPr>
              <a:t>Work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15" dirty="0">
                <a:latin typeface="Arial"/>
                <a:cs typeface="Arial"/>
              </a:rPr>
              <a:t>i</a:t>
            </a:r>
            <a:r>
              <a:rPr sz="3600" spc="60" dirty="0">
                <a:latin typeface="Arial"/>
                <a:cs typeface="Arial"/>
              </a:rPr>
              <a:t>n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35" dirty="0">
                <a:latin typeface="Arial"/>
                <a:cs typeface="Arial"/>
              </a:rPr>
              <a:t>auto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Arial"/>
                <a:cs typeface="Arial"/>
              </a:rPr>
              <a:t>repair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65" dirty="0">
                <a:latin typeface="Arial"/>
                <a:cs typeface="Arial"/>
              </a:rPr>
              <a:t>shops</a:t>
            </a:r>
            <a:r>
              <a:rPr sz="3600" spc="-225" dirty="0">
                <a:latin typeface="Arial"/>
                <a:cs typeface="Arial"/>
              </a:rPr>
              <a:t>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ct val="100000"/>
              </a:lnSpc>
            </a:pPr>
            <a:r>
              <a:rPr spc="-655" dirty="0"/>
              <a:t>S</a:t>
            </a:r>
            <a:r>
              <a:rPr spc="-560" dirty="0"/>
              <a:t>Y</a:t>
            </a:r>
            <a:r>
              <a:rPr spc="185" dirty="0"/>
              <a:t>M</a:t>
            </a:r>
            <a:r>
              <a:rPr spc="-509" dirty="0"/>
              <a:t>P</a:t>
            </a:r>
            <a:r>
              <a:rPr spc="-440" dirty="0"/>
              <a:t>T</a:t>
            </a:r>
            <a:r>
              <a:rPr spc="-210" dirty="0"/>
              <a:t>O</a:t>
            </a:r>
            <a:r>
              <a:rPr spc="180" dirty="0"/>
              <a:t>M</a:t>
            </a:r>
            <a:r>
              <a:rPr spc="-509" dirty="0"/>
              <a:t>P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5" y="2553609"/>
            <a:ext cx="6082665" cy="308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25" dirty="0">
                <a:latin typeface="Arial"/>
                <a:cs typeface="Arial"/>
              </a:rPr>
              <a:t>Hi</a:t>
            </a:r>
            <a:r>
              <a:rPr sz="2000" spc="20" dirty="0">
                <a:latin typeface="Arial"/>
                <a:cs typeface="Arial"/>
              </a:rPr>
              <a:t>gh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75" dirty="0">
                <a:latin typeface="Arial"/>
                <a:cs typeface="Arial"/>
              </a:rPr>
              <a:t>b</a:t>
            </a:r>
            <a:r>
              <a:rPr sz="2000" spc="15" dirty="0">
                <a:latin typeface="Arial"/>
                <a:cs typeface="Arial"/>
              </a:rPr>
              <a:t>l</a:t>
            </a:r>
            <a:r>
              <a:rPr sz="2000" spc="55" dirty="0">
                <a:latin typeface="Arial"/>
                <a:cs typeface="Arial"/>
              </a:rPr>
              <a:t>ood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Arial"/>
                <a:cs typeface="Arial"/>
              </a:rPr>
              <a:t>pr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spc="-95" dirty="0">
                <a:latin typeface="Arial"/>
                <a:cs typeface="Arial"/>
              </a:rPr>
              <a:t>ss</a:t>
            </a:r>
            <a:r>
              <a:rPr sz="2000" spc="-100" dirty="0">
                <a:latin typeface="Arial"/>
                <a:cs typeface="Arial"/>
              </a:rPr>
              <a:t>u</a:t>
            </a:r>
            <a:r>
              <a:rPr sz="2000" spc="-20" dirty="0">
                <a:latin typeface="Arial"/>
                <a:cs typeface="Arial"/>
              </a:rPr>
              <a:t>re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20" dirty="0">
                <a:latin typeface="Arial"/>
                <a:cs typeface="Arial"/>
              </a:rPr>
              <a:t>Abdominal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pa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spc="10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40" dirty="0">
                <a:latin typeface="Arial"/>
                <a:cs typeface="Arial"/>
              </a:rPr>
              <a:t>Cons</a:t>
            </a:r>
            <a:r>
              <a:rPr sz="2000" spc="-15" dirty="0">
                <a:latin typeface="Arial"/>
                <a:cs typeface="Arial"/>
              </a:rPr>
              <a:t>t</a:t>
            </a:r>
            <a:r>
              <a:rPr sz="2000" spc="20" dirty="0">
                <a:latin typeface="Arial"/>
                <a:cs typeface="Arial"/>
              </a:rPr>
              <a:t>i</a:t>
            </a:r>
            <a:r>
              <a:rPr sz="2000" spc="55" dirty="0">
                <a:latin typeface="Arial"/>
                <a:cs typeface="Arial"/>
              </a:rPr>
              <a:t>p</a:t>
            </a:r>
            <a:r>
              <a:rPr sz="2000" spc="25" dirty="0">
                <a:latin typeface="Arial"/>
                <a:cs typeface="Arial"/>
              </a:rPr>
              <a:t>ation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120" dirty="0">
                <a:latin typeface="Arial"/>
                <a:cs typeface="Arial"/>
              </a:rPr>
              <a:t>Jo</a:t>
            </a:r>
            <a:r>
              <a:rPr sz="2000" spc="55" dirty="0">
                <a:latin typeface="Arial"/>
                <a:cs typeface="Arial"/>
              </a:rPr>
              <a:t>in</a:t>
            </a:r>
            <a:r>
              <a:rPr sz="2000" spc="40" dirty="0">
                <a:latin typeface="Arial"/>
                <a:cs typeface="Arial"/>
              </a:rPr>
              <a:t>t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45" dirty="0">
                <a:latin typeface="Arial"/>
                <a:cs typeface="Arial"/>
              </a:rPr>
              <a:t>p</a:t>
            </a:r>
            <a:r>
              <a:rPr sz="2000" spc="-50" dirty="0">
                <a:latin typeface="Arial"/>
                <a:cs typeface="Arial"/>
              </a:rPr>
              <a:t>ains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65" dirty="0">
                <a:latin typeface="Arial"/>
                <a:cs typeface="Arial"/>
              </a:rPr>
              <a:t>Mu</a:t>
            </a:r>
            <a:r>
              <a:rPr sz="2000" spc="-65" dirty="0">
                <a:latin typeface="Arial"/>
                <a:cs typeface="Arial"/>
              </a:rPr>
              <a:t>scl</a:t>
            </a:r>
            <a:r>
              <a:rPr sz="2000" spc="-80" dirty="0">
                <a:latin typeface="Arial"/>
                <a:cs typeface="Arial"/>
              </a:rPr>
              <a:t>e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pa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spc="10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65" dirty="0">
                <a:latin typeface="Arial"/>
                <a:cs typeface="Arial"/>
              </a:rPr>
              <a:t>D</a:t>
            </a:r>
            <a:r>
              <a:rPr sz="2000" spc="-55" dirty="0">
                <a:latin typeface="Arial"/>
                <a:cs typeface="Arial"/>
              </a:rPr>
              <a:t>e</a:t>
            </a:r>
            <a:r>
              <a:rPr sz="2000" spc="-30" dirty="0">
                <a:latin typeface="Arial"/>
                <a:cs typeface="Arial"/>
              </a:rPr>
              <a:t>c</a:t>
            </a:r>
            <a:r>
              <a:rPr sz="2000" spc="-25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150" dirty="0">
                <a:latin typeface="Arial"/>
                <a:cs typeface="Arial"/>
              </a:rPr>
              <a:t>s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Arial"/>
                <a:cs typeface="Arial"/>
              </a:rPr>
              <a:t>i</a:t>
            </a:r>
            <a:r>
              <a:rPr sz="2000" spc="40" dirty="0">
                <a:latin typeface="Arial"/>
                <a:cs typeface="Arial"/>
              </a:rPr>
              <a:t>n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Arial"/>
                <a:cs typeface="Arial"/>
              </a:rPr>
              <a:t>menta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35" dirty="0">
                <a:latin typeface="Arial"/>
                <a:cs typeface="Arial"/>
              </a:rPr>
              <a:t>functioning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75" dirty="0">
                <a:latin typeface="Arial"/>
                <a:cs typeface="Arial"/>
              </a:rPr>
              <a:t>Pai</a:t>
            </a:r>
            <a:r>
              <a:rPr sz="2000" spc="-80" dirty="0">
                <a:latin typeface="Arial"/>
                <a:cs typeface="Arial"/>
              </a:rPr>
              <a:t>n</a:t>
            </a:r>
            <a:r>
              <a:rPr sz="2000" spc="-125" dirty="0">
                <a:latin typeface="Arial"/>
                <a:cs typeface="Arial"/>
              </a:rPr>
              <a:t>,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Arial"/>
                <a:cs typeface="Arial"/>
              </a:rPr>
              <a:t>n</a:t>
            </a:r>
            <a:r>
              <a:rPr sz="2000" spc="20" dirty="0">
                <a:latin typeface="Arial"/>
                <a:cs typeface="Arial"/>
              </a:rPr>
              <a:t>u</a:t>
            </a:r>
            <a:r>
              <a:rPr sz="2000" spc="-55" dirty="0">
                <a:latin typeface="Arial"/>
                <a:cs typeface="Arial"/>
              </a:rPr>
              <a:t>mbnes</a:t>
            </a:r>
            <a:r>
              <a:rPr sz="2000" spc="-40" dirty="0">
                <a:latin typeface="Arial"/>
                <a:cs typeface="Arial"/>
              </a:rPr>
              <a:t>s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40" dirty="0">
                <a:latin typeface="Arial"/>
                <a:cs typeface="Arial"/>
              </a:rPr>
              <a:t>or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125" dirty="0">
                <a:latin typeface="Arial"/>
                <a:cs typeface="Arial"/>
              </a:rPr>
              <a:t>t</a:t>
            </a:r>
            <a:r>
              <a:rPr sz="2000" spc="35" dirty="0">
                <a:latin typeface="Arial"/>
                <a:cs typeface="Arial"/>
              </a:rPr>
              <a:t>ing</a:t>
            </a:r>
            <a:r>
              <a:rPr sz="2000" spc="10" dirty="0">
                <a:latin typeface="Arial"/>
                <a:cs typeface="Arial"/>
              </a:rPr>
              <a:t>l</a:t>
            </a:r>
            <a:r>
              <a:rPr sz="2000" spc="25" dirty="0">
                <a:latin typeface="Arial"/>
                <a:cs typeface="Arial"/>
              </a:rPr>
              <a:t>in</a:t>
            </a:r>
            <a:r>
              <a:rPr sz="2000" spc="40" dirty="0">
                <a:latin typeface="Arial"/>
                <a:cs typeface="Arial"/>
              </a:rPr>
              <a:t>g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65" dirty="0">
                <a:latin typeface="Arial"/>
                <a:cs typeface="Arial"/>
              </a:rPr>
              <a:t>of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40" dirty="0">
                <a:latin typeface="Arial"/>
                <a:cs typeface="Arial"/>
              </a:rPr>
              <a:t>t</a:t>
            </a:r>
            <a:r>
              <a:rPr sz="2000" spc="90" dirty="0">
                <a:latin typeface="Arial"/>
                <a:cs typeface="Arial"/>
              </a:rPr>
              <a:t>h</a:t>
            </a:r>
            <a:r>
              <a:rPr sz="2000" spc="-70" dirty="0">
                <a:latin typeface="Arial"/>
                <a:cs typeface="Arial"/>
              </a:rPr>
              <a:t>e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Arial"/>
                <a:cs typeface="Arial"/>
              </a:rPr>
              <a:t>extremiti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50" dirty="0">
                <a:latin typeface="Arial"/>
                <a:cs typeface="Arial"/>
              </a:rPr>
              <a:t>Headache</a:t>
            </a:r>
            <a:r>
              <a:rPr sz="2000" spc="-125" dirty="0">
                <a:latin typeface="Arial"/>
                <a:cs typeface="Arial"/>
              </a:rPr>
              <a:t>,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Arial"/>
                <a:cs typeface="Arial"/>
              </a:rPr>
              <a:t>Memory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80" dirty="0">
                <a:latin typeface="Arial"/>
                <a:cs typeface="Arial"/>
              </a:rPr>
              <a:t>loss</a:t>
            </a:r>
            <a:r>
              <a:rPr sz="2000" spc="-45" dirty="0">
                <a:latin typeface="Arial"/>
                <a:cs typeface="Arial"/>
              </a:rPr>
              <a:t>,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75" dirty="0">
                <a:latin typeface="Arial"/>
                <a:cs typeface="Arial"/>
              </a:rPr>
              <a:t>Mood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75" dirty="0">
                <a:latin typeface="Arial"/>
                <a:cs typeface="Arial"/>
              </a:rPr>
              <a:t>d</a:t>
            </a:r>
            <a:r>
              <a:rPr sz="2000" spc="15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sorder</a:t>
            </a:r>
            <a:r>
              <a:rPr sz="2000" spc="-15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95" dirty="0">
                <a:latin typeface="Arial"/>
                <a:cs typeface="Arial"/>
              </a:rPr>
              <a:t>Re</a:t>
            </a:r>
            <a:r>
              <a:rPr sz="2000" spc="-90" dirty="0">
                <a:latin typeface="Arial"/>
                <a:cs typeface="Arial"/>
              </a:rPr>
              <a:t>d</a:t>
            </a:r>
            <a:r>
              <a:rPr sz="2000" spc="-25" dirty="0">
                <a:latin typeface="Arial"/>
                <a:cs typeface="Arial"/>
              </a:rPr>
              <a:t>uced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Arial"/>
                <a:cs typeface="Arial"/>
              </a:rPr>
              <a:t>sper</a:t>
            </a:r>
            <a:r>
              <a:rPr sz="2000" spc="-35" dirty="0">
                <a:latin typeface="Arial"/>
                <a:cs typeface="Arial"/>
              </a:rPr>
              <a:t>m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cou</a:t>
            </a:r>
            <a:r>
              <a:rPr sz="2000" spc="10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t,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Arial"/>
                <a:cs typeface="Arial"/>
              </a:rPr>
              <a:t>abnorm</a:t>
            </a:r>
            <a:r>
              <a:rPr sz="2000" spc="-35" dirty="0">
                <a:latin typeface="Arial"/>
                <a:cs typeface="Arial"/>
              </a:rPr>
              <a:t>al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Arial"/>
                <a:cs typeface="Arial"/>
              </a:rPr>
              <a:t>sperm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20" dirty="0">
                <a:latin typeface="Arial"/>
                <a:cs typeface="Arial"/>
              </a:rPr>
              <a:t>Miscar</a:t>
            </a:r>
            <a:r>
              <a:rPr sz="2000" spc="-25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ia</a:t>
            </a:r>
            <a:r>
              <a:rPr sz="2000" spc="-10" dirty="0">
                <a:latin typeface="Arial"/>
                <a:cs typeface="Arial"/>
              </a:rPr>
              <a:t>g</a:t>
            </a:r>
            <a:r>
              <a:rPr sz="2000" spc="-70" dirty="0">
                <a:latin typeface="Arial"/>
                <a:cs typeface="Arial"/>
              </a:rPr>
              <a:t>e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40" dirty="0">
                <a:latin typeface="Arial"/>
                <a:cs typeface="Arial"/>
              </a:rPr>
              <a:t>or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Arial"/>
                <a:cs typeface="Arial"/>
              </a:rPr>
              <a:t>premat</a:t>
            </a:r>
            <a:r>
              <a:rPr sz="2000" spc="15" dirty="0">
                <a:latin typeface="Arial"/>
                <a:cs typeface="Arial"/>
              </a:rPr>
              <a:t>u</a:t>
            </a:r>
            <a:r>
              <a:rPr sz="2000" spc="-20" dirty="0">
                <a:latin typeface="Arial"/>
                <a:cs typeface="Arial"/>
              </a:rPr>
              <a:t>re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65" dirty="0">
                <a:latin typeface="Arial"/>
                <a:cs typeface="Arial"/>
              </a:rPr>
              <a:t>b</a:t>
            </a:r>
            <a:r>
              <a:rPr sz="2000" spc="10" dirty="0">
                <a:latin typeface="Arial"/>
                <a:cs typeface="Arial"/>
              </a:rPr>
              <a:t>i</a:t>
            </a:r>
            <a:r>
              <a:rPr sz="2000" spc="50" dirty="0">
                <a:latin typeface="Arial"/>
                <a:cs typeface="Arial"/>
              </a:rPr>
              <a:t>rth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Arial"/>
                <a:cs typeface="Arial"/>
              </a:rPr>
              <a:t>i</a:t>
            </a:r>
            <a:r>
              <a:rPr sz="2000" spc="40" dirty="0">
                <a:latin typeface="Arial"/>
                <a:cs typeface="Arial"/>
              </a:rPr>
              <a:t>n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Arial"/>
                <a:cs typeface="Arial"/>
              </a:rPr>
              <a:t>pr</a:t>
            </a:r>
            <a:r>
              <a:rPr sz="2000" dirty="0">
                <a:latin typeface="Arial"/>
                <a:cs typeface="Arial"/>
              </a:rPr>
              <a:t>egna</a:t>
            </a:r>
            <a:r>
              <a:rPr sz="2000" spc="5" dirty="0">
                <a:latin typeface="Arial"/>
                <a:cs typeface="Arial"/>
              </a:rPr>
              <a:t>n</a:t>
            </a:r>
            <a:r>
              <a:rPr sz="2000" spc="120" dirty="0">
                <a:latin typeface="Arial"/>
                <a:cs typeface="Arial"/>
              </a:rPr>
              <a:t>t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25" dirty="0">
                <a:latin typeface="Arial"/>
                <a:cs typeface="Arial"/>
              </a:rPr>
              <a:t>wom</a:t>
            </a:r>
            <a:r>
              <a:rPr sz="2000" spc="-25" dirty="0">
                <a:latin typeface="Arial"/>
                <a:cs typeface="Arial"/>
              </a:rPr>
              <a:t>en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643" y="2214372"/>
            <a:ext cx="7330440" cy="3043555"/>
          </a:xfrm>
          <a:prstGeom prst="rect">
            <a:avLst/>
          </a:prstGeom>
          <a:solidFill>
            <a:srgbClr val="252525"/>
          </a:solidFill>
          <a:ln w="12191">
            <a:solidFill>
              <a:srgbClr val="40709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0180" marR="165735" algn="ctr">
              <a:lnSpc>
                <a:spcPct val="102699"/>
              </a:lnSpc>
            </a:pP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20" dirty="0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nte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Diseas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Control</a:t>
            </a: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6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ev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ention</a:t>
            </a:r>
            <a:r>
              <a:rPr sz="24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Worl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ani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ation</a:t>
            </a: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sta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FFFFFF"/>
                </a:solidFill>
                <a:latin typeface="Arial"/>
                <a:cs typeface="Arial"/>
              </a:rPr>
              <a:t>blo</a:t>
            </a:r>
            <a:r>
              <a:rPr sz="2400" spc="6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8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lead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leve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r>
              <a:rPr sz="2400" u="heavy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u="heavy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2400" u="heavy" spc="-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2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400" u="heavy" spc="-105" dirty="0">
                <a:solidFill>
                  <a:srgbClr val="FFFFFF"/>
                </a:solidFill>
                <a:latin typeface="Arial"/>
                <a:cs typeface="Arial"/>
              </a:rPr>
              <a:t>dL</a:t>
            </a:r>
            <a:r>
              <a:rPr sz="2400" u="heavy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-2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7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rn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13547" y="1193291"/>
            <a:ext cx="3730752" cy="5085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10768" y="2957918"/>
            <a:ext cx="3870960" cy="864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600" spc="-21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6600" spc="-40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66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600" spc="28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6600" spc="-2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6600" spc="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6600" spc="-3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6600" spc="-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6600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6600" spc="-13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6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71004" y="1339595"/>
            <a:ext cx="4719828" cy="47198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268" y="2866364"/>
            <a:ext cx="9876155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tabLst>
                <a:tab pos="469900" algn="l"/>
              </a:tabLst>
            </a:pPr>
            <a:r>
              <a:rPr sz="2800" spc="-5" smtClean="0">
                <a:latin typeface="Arial"/>
                <a:cs typeface="Arial"/>
              </a:rPr>
              <a:t>"To</a:t>
            </a:r>
            <a:r>
              <a:rPr sz="2800" smtClean="0">
                <a:latin typeface="Arial"/>
                <a:cs typeface="Arial"/>
              </a:rPr>
              <a:t>p</a:t>
            </a:r>
            <a:r>
              <a:rPr sz="2800" spc="65" smtClean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Arial"/>
                <a:cs typeface="Arial"/>
              </a:rPr>
              <a:t>2</a:t>
            </a:r>
            <a:r>
              <a:rPr sz="2800" spc="-65" dirty="0">
                <a:latin typeface="Arial"/>
                <a:cs typeface="Arial"/>
              </a:rPr>
              <a:t>0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Arial"/>
                <a:cs typeface="Arial"/>
              </a:rPr>
              <a:t>List"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Arial"/>
                <a:cs typeface="Arial"/>
              </a:rPr>
              <a:t>i</a:t>
            </a:r>
            <a:r>
              <a:rPr sz="2800" spc="-114" dirty="0">
                <a:latin typeface="Arial"/>
                <a:cs typeface="Arial"/>
              </a:rPr>
              <a:t>s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Arial"/>
                <a:cs typeface="Arial"/>
              </a:rPr>
              <a:t>mercury.</a:t>
            </a:r>
            <a:endParaRPr sz="2800">
              <a:latin typeface="Arial"/>
              <a:cs typeface="Arial"/>
            </a:endParaRPr>
          </a:p>
          <a:p>
            <a:pPr marL="469900" marR="100965" indent="-457200">
              <a:lnSpc>
                <a:spcPct val="100000"/>
              </a:lnSpc>
              <a:buFont typeface="Arial"/>
              <a:buAutoNum type="arabicPeriod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Mercury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35" dirty="0">
                <a:latin typeface="Arial"/>
                <a:cs typeface="Arial"/>
              </a:rPr>
              <a:t>i</a:t>
            </a:r>
            <a:r>
              <a:rPr sz="2800" spc="-225" dirty="0">
                <a:latin typeface="Arial"/>
                <a:cs typeface="Arial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Arial"/>
                <a:cs typeface="Arial"/>
              </a:rPr>
              <a:t>genera</a:t>
            </a:r>
            <a:r>
              <a:rPr sz="2800" spc="50" dirty="0">
                <a:latin typeface="Arial"/>
                <a:cs typeface="Arial"/>
              </a:rPr>
              <a:t>ted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Arial"/>
                <a:cs typeface="Arial"/>
              </a:rPr>
              <a:t>natur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spc="40" dirty="0">
                <a:latin typeface="Arial"/>
                <a:cs typeface="Arial"/>
              </a:rPr>
              <a:t>l</a:t>
            </a:r>
            <a:r>
              <a:rPr sz="2800" spc="35" dirty="0">
                <a:latin typeface="Arial"/>
                <a:cs typeface="Arial"/>
              </a:rPr>
              <a:t>l</a:t>
            </a:r>
            <a:r>
              <a:rPr sz="2800" spc="-60" dirty="0">
                <a:latin typeface="Arial"/>
                <a:cs typeface="Arial"/>
              </a:rPr>
              <a:t>y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i</a:t>
            </a:r>
            <a:r>
              <a:rPr sz="2800" spc="45" dirty="0">
                <a:latin typeface="Arial"/>
                <a:cs typeface="Arial"/>
              </a:rPr>
              <a:t>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enviro</a:t>
            </a:r>
            <a:r>
              <a:rPr sz="2800" spc="5" dirty="0">
                <a:latin typeface="Arial"/>
                <a:cs typeface="Arial"/>
              </a:rPr>
              <a:t>n</a:t>
            </a:r>
            <a:r>
              <a:rPr sz="2800" spc="30" dirty="0">
                <a:latin typeface="Arial"/>
                <a:cs typeface="Arial"/>
              </a:rPr>
              <a:t>men</a:t>
            </a:r>
            <a:r>
              <a:rPr sz="2800" spc="15" dirty="0">
                <a:latin typeface="Arial"/>
                <a:cs typeface="Arial"/>
              </a:rPr>
              <a:t>t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Arial"/>
                <a:cs typeface="Arial"/>
              </a:rPr>
              <a:t>from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Arial"/>
                <a:cs typeface="Arial"/>
              </a:rPr>
              <a:t>degassing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of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eart</a:t>
            </a:r>
            <a:r>
              <a:rPr sz="2800" spc="5" dirty="0">
                <a:latin typeface="Arial"/>
                <a:cs typeface="Arial"/>
              </a:rPr>
              <a:t>h</a:t>
            </a:r>
            <a:r>
              <a:rPr sz="2800" spc="-60" dirty="0">
                <a:latin typeface="Arial"/>
                <a:cs typeface="Arial"/>
              </a:rPr>
              <a:t>'s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Arial"/>
                <a:cs typeface="Arial"/>
              </a:rPr>
              <a:t>crust,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Arial"/>
                <a:cs typeface="Arial"/>
              </a:rPr>
              <a:t>from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spc="-40" dirty="0">
                <a:latin typeface="Arial"/>
                <a:cs typeface="Arial"/>
              </a:rPr>
              <a:t>lcani</a:t>
            </a:r>
            <a:r>
              <a:rPr sz="2800" spc="-45" dirty="0">
                <a:latin typeface="Arial"/>
                <a:cs typeface="Arial"/>
              </a:rPr>
              <a:t>c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Arial"/>
                <a:cs typeface="Arial"/>
              </a:rPr>
              <a:t>emission</a:t>
            </a:r>
            <a:r>
              <a:rPr sz="2800" spc="-204" dirty="0">
                <a:latin typeface="Arial"/>
                <a:cs typeface="Arial"/>
              </a:rPr>
              <a:t>s.</a:t>
            </a:r>
            <a:endParaRPr sz="2800">
              <a:latin typeface="Arial"/>
              <a:cs typeface="Arial"/>
            </a:endParaRPr>
          </a:p>
          <a:p>
            <a:pPr marL="567055" indent="-554355">
              <a:lnSpc>
                <a:spcPct val="100000"/>
              </a:lnSpc>
              <a:buFont typeface="Arial"/>
              <a:buAutoNum type="arabicPeriod"/>
              <a:tabLst>
                <a:tab pos="567690" algn="l"/>
              </a:tabLst>
            </a:pPr>
            <a:r>
              <a:rPr sz="2800" spc="55" dirty="0">
                <a:latin typeface="Arial"/>
                <a:cs typeface="Arial"/>
              </a:rPr>
              <a:t>I</a:t>
            </a:r>
            <a:r>
              <a:rPr sz="2800" spc="60" dirty="0">
                <a:latin typeface="Arial"/>
                <a:cs typeface="Arial"/>
              </a:rPr>
              <a:t>t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Arial"/>
                <a:cs typeface="Arial"/>
              </a:rPr>
              <a:t>exists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i</a:t>
            </a:r>
            <a:r>
              <a:rPr sz="2800" spc="45" dirty="0">
                <a:latin typeface="Arial"/>
                <a:cs typeface="Arial"/>
              </a:rPr>
              <a:t>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three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Arial"/>
                <a:cs typeface="Arial"/>
              </a:rPr>
              <a:t>forms: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Arial"/>
                <a:cs typeface="Arial"/>
              </a:rPr>
              <a:t>e</a:t>
            </a:r>
            <a:r>
              <a:rPr sz="2800" spc="-30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emental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mercur</a:t>
            </a:r>
            <a:r>
              <a:rPr sz="2800" spc="-15" dirty="0">
                <a:latin typeface="Arial"/>
                <a:cs typeface="Arial"/>
              </a:rPr>
              <a:t>y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and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organic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800" spc="5" dirty="0">
                <a:latin typeface="Arial"/>
                <a:cs typeface="Arial"/>
              </a:rPr>
              <a:t>inorgani</a:t>
            </a:r>
            <a:r>
              <a:rPr sz="2800" spc="10" dirty="0">
                <a:latin typeface="Arial"/>
                <a:cs typeface="Arial"/>
              </a:rPr>
              <a:t>c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75" dirty="0">
                <a:latin typeface="Arial"/>
                <a:cs typeface="Arial"/>
              </a:rPr>
              <a:t>m</a:t>
            </a:r>
            <a:r>
              <a:rPr sz="2800" spc="-30" dirty="0">
                <a:latin typeface="Arial"/>
                <a:cs typeface="Arial"/>
              </a:rPr>
              <a:t>ercur</a:t>
            </a:r>
            <a:r>
              <a:rPr sz="2800" spc="-20" dirty="0">
                <a:latin typeface="Arial"/>
                <a:cs typeface="Arial"/>
              </a:rPr>
              <a:t>y</a:t>
            </a:r>
            <a:r>
              <a:rPr sz="2800" spc="-18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buFont typeface="Arial"/>
              <a:buAutoNum type="arabicPeriod" startAt="4"/>
              <a:tabLst>
                <a:tab pos="469900" algn="l"/>
              </a:tabLst>
            </a:pPr>
            <a:r>
              <a:rPr sz="2800" spc="-130" dirty="0">
                <a:latin typeface="Arial"/>
                <a:cs typeface="Arial"/>
              </a:rPr>
              <a:t>Expo</a:t>
            </a:r>
            <a:r>
              <a:rPr sz="2800" spc="-110" dirty="0">
                <a:latin typeface="Arial"/>
                <a:cs typeface="Arial"/>
              </a:rPr>
              <a:t>s</a:t>
            </a:r>
            <a:r>
              <a:rPr sz="2800" spc="-15" dirty="0">
                <a:latin typeface="Arial"/>
                <a:cs typeface="Arial"/>
              </a:rPr>
              <a:t>ure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14" dirty="0">
                <a:latin typeface="Arial"/>
                <a:cs typeface="Arial"/>
              </a:rPr>
              <a:t>to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Arial"/>
                <a:cs typeface="Arial"/>
              </a:rPr>
              <a:t>v</a:t>
            </a:r>
            <a:r>
              <a:rPr sz="2800" spc="-30" dirty="0">
                <a:latin typeface="Arial"/>
                <a:cs typeface="Arial"/>
              </a:rPr>
              <a:t>arious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Arial"/>
                <a:cs typeface="Arial"/>
              </a:rPr>
              <a:t>for</a:t>
            </a:r>
            <a:r>
              <a:rPr sz="2800" spc="120" dirty="0">
                <a:latin typeface="Arial"/>
                <a:cs typeface="Arial"/>
              </a:rPr>
              <a:t>m</a:t>
            </a:r>
            <a:r>
              <a:rPr sz="2800" spc="-225" dirty="0">
                <a:latin typeface="Arial"/>
                <a:cs typeface="Arial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of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Arial"/>
                <a:cs typeface="Arial"/>
              </a:rPr>
              <a:t>mer</a:t>
            </a:r>
            <a:r>
              <a:rPr sz="2800" spc="-2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ury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80" dirty="0">
                <a:latin typeface="Arial"/>
                <a:cs typeface="Arial"/>
              </a:rPr>
              <a:t>can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Arial"/>
                <a:cs typeface="Arial"/>
              </a:rPr>
              <a:t>result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35" dirty="0">
                <a:latin typeface="Arial"/>
                <a:cs typeface="Arial"/>
              </a:rPr>
              <a:t>i</a:t>
            </a:r>
            <a:r>
              <a:rPr sz="2800" spc="15" dirty="0">
                <a:latin typeface="Arial"/>
                <a:cs typeface="Arial"/>
              </a:rPr>
              <a:t>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Arial"/>
                <a:cs typeface="Arial"/>
              </a:rPr>
              <a:t>so</a:t>
            </a:r>
            <a:r>
              <a:rPr sz="2800" spc="-25" dirty="0">
                <a:latin typeface="Arial"/>
                <a:cs typeface="Arial"/>
              </a:rPr>
              <a:t>me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simila</a:t>
            </a:r>
            <a:r>
              <a:rPr sz="2800" spc="-10" dirty="0">
                <a:latin typeface="Arial"/>
                <a:cs typeface="Arial"/>
              </a:rPr>
              <a:t>r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and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Arial"/>
                <a:cs typeface="Arial"/>
              </a:rPr>
              <a:t>so</a:t>
            </a:r>
            <a:r>
              <a:rPr sz="2800" spc="-30" dirty="0">
                <a:latin typeface="Arial"/>
                <a:cs typeface="Arial"/>
              </a:rPr>
              <a:t>m</a:t>
            </a:r>
            <a:r>
              <a:rPr sz="2800" spc="-20" dirty="0">
                <a:latin typeface="Arial"/>
                <a:cs typeface="Arial"/>
              </a:rPr>
              <a:t>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Arial"/>
                <a:cs typeface="Arial"/>
              </a:rPr>
              <a:t>d</a:t>
            </a:r>
            <a:r>
              <a:rPr sz="2800" spc="20" dirty="0">
                <a:latin typeface="Arial"/>
                <a:cs typeface="Arial"/>
              </a:rPr>
              <a:t>i</a:t>
            </a:r>
            <a:r>
              <a:rPr sz="2800" spc="30" dirty="0">
                <a:latin typeface="Arial"/>
                <a:cs typeface="Arial"/>
              </a:rPr>
              <a:t>fferent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Arial"/>
                <a:cs typeface="Arial"/>
              </a:rPr>
              <a:t>sy</a:t>
            </a:r>
            <a:r>
              <a:rPr sz="2800" spc="-90" dirty="0">
                <a:latin typeface="Arial"/>
                <a:cs typeface="Arial"/>
              </a:rPr>
              <a:t>m</a:t>
            </a:r>
            <a:r>
              <a:rPr sz="2800" spc="75" dirty="0">
                <a:latin typeface="Arial"/>
                <a:cs typeface="Arial"/>
              </a:rPr>
              <a:t>pto</a:t>
            </a:r>
            <a:r>
              <a:rPr sz="2800" spc="145" dirty="0">
                <a:latin typeface="Arial"/>
                <a:cs typeface="Arial"/>
              </a:rPr>
              <a:t>m</a:t>
            </a:r>
            <a:r>
              <a:rPr sz="2800" spc="-204" dirty="0">
                <a:latin typeface="Arial"/>
                <a:cs typeface="Arial"/>
              </a:rPr>
              <a:t>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50920" y="377952"/>
            <a:ext cx="4800600" cy="1915795"/>
          </a:xfrm>
          <a:custGeom>
            <a:avLst/>
            <a:gdLst/>
            <a:ahLst/>
            <a:cxnLst/>
            <a:rect l="l" t="t" r="r" b="b"/>
            <a:pathLst>
              <a:path w="4800600" h="1915795">
                <a:moveTo>
                  <a:pt x="2879232" y="1436735"/>
                </a:moveTo>
                <a:lnTo>
                  <a:pt x="1921398" y="1436735"/>
                </a:lnTo>
                <a:lnTo>
                  <a:pt x="2400299" y="1915667"/>
                </a:lnTo>
                <a:lnTo>
                  <a:pt x="2879232" y="1436735"/>
                </a:lnTo>
                <a:close/>
              </a:path>
              <a:path w="4800600" h="1915795">
                <a:moveTo>
                  <a:pt x="2639689" y="1244711"/>
                </a:moveTo>
                <a:lnTo>
                  <a:pt x="2160910" y="1244711"/>
                </a:lnTo>
                <a:lnTo>
                  <a:pt x="2160910" y="1436735"/>
                </a:lnTo>
                <a:lnTo>
                  <a:pt x="2639689" y="1436735"/>
                </a:lnTo>
                <a:lnTo>
                  <a:pt x="2639689" y="1244711"/>
                </a:lnTo>
                <a:close/>
              </a:path>
              <a:path w="4800600" h="1915795">
                <a:moveTo>
                  <a:pt x="4800599" y="0"/>
                </a:moveTo>
                <a:lnTo>
                  <a:pt x="0" y="0"/>
                </a:lnTo>
                <a:lnTo>
                  <a:pt x="0" y="1244711"/>
                </a:lnTo>
                <a:lnTo>
                  <a:pt x="4800599" y="1244711"/>
                </a:lnTo>
                <a:lnTo>
                  <a:pt x="480059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50920" y="377952"/>
            <a:ext cx="4800600" cy="1915795"/>
          </a:xfrm>
          <a:custGeom>
            <a:avLst/>
            <a:gdLst/>
            <a:ahLst/>
            <a:cxnLst/>
            <a:rect l="l" t="t" r="r" b="b"/>
            <a:pathLst>
              <a:path w="4800600" h="1915795">
                <a:moveTo>
                  <a:pt x="0" y="0"/>
                </a:moveTo>
                <a:lnTo>
                  <a:pt x="4800599" y="0"/>
                </a:lnTo>
                <a:lnTo>
                  <a:pt x="4800599" y="1244711"/>
                </a:lnTo>
                <a:lnTo>
                  <a:pt x="2639689" y="1244711"/>
                </a:lnTo>
                <a:lnTo>
                  <a:pt x="2639689" y="1436735"/>
                </a:lnTo>
                <a:lnTo>
                  <a:pt x="2879232" y="1436735"/>
                </a:lnTo>
                <a:lnTo>
                  <a:pt x="2400299" y="1915667"/>
                </a:lnTo>
                <a:lnTo>
                  <a:pt x="1921398" y="1436735"/>
                </a:lnTo>
                <a:lnTo>
                  <a:pt x="2160910" y="1436735"/>
                </a:lnTo>
                <a:lnTo>
                  <a:pt x="2160910" y="1244711"/>
                </a:lnTo>
                <a:lnTo>
                  <a:pt x="0" y="1244711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46705" y="839548"/>
            <a:ext cx="421132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9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32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27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2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34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r>
              <a:rPr sz="2400" u="heavy" spc="-2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-22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12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4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35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28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-35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29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3725">
              <a:lnSpc>
                <a:spcPct val="100000"/>
              </a:lnSpc>
            </a:pPr>
            <a:r>
              <a:rPr spc="-655" dirty="0"/>
              <a:t>S</a:t>
            </a:r>
            <a:r>
              <a:rPr spc="-195" dirty="0"/>
              <a:t>O</a:t>
            </a:r>
            <a:r>
              <a:rPr spc="-210" dirty="0"/>
              <a:t>U</a:t>
            </a:r>
            <a:r>
              <a:rPr spc="-620" dirty="0"/>
              <a:t>R</a:t>
            </a:r>
            <a:r>
              <a:rPr spc="-530" dirty="0"/>
              <a:t>C</a:t>
            </a:r>
            <a:r>
              <a:rPr spc="-780" dirty="0"/>
              <a:t>E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5" y="2525501"/>
            <a:ext cx="4013200" cy="1696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85" dirty="0">
                <a:latin typeface="Arial"/>
                <a:cs typeface="Arial"/>
              </a:rPr>
              <a:t>Mining</a:t>
            </a:r>
            <a:r>
              <a:rPr sz="3600" spc="10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Arial"/>
                <a:cs typeface="Arial"/>
              </a:rPr>
              <a:t>operations</a:t>
            </a:r>
            <a:endParaRPr sz="3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390" dirty="0">
                <a:latin typeface="Arial"/>
                <a:cs typeface="Arial"/>
              </a:rPr>
              <a:t>C</a:t>
            </a:r>
            <a:r>
              <a:rPr sz="3600" spc="15" dirty="0">
                <a:latin typeface="Arial"/>
                <a:cs typeface="Arial"/>
              </a:rPr>
              <a:t>hloral</a:t>
            </a:r>
            <a:r>
              <a:rPr sz="3600" spc="-25" dirty="0">
                <a:latin typeface="Arial"/>
                <a:cs typeface="Arial"/>
              </a:rPr>
              <a:t>kal</a:t>
            </a:r>
            <a:r>
              <a:rPr sz="3600" spc="-10" dirty="0">
                <a:latin typeface="Arial"/>
                <a:cs typeface="Arial"/>
              </a:rPr>
              <a:t>i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Arial"/>
                <a:cs typeface="Arial"/>
              </a:rPr>
              <a:t>plants</a:t>
            </a:r>
            <a:endParaRPr sz="3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390" dirty="0">
                <a:latin typeface="Arial"/>
                <a:cs typeface="Arial"/>
              </a:rPr>
              <a:t>P</a:t>
            </a:r>
            <a:r>
              <a:rPr sz="3600" spc="-40" dirty="0">
                <a:latin typeface="Arial"/>
                <a:cs typeface="Arial"/>
              </a:rPr>
              <a:t>aper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40" dirty="0">
                <a:latin typeface="Arial"/>
                <a:cs typeface="Arial"/>
              </a:rPr>
              <a:t>Industries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528" y="1769421"/>
            <a:ext cx="8258175" cy="3226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600" spc="-105" dirty="0">
                <a:latin typeface="Arial"/>
                <a:cs typeface="Arial"/>
              </a:rPr>
              <a:t>Sym</a:t>
            </a:r>
            <a:r>
              <a:rPr sz="3600" spc="-95" dirty="0">
                <a:latin typeface="Arial"/>
                <a:cs typeface="Arial"/>
              </a:rPr>
              <a:t>p</a:t>
            </a:r>
            <a:r>
              <a:rPr sz="3600" spc="35" dirty="0">
                <a:latin typeface="Arial"/>
                <a:cs typeface="Arial"/>
              </a:rPr>
              <a:t>toms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-135" dirty="0">
                <a:latin typeface="Arial"/>
                <a:cs typeface="Arial"/>
              </a:rPr>
              <a:t>c</a:t>
            </a:r>
            <a:r>
              <a:rPr sz="3600" spc="-80" dirty="0">
                <a:latin typeface="Arial"/>
                <a:cs typeface="Arial"/>
              </a:rPr>
              <a:t>an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Arial"/>
                <a:cs typeface="Arial"/>
              </a:rPr>
              <a:t>be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110" dirty="0">
                <a:latin typeface="Arial"/>
                <a:cs typeface="Arial"/>
              </a:rPr>
              <a:t>g</a:t>
            </a:r>
            <a:r>
              <a:rPr sz="3600" spc="35" dirty="0">
                <a:latin typeface="Arial"/>
                <a:cs typeface="Arial"/>
              </a:rPr>
              <a:t>rouped</a:t>
            </a:r>
            <a:r>
              <a:rPr sz="3600" spc="75" dirty="0">
                <a:latin typeface="Times New Roman"/>
                <a:cs typeface="Times New Roman"/>
              </a:rPr>
              <a:t> </a:t>
            </a:r>
            <a:r>
              <a:rPr sz="3600" spc="75" dirty="0">
                <a:latin typeface="Arial"/>
                <a:cs typeface="Arial"/>
              </a:rPr>
              <a:t>i</a:t>
            </a:r>
            <a:r>
              <a:rPr sz="3600" spc="114" dirty="0">
                <a:latin typeface="Arial"/>
                <a:cs typeface="Arial"/>
              </a:rPr>
              <a:t>nto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80" dirty="0">
                <a:latin typeface="Arial"/>
                <a:cs typeface="Arial"/>
              </a:rPr>
              <a:t>t</a:t>
            </a:r>
            <a:r>
              <a:rPr sz="3600" spc="165" dirty="0">
                <a:latin typeface="Arial"/>
                <a:cs typeface="Arial"/>
              </a:rPr>
              <a:t>h</a:t>
            </a:r>
            <a:r>
              <a:rPr sz="3600" spc="-70" dirty="0">
                <a:latin typeface="Arial"/>
                <a:cs typeface="Arial"/>
              </a:rPr>
              <a:t>ree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spc="-40" dirty="0">
                <a:latin typeface="Arial"/>
                <a:cs typeface="Arial"/>
              </a:rPr>
              <a:t>ca</a:t>
            </a:r>
            <a:r>
              <a:rPr sz="3600" spc="-15" dirty="0">
                <a:latin typeface="Arial"/>
                <a:cs typeface="Arial"/>
              </a:rPr>
              <a:t>t</a:t>
            </a:r>
            <a:r>
              <a:rPr sz="3600" spc="-35" dirty="0">
                <a:latin typeface="Arial"/>
                <a:cs typeface="Arial"/>
              </a:rPr>
              <a:t>egories</a:t>
            </a:r>
            <a:r>
              <a:rPr sz="3600" spc="95" dirty="0">
                <a:latin typeface="Times New Roman"/>
                <a:cs typeface="Times New Roman"/>
              </a:rPr>
              <a:t> </a:t>
            </a:r>
            <a:r>
              <a:rPr sz="3600" spc="-80" dirty="0">
                <a:latin typeface="Arial"/>
                <a:cs typeface="Arial"/>
              </a:rPr>
              <a:t>based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110" dirty="0">
                <a:latin typeface="Arial"/>
                <a:cs typeface="Arial"/>
              </a:rPr>
              <a:t>o</a:t>
            </a:r>
            <a:r>
              <a:rPr sz="3600" spc="20" dirty="0">
                <a:latin typeface="Arial"/>
                <a:cs typeface="Arial"/>
              </a:rPr>
              <a:t>n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30" dirty="0">
                <a:latin typeface="Arial"/>
                <a:cs typeface="Arial"/>
              </a:rPr>
              <a:t>the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90" dirty="0">
                <a:latin typeface="Arial"/>
                <a:cs typeface="Arial"/>
              </a:rPr>
              <a:t>form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105" dirty="0">
                <a:latin typeface="Arial"/>
                <a:cs typeface="Arial"/>
              </a:rPr>
              <a:t>o</a:t>
            </a:r>
            <a:r>
              <a:rPr sz="3600" spc="120" dirty="0">
                <a:latin typeface="Arial"/>
                <a:cs typeface="Arial"/>
              </a:rPr>
              <a:t>f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Arial"/>
                <a:cs typeface="Arial"/>
              </a:rPr>
              <a:t>mercury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10" dirty="0">
                <a:latin typeface="Arial"/>
                <a:cs typeface="Arial"/>
              </a:rPr>
              <a:t>toxi</a:t>
            </a:r>
            <a:r>
              <a:rPr sz="3600" spc="20" dirty="0">
                <a:latin typeface="Arial"/>
                <a:cs typeface="Arial"/>
              </a:rPr>
              <a:t>c</a:t>
            </a:r>
            <a:r>
              <a:rPr sz="3600" spc="-5" dirty="0">
                <a:latin typeface="Arial"/>
                <a:cs typeface="Arial"/>
              </a:rPr>
              <a:t>ity:</a:t>
            </a:r>
            <a:endParaRPr sz="3600">
              <a:latin typeface="Arial"/>
              <a:cs typeface="Arial"/>
            </a:endParaRPr>
          </a:p>
          <a:p>
            <a:pPr marL="12700" marR="1122680">
              <a:lnSpc>
                <a:spcPct val="100000"/>
              </a:lnSpc>
            </a:pPr>
            <a:r>
              <a:rPr sz="3600" spc="-120" dirty="0">
                <a:latin typeface="Arial"/>
                <a:cs typeface="Arial"/>
              </a:rPr>
              <a:t>1</a:t>
            </a:r>
            <a:r>
              <a:rPr sz="3600" spc="-85" dirty="0">
                <a:latin typeface="Arial"/>
                <a:cs typeface="Arial"/>
              </a:rPr>
              <a:t>)</a:t>
            </a:r>
            <a:r>
              <a:rPr sz="3600" spc="-605" dirty="0">
                <a:latin typeface="Arial"/>
                <a:cs typeface="Arial"/>
              </a:rPr>
              <a:t>E</a:t>
            </a:r>
            <a:r>
              <a:rPr sz="3600" spc="-5" dirty="0">
                <a:latin typeface="Arial"/>
                <a:cs typeface="Arial"/>
              </a:rPr>
              <a:t>lement</a:t>
            </a:r>
            <a:r>
              <a:rPr sz="3600" spc="10" dirty="0">
                <a:latin typeface="Arial"/>
                <a:cs typeface="Arial"/>
              </a:rPr>
              <a:t>a</a:t>
            </a:r>
            <a:r>
              <a:rPr sz="3600" spc="70" dirty="0">
                <a:latin typeface="Arial"/>
                <a:cs typeface="Arial"/>
              </a:rPr>
              <a:t>l</a:t>
            </a:r>
            <a:r>
              <a:rPr sz="3600" spc="10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Arial"/>
                <a:cs typeface="Arial"/>
              </a:rPr>
              <a:t>and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-130" dirty="0">
                <a:latin typeface="Arial"/>
                <a:cs typeface="Arial"/>
              </a:rPr>
              <a:t>v</a:t>
            </a:r>
            <a:r>
              <a:rPr sz="3600" spc="-135" dirty="0">
                <a:latin typeface="Arial"/>
                <a:cs typeface="Arial"/>
              </a:rPr>
              <a:t>a</a:t>
            </a:r>
            <a:r>
              <a:rPr sz="3600" spc="15" dirty="0">
                <a:latin typeface="Arial"/>
                <a:cs typeface="Arial"/>
              </a:rPr>
              <a:t>porized</a:t>
            </a:r>
            <a:r>
              <a:rPr sz="3600" spc="105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Arial"/>
                <a:cs typeface="Arial"/>
              </a:rPr>
              <a:t>mercury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-120" dirty="0">
                <a:latin typeface="Arial"/>
                <a:cs typeface="Arial"/>
              </a:rPr>
              <a:t>2</a:t>
            </a:r>
            <a:r>
              <a:rPr sz="3600" spc="-85" dirty="0">
                <a:latin typeface="Arial"/>
                <a:cs typeface="Arial"/>
              </a:rPr>
              <a:t>)</a:t>
            </a:r>
            <a:r>
              <a:rPr sz="3600" spc="-120" dirty="0">
                <a:latin typeface="Arial"/>
                <a:cs typeface="Arial"/>
              </a:rPr>
              <a:t>O</a:t>
            </a:r>
            <a:r>
              <a:rPr sz="3600" spc="-20" dirty="0">
                <a:latin typeface="Arial"/>
                <a:cs typeface="Arial"/>
              </a:rPr>
              <a:t>rganic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Arial"/>
                <a:cs typeface="Arial"/>
              </a:rPr>
              <a:t>mercury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600" spc="-120" dirty="0">
                <a:latin typeface="Arial"/>
                <a:cs typeface="Arial"/>
              </a:rPr>
              <a:t>3</a:t>
            </a:r>
            <a:r>
              <a:rPr sz="3600" spc="-85" dirty="0">
                <a:latin typeface="Arial"/>
                <a:cs typeface="Arial"/>
              </a:rPr>
              <a:t>)</a:t>
            </a:r>
            <a:r>
              <a:rPr sz="3600" spc="-50" dirty="0">
                <a:latin typeface="Arial"/>
                <a:cs typeface="Arial"/>
              </a:rPr>
              <a:t>I</a:t>
            </a:r>
            <a:r>
              <a:rPr sz="3600" spc="35" dirty="0">
                <a:latin typeface="Arial"/>
                <a:cs typeface="Arial"/>
              </a:rPr>
              <a:t>norgan</a:t>
            </a:r>
            <a:r>
              <a:rPr sz="3600" spc="25" dirty="0">
                <a:latin typeface="Arial"/>
                <a:cs typeface="Arial"/>
              </a:rPr>
              <a:t>i</a:t>
            </a:r>
            <a:r>
              <a:rPr sz="3600" spc="-145" dirty="0">
                <a:latin typeface="Arial"/>
                <a:cs typeface="Arial"/>
              </a:rPr>
              <a:t>c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Arial"/>
                <a:cs typeface="Arial"/>
              </a:rPr>
              <a:t>mercury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4359" y="1588008"/>
            <a:ext cx="4620895" cy="4770120"/>
          </a:xfrm>
          <a:custGeom>
            <a:avLst/>
            <a:gdLst/>
            <a:ahLst/>
            <a:cxnLst/>
            <a:rect l="l" t="t" r="r" b="b"/>
            <a:pathLst>
              <a:path w="4620895" h="4770120">
                <a:moveTo>
                  <a:pt x="3850629" y="0"/>
                </a:moveTo>
                <a:lnTo>
                  <a:pt x="770132" y="0"/>
                </a:lnTo>
                <a:lnTo>
                  <a:pt x="706969" y="2552"/>
                </a:lnTo>
                <a:lnTo>
                  <a:pt x="645213" y="10079"/>
                </a:lnTo>
                <a:lnTo>
                  <a:pt x="585062" y="22381"/>
                </a:lnTo>
                <a:lnTo>
                  <a:pt x="526712" y="39260"/>
                </a:lnTo>
                <a:lnTo>
                  <a:pt x="470364" y="60519"/>
                </a:lnTo>
                <a:lnTo>
                  <a:pt x="416214" y="85958"/>
                </a:lnTo>
                <a:lnTo>
                  <a:pt x="364461" y="115381"/>
                </a:lnTo>
                <a:lnTo>
                  <a:pt x="315304" y="148588"/>
                </a:lnTo>
                <a:lnTo>
                  <a:pt x="268940" y="185381"/>
                </a:lnTo>
                <a:lnTo>
                  <a:pt x="225568" y="225563"/>
                </a:lnTo>
                <a:lnTo>
                  <a:pt x="185386" y="268935"/>
                </a:lnTo>
                <a:lnTo>
                  <a:pt x="148592" y="315299"/>
                </a:lnTo>
                <a:lnTo>
                  <a:pt x="115384" y="364456"/>
                </a:lnTo>
                <a:lnTo>
                  <a:pt x="85961" y="416209"/>
                </a:lnTo>
                <a:lnTo>
                  <a:pt x="60521" y="470360"/>
                </a:lnTo>
                <a:lnTo>
                  <a:pt x="39262" y="526709"/>
                </a:lnTo>
                <a:lnTo>
                  <a:pt x="22382" y="585060"/>
                </a:lnTo>
                <a:lnTo>
                  <a:pt x="10079" y="645214"/>
                </a:lnTo>
                <a:lnTo>
                  <a:pt x="2553" y="706973"/>
                </a:lnTo>
                <a:lnTo>
                  <a:pt x="0" y="770138"/>
                </a:lnTo>
                <a:lnTo>
                  <a:pt x="0" y="3999987"/>
                </a:lnTo>
                <a:lnTo>
                  <a:pt x="2553" y="4063149"/>
                </a:lnTo>
                <a:lnTo>
                  <a:pt x="10079" y="4124906"/>
                </a:lnTo>
                <a:lnTo>
                  <a:pt x="22382" y="4185057"/>
                </a:lnTo>
                <a:lnTo>
                  <a:pt x="39262" y="4243407"/>
                </a:lnTo>
                <a:lnTo>
                  <a:pt x="60521" y="4299755"/>
                </a:lnTo>
                <a:lnTo>
                  <a:pt x="85961" y="4353905"/>
                </a:lnTo>
                <a:lnTo>
                  <a:pt x="115384" y="4405658"/>
                </a:lnTo>
                <a:lnTo>
                  <a:pt x="148592" y="4454815"/>
                </a:lnTo>
                <a:lnTo>
                  <a:pt x="185386" y="4501179"/>
                </a:lnTo>
                <a:lnTo>
                  <a:pt x="225568" y="4544551"/>
                </a:lnTo>
                <a:lnTo>
                  <a:pt x="268940" y="4584733"/>
                </a:lnTo>
                <a:lnTo>
                  <a:pt x="315304" y="4621527"/>
                </a:lnTo>
                <a:lnTo>
                  <a:pt x="364461" y="4654735"/>
                </a:lnTo>
                <a:lnTo>
                  <a:pt x="416214" y="4684158"/>
                </a:lnTo>
                <a:lnTo>
                  <a:pt x="470364" y="4709598"/>
                </a:lnTo>
                <a:lnTo>
                  <a:pt x="526712" y="4730857"/>
                </a:lnTo>
                <a:lnTo>
                  <a:pt x="585062" y="4747737"/>
                </a:lnTo>
                <a:lnTo>
                  <a:pt x="645213" y="4760040"/>
                </a:lnTo>
                <a:lnTo>
                  <a:pt x="706969" y="4767566"/>
                </a:lnTo>
                <a:lnTo>
                  <a:pt x="770132" y="4770119"/>
                </a:lnTo>
                <a:lnTo>
                  <a:pt x="3850629" y="4770119"/>
                </a:lnTo>
                <a:lnTo>
                  <a:pt x="3913794" y="4767566"/>
                </a:lnTo>
                <a:lnTo>
                  <a:pt x="3975553" y="4760040"/>
                </a:lnTo>
                <a:lnTo>
                  <a:pt x="4035707" y="4747737"/>
                </a:lnTo>
                <a:lnTo>
                  <a:pt x="4094057" y="4730857"/>
                </a:lnTo>
                <a:lnTo>
                  <a:pt x="4150407" y="4709598"/>
                </a:lnTo>
                <a:lnTo>
                  <a:pt x="4204558" y="4684158"/>
                </a:lnTo>
                <a:lnTo>
                  <a:pt x="4256311" y="4654735"/>
                </a:lnTo>
                <a:lnTo>
                  <a:pt x="4305468" y="4621527"/>
                </a:lnTo>
                <a:lnTo>
                  <a:pt x="4351832" y="4584733"/>
                </a:lnTo>
                <a:lnTo>
                  <a:pt x="4395204" y="4544551"/>
                </a:lnTo>
                <a:lnTo>
                  <a:pt x="4435386" y="4501179"/>
                </a:lnTo>
                <a:lnTo>
                  <a:pt x="4472179" y="4454815"/>
                </a:lnTo>
                <a:lnTo>
                  <a:pt x="4505386" y="4405658"/>
                </a:lnTo>
                <a:lnTo>
                  <a:pt x="4534808" y="4353905"/>
                </a:lnTo>
                <a:lnTo>
                  <a:pt x="4560248" y="4299755"/>
                </a:lnTo>
                <a:lnTo>
                  <a:pt x="4581506" y="4243407"/>
                </a:lnTo>
                <a:lnTo>
                  <a:pt x="4598386" y="4185057"/>
                </a:lnTo>
                <a:lnTo>
                  <a:pt x="4610688" y="4124906"/>
                </a:lnTo>
                <a:lnTo>
                  <a:pt x="4618215" y="4063149"/>
                </a:lnTo>
                <a:lnTo>
                  <a:pt x="4620767" y="3999987"/>
                </a:lnTo>
                <a:lnTo>
                  <a:pt x="4620767" y="770138"/>
                </a:lnTo>
                <a:lnTo>
                  <a:pt x="4618215" y="706973"/>
                </a:lnTo>
                <a:lnTo>
                  <a:pt x="4610688" y="645214"/>
                </a:lnTo>
                <a:lnTo>
                  <a:pt x="4598386" y="585060"/>
                </a:lnTo>
                <a:lnTo>
                  <a:pt x="4581506" y="526709"/>
                </a:lnTo>
                <a:lnTo>
                  <a:pt x="4560248" y="470360"/>
                </a:lnTo>
                <a:lnTo>
                  <a:pt x="4534808" y="416209"/>
                </a:lnTo>
                <a:lnTo>
                  <a:pt x="4505386" y="364456"/>
                </a:lnTo>
                <a:lnTo>
                  <a:pt x="4472179" y="315299"/>
                </a:lnTo>
                <a:lnTo>
                  <a:pt x="4435386" y="268935"/>
                </a:lnTo>
                <a:lnTo>
                  <a:pt x="4395204" y="225563"/>
                </a:lnTo>
                <a:lnTo>
                  <a:pt x="4351832" y="185381"/>
                </a:lnTo>
                <a:lnTo>
                  <a:pt x="4305468" y="148588"/>
                </a:lnTo>
                <a:lnTo>
                  <a:pt x="4256311" y="115381"/>
                </a:lnTo>
                <a:lnTo>
                  <a:pt x="4204558" y="85958"/>
                </a:lnTo>
                <a:lnTo>
                  <a:pt x="4150407" y="60519"/>
                </a:lnTo>
                <a:lnTo>
                  <a:pt x="4094057" y="39260"/>
                </a:lnTo>
                <a:lnTo>
                  <a:pt x="4035707" y="22381"/>
                </a:lnTo>
                <a:lnTo>
                  <a:pt x="3975553" y="10079"/>
                </a:lnTo>
                <a:lnTo>
                  <a:pt x="3913794" y="2552"/>
                </a:lnTo>
                <a:lnTo>
                  <a:pt x="385062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4359" y="1588008"/>
            <a:ext cx="4620895" cy="4770120"/>
          </a:xfrm>
          <a:custGeom>
            <a:avLst/>
            <a:gdLst/>
            <a:ahLst/>
            <a:cxnLst/>
            <a:rect l="l" t="t" r="r" b="b"/>
            <a:pathLst>
              <a:path w="4620895" h="4770120">
                <a:moveTo>
                  <a:pt x="0" y="770138"/>
                </a:moveTo>
                <a:lnTo>
                  <a:pt x="2553" y="706973"/>
                </a:lnTo>
                <a:lnTo>
                  <a:pt x="10079" y="645214"/>
                </a:lnTo>
                <a:lnTo>
                  <a:pt x="22382" y="585060"/>
                </a:lnTo>
                <a:lnTo>
                  <a:pt x="39262" y="526709"/>
                </a:lnTo>
                <a:lnTo>
                  <a:pt x="60521" y="470360"/>
                </a:lnTo>
                <a:lnTo>
                  <a:pt x="85961" y="416209"/>
                </a:lnTo>
                <a:lnTo>
                  <a:pt x="115384" y="364456"/>
                </a:lnTo>
                <a:lnTo>
                  <a:pt x="148592" y="315299"/>
                </a:lnTo>
                <a:lnTo>
                  <a:pt x="185386" y="268935"/>
                </a:lnTo>
                <a:lnTo>
                  <a:pt x="225568" y="225563"/>
                </a:lnTo>
                <a:lnTo>
                  <a:pt x="268940" y="185381"/>
                </a:lnTo>
                <a:lnTo>
                  <a:pt x="315304" y="148588"/>
                </a:lnTo>
                <a:lnTo>
                  <a:pt x="364461" y="115381"/>
                </a:lnTo>
                <a:lnTo>
                  <a:pt x="416214" y="85958"/>
                </a:lnTo>
                <a:lnTo>
                  <a:pt x="470364" y="60519"/>
                </a:lnTo>
                <a:lnTo>
                  <a:pt x="526712" y="39260"/>
                </a:lnTo>
                <a:lnTo>
                  <a:pt x="585062" y="22381"/>
                </a:lnTo>
                <a:lnTo>
                  <a:pt x="645213" y="10079"/>
                </a:lnTo>
                <a:lnTo>
                  <a:pt x="706969" y="2552"/>
                </a:lnTo>
                <a:lnTo>
                  <a:pt x="770132" y="0"/>
                </a:lnTo>
                <a:lnTo>
                  <a:pt x="3850629" y="0"/>
                </a:lnTo>
                <a:lnTo>
                  <a:pt x="3913794" y="2552"/>
                </a:lnTo>
                <a:lnTo>
                  <a:pt x="3975553" y="10079"/>
                </a:lnTo>
                <a:lnTo>
                  <a:pt x="4035707" y="22381"/>
                </a:lnTo>
                <a:lnTo>
                  <a:pt x="4094057" y="39260"/>
                </a:lnTo>
                <a:lnTo>
                  <a:pt x="4150407" y="60519"/>
                </a:lnTo>
                <a:lnTo>
                  <a:pt x="4204558" y="85958"/>
                </a:lnTo>
                <a:lnTo>
                  <a:pt x="4256311" y="115381"/>
                </a:lnTo>
                <a:lnTo>
                  <a:pt x="4305468" y="148588"/>
                </a:lnTo>
                <a:lnTo>
                  <a:pt x="4351832" y="185381"/>
                </a:lnTo>
                <a:lnTo>
                  <a:pt x="4395204" y="225563"/>
                </a:lnTo>
                <a:lnTo>
                  <a:pt x="4435386" y="268935"/>
                </a:lnTo>
                <a:lnTo>
                  <a:pt x="4472179" y="315299"/>
                </a:lnTo>
                <a:lnTo>
                  <a:pt x="4505386" y="364456"/>
                </a:lnTo>
                <a:lnTo>
                  <a:pt x="4534808" y="416209"/>
                </a:lnTo>
                <a:lnTo>
                  <a:pt x="4560248" y="470360"/>
                </a:lnTo>
                <a:lnTo>
                  <a:pt x="4581506" y="526709"/>
                </a:lnTo>
                <a:lnTo>
                  <a:pt x="4598386" y="585060"/>
                </a:lnTo>
                <a:lnTo>
                  <a:pt x="4610688" y="645214"/>
                </a:lnTo>
                <a:lnTo>
                  <a:pt x="4618215" y="706973"/>
                </a:lnTo>
                <a:lnTo>
                  <a:pt x="4620767" y="770138"/>
                </a:lnTo>
                <a:lnTo>
                  <a:pt x="4620767" y="3999987"/>
                </a:lnTo>
                <a:lnTo>
                  <a:pt x="4618215" y="4063149"/>
                </a:lnTo>
                <a:lnTo>
                  <a:pt x="4610688" y="4124906"/>
                </a:lnTo>
                <a:lnTo>
                  <a:pt x="4598386" y="4185057"/>
                </a:lnTo>
                <a:lnTo>
                  <a:pt x="4581506" y="4243407"/>
                </a:lnTo>
                <a:lnTo>
                  <a:pt x="4560248" y="4299755"/>
                </a:lnTo>
                <a:lnTo>
                  <a:pt x="4534808" y="4353905"/>
                </a:lnTo>
                <a:lnTo>
                  <a:pt x="4505386" y="4405658"/>
                </a:lnTo>
                <a:lnTo>
                  <a:pt x="4472179" y="4454815"/>
                </a:lnTo>
                <a:lnTo>
                  <a:pt x="4435386" y="4501179"/>
                </a:lnTo>
                <a:lnTo>
                  <a:pt x="4395204" y="4544551"/>
                </a:lnTo>
                <a:lnTo>
                  <a:pt x="4351832" y="4584733"/>
                </a:lnTo>
                <a:lnTo>
                  <a:pt x="4305468" y="4621527"/>
                </a:lnTo>
                <a:lnTo>
                  <a:pt x="4256311" y="4654735"/>
                </a:lnTo>
                <a:lnTo>
                  <a:pt x="4204558" y="4684158"/>
                </a:lnTo>
                <a:lnTo>
                  <a:pt x="4150407" y="4709598"/>
                </a:lnTo>
                <a:lnTo>
                  <a:pt x="4094057" y="4730857"/>
                </a:lnTo>
                <a:lnTo>
                  <a:pt x="4035707" y="4747737"/>
                </a:lnTo>
                <a:lnTo>
                  <a:pt x="3975553" y="4760040"/>
                </a:lnTo>
                <a:lnTo>
                  <a:pt x="3913794" y="4767566"/>
                </a:lnTo>
                <a:lnTo>
                  <a:pt x="3850629" y="4770119"/>
                </a:lnTo>
                <a:lnTo>
                  <a:pt x="770132" y="4770119"/>
                </a:lnTo>
                <a:lnTo>
                  <a:pt x="706969" y="4767566"/>
                </a:lnTo>
                <a:lnTo>
                  <a:pt x="645213" y="4760040"/>
                </a:lnTo>
                <a:lnTo>
                  <a:pt x="585062" y="4747737"/>
                </a:lnTo>
                <a:lnTo>
                  <a:pt x="526712" y="4730857"/>
                </a:lnTo>
                <a:lnTo>
                  <a:pt x="470364" y="4709598"/>
                </a:lnTo>
                <a:lnTo>
                  <a:pt x="416214" y="4684158"/>
                </a:lnTo>
                <a:lnTo>
                  <a:pt x="364461" y="4654735"/>
                </a:lnTo>
                <a:lnTo>
                  <a:pt x="315304" y="4621527"/>
                </a:lnTo>
                <a:lnTo>
                  <a:pt x="268940" y="4584733"/>
                </a:lnTo>
                <a:lnTo>
                  <a:pt x="225568" y="4544551"/>
                </a:lnTo>
                <a:lnTo>
                  <a:pt x="185386" y="4501179"/>
                </a:lnTo>
                <a:lnTo>
                  <a:pt x="148592" y="4454815"/>
                </a:lnTo>
                <a:lnTo>
                  <a:pt x="115384" y="4405658"/>
                </a:lnTo>
                <a:lnTo>
                  <a:pt x="85961" y="4353905"/>
                </a:lnTo>
                <a:lnTo>
                  <a:pt x="60521" y="4299755"/>
                </a:lnTo>
                <a:lnTo>
                  <a:pt x="39262" y="4243407"/>
                </a:lnTo>
                <a:lnTo>
                  <a:pt x="22382" y="4185057"/>
                </a:lnTo>
                <a:lnTo>
                  <a:pt x="10079" y="4124906"/>
                </a:lnTo>
                <a:lnTo>
                  <a:pt x="2553" y="4063149"/>
                </a:lnTo>
                <a:lnTo>
                  <a:pt x="0" y="3999987"/>
                </a:lnTo>
                <a:lnTo>
                  <a:pt x="0" y="770138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98045" y="1989884"/>
            <a:ext cx="3985895" cy="3885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9720" algn="l"/>
              </a:tabLst>
            </a:pPr>
            <a:r>
              <a:rPr sz="2800" spc="1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ental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9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2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sorders</a:t>
            </a:r>
            <a:endParaRPr sz="2800">
              <a:latin typeface="Arial"/>
              <a:cs typeface="Arial"/>
            </a:endParaRPr>
          </a:p>
          <a:p>
            <a:pPr marL="299085" marR="749935" indent="-28638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9720" algn="l"/>
              </a:tabLst>
            </a:pPr>
            <a:r>
              <a:rPr sz="2800" spc="-31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ain</a:t>
            </a:r>
            <a:r>
              <a:rPr sz="28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mus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5" dirty="0">
                <a:solidFill>
                  <a:srgbClr val="FFFFFF"/>
                </a:solidFill>
                <a:latin typeface="Arial"/>
                <a:cs typeface="Arial"/>
              </a:rPr>
              <a:t>joints</a:t>
            </a:r>
            <a:endParaRPr sz="2800">
              <a:latin typeface="Arial"/>
              <a:cs typeface="Arial"/>
            </a:endParaRPr>
          </a:p>
          <a:p>
            <a:pPr marL="396875" indent="-38417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97510" algn="l"/>
              </a:tabLst>
            </a:pPr>
            <a:r>
              <a:rPr sz="2800" spc="-26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astro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intestinal</a:t>
            </a:r>
            <a:endParaRPr sz="28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2800" spc="9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sorders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9720" algn="l"/>
              </a:tabLst>
            </a:pPr>
            <a:r>
              <a:rPr sz="2800" spc="-15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isio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problems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9720" algn="l"/>
              </a:tabLst>
            </a:pPr>
            <a:r>
              <a:rPr sz="2800" spc="-3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hronic</a:t>
            </a:r>
            <a:r>
              <a:rPr sz="28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20" dirty="0">
                <a:solidFill>
                  <a:srgbClr val="FFFFFF"/>
                </a:solidFill>
                <a:latin typeface="Arial"/>
                <a:cs typeface="Arial"/>
              </a:rPr>
              <a:t>fatigue</a:t>
            </a:r>
            <a:endParaRPr sz="2800">
              <a:latin typeface="Arial"/>
              <a:cs typeface="Arial"/>
            </a:endParaRPr>
          </a:p>
          <a:p>
            <a:pPr marL="396875" indent="-38417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97510" algn="l"/>
              </a:tabLst>
            </a:pPr>
            <a:r>
              <a:rPr sz="2800" spc="-395" dirty="0">
                <a:solidFill>
                  <a:srgbClr val="FFFFFF"/>
                </a:solidFill>
                <a:latin typeface="Arial"/>
                <a:cs typeface="Arial"/>
              </a:rPr>
              <a:t>Susceptib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5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4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50" dirty="0">
                <a:solidFill>
                  <a:srgbClr val="FFFFFF"/>
                </a:solidFill>
                <a:latin typeface="Arial"/>
                <a:cs typeface="Arial"/>
              </a:rPr>
              <a:t>ty</a:t>
            </a:r>
            <a:r>
              <a:rPr sz="28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1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50" dirty="0">
                <a:solidFill>
                  <a:srgbClr val="FFFFFF"/>
                </a:solidFill>
                <a:latin typeface="Arial"/>
                <a:cs typeface="Arial"/>
              </a:rPr>
              <a:t>fun</a:t>
            </a:r>
            <a:r>
              <a:rPr sz="2800" spc="4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endParaRPr sz="28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infections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07386" y="1014984"/>
            <a:ext cx="1710055" cy="1172210"/>
          </a:xfrm>
          <a:custGeom>
            <a:avLst/>
            <a:gdLst/>
            <a:ahLst/>
            <a:cxnLst/>
            <a:rect l="l" t="t" r="r" b="b"/>
            <a:pathLst>
              <a:path w="1710054" h="1172210">
                <a:moveTo>
                  <a:pt x="245485" y="297301"/>
                </a:moveTo>
                <a:lnTo>
                  <a:pt x="0" y="926470"/>
                </a:lnTo>
                <a:lnTo>
                  <a:pt x="629015" y="1171955"/>
                </a:lnTo>
                <a:lnTo>
                  <a:pt x="533156" y="953261"/>
                </a:lnTo>
                <a:lnTo>
                  <a:pt x="1530171" y="515995"/>
                </a:lnTo>
                <a:lnTo>
                  <a:pt x="341375" y="515995"/>
                </a:lnTo>
                <a:lnTo>
                  <a:pt x="245485" y="297301"/>
                </a:lnTo>
                <a:close/>
              </a:path>
              <a:path w="1710054" h="1172210">
                <a:moveTo>
                  <a:pt x="1517903" y="0"/>
                </a:moveTo>
                <a:lnTo>
                  <a:pt x="341375" y="515995"/>
                </a:lnTo>
                <a:lnTo>
                  <a:pt x="1530171" y="515995"/>
                </a:lnTo>
                <a:lnTo>
                  <a:pt x="1709684" y="437266"/>
                </a:lnTo>
                <a:lnTo>
                  <a:pt x="1517903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07386" y="1014984"/>
            <a:ext cx="1710055" cy="1172210"/>
          </a:xfrm>
          <a:custGeom>
            <a:avLst/>
            <a:gdLst/>
            <a:ahLst/>
            <a:cxnLst/>
            <a:rect l="l" t="t" r="r" b="b"/>
            <a:pathLst>
              <a:path w="1710054" h="1172210">
                <a:moveTo>
                  <a:pt x="0" y="926470"/>
                </a:moveTo>
                <a:lnTo>
                  <a:pt x="245485" y="297301"/>
                </a:lnTo>
                <a:lnTo>
                  <a:pt x="341375" y="515995"/>
                </a:lnTo>
                <a:lnTo>
                  <a:pt x="1517903" y="0"/>
                </a:lnTo>
                <a:lnTo>
                  <a:pt x="1709684" y="437266"/>
                </a:lnTo>
                <a:lnTo>
                  <a:pt x="533156" y="953261"/>
                </a:lnTo>
                <a:lnTo>
                  <a:pt x="629015" y="1171955"/>
                </a:lnTo>
                <a:lnTo>
                  <a:pt x="0" y="926470"/>
                </a:lnTo>
                <a:close/>
              </a:path>
            </a:pathLst>
          </a:custGeom>
          <a:ln w="12700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92447" y="735131"/>
            <a:ext cx="3634740" cy="585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u="heavy" spc="-43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4400" u="heavy" spc="-15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4400" u="heavy" spc="-15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4400" u="heavy" spc="-1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4400" u="heavy" spc="-66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4400" u="heavy" spc="-125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4400" u="heavy" spc="45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4400" u="heavy" spc="85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4400" u="heavy" spc="229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4400" u="heavy" spc="5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4400" u="heavy" spc="3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4400" u="heavy" spc="-355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475219" y="5655564"/>
            <a:ext cx="2299970" cy="472440"/>
          </a:xfrm>
          <a:custGeom>
            <a:avLst/>
            <a:gdLst/>
            <a:ahLst/>
            <a:cxnLst/>
            <a:rect l="l" t="t" r="r" b="b"/>
            <a:pathLst>
              <a:path w="2299970" h="472439">
                <a:moveTo>
                  <a:pt x="0" y="472439"/>
                </a:moveTo>
                <a:lnTo>
                  <a:pt x="2299715" y="472439"/>
                </a:lnTo>
                <a:lnTo>
                  <a:pt x="2299715" y="0"/>
                </a:lnTo>
                <a:lnTo>
                  <a:pt x="0" y="0"/>
                </a:lnTo>
                <a:lnTo>
                  <a:pt x="0" y="4724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75219" y="1837944"/>
            <a:ext cx="1536700" cy="680085"/>
          </a:xfrm>
          <a:custGeom>
            <a:avLst/>
            <a:gdLst/>
            <a:ahLst/>
            <a:cxnLst/>
            <a:rect l="l" t="t" r="r" b="b"/>
            <a:pathLst>
              <a:path w="1536700" h="680085">
                <a:moveTo>
                  <a:pt x="0" y="679703"/>
                </a:moveTo>
                <a:lnTo>
                  <a:pt x="1536191" y="679703"/>
                </a:lnTo>
                <a:lnTo>
                  <a:pt x="1536191" y="0"/>
                </a:lnTo>
                <a:lnTo>
                  <a:pt x="0" y="0"/>
                </a:lnTo>
                <a:lnTo>
                  <a:pt x="0" y="679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75219" y="1837944"/>
            <a:ext cx="1536700" cy="680085"/>
          </a:xfrm>
          <a:custGeom>
            <a:avLst/>
            <a:gdLst/>
            <a:ahLst/>
            <a:cxnLst/>
            <a:rect l="l" t="t" r="r" b="b"/>
            <a:pathLst>
              <a:path w="1536700" h="680085">
                <a:moveTo>
                  <a:pt x="0" y="679703"/>
                </a:moveTo>
                <a:lnTo>
                  <a:pt x="1536191" y="679703"/>
                </a:lnTo>
                <a:lnTo>
                  <a:pt x="1536191" y="0"/>
                </a:lnTo>
                <a:lnTo>
                  <a:pt x="0" y="0"/>
                </a:lnTo>
                <a:lnTo>
                  <a:pt x="0" y="679703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ct val="100000"/>
              </a:lnSpc>
            </a:pPr>
            <a:r>
              <a:rPr spc="-655" dirty="0"/>
              <a:t>S</a:t>
            </a:r>
            <a:r>
              <a:rPr spc="-560" dirty="0"/>
              <a:t>Y</a:t>
            </a:r>
            <a:r>
              <a:rPr spc="185" dirty="0"/>
              <a:t>M</a:t>
            </a:r>
            <a:r>
              <a:rPr spc="-509" dirty="0"/>
              <a:t>P</a:t>
            </a:r>
            <a:r>
              <a:rPr spc="-440" dirty="0"/>
              <a:t>T</a:t>
            </a:r>
            <a:r>
              <a:rPr spc="-210" dirty="0"/>
              <a:t>O</a:t>
            </a:r>
            <a:r>
              <a:rPr spc="180" dirty="0"/>
              <a:t>M</a:t>
            </a:r>
            <a:r>
              <a:rPr spc="-509" dirty="0"/>
              <a:t>P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5" y="2525501"/>
            <a:ext cx="8494395" cy="279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3600" spc="-75" dirty="0">
                <a:latin typeface="Arial"/>
                <a:cs typeface="Arial"/>
              </a:rPr>
              <a:t>Damag</a:t>
            </a:r>
            <a:r>
              <a:rPr sz="3600" spc="-60" dirty="0">
                <a:latin typeface="Arial"/>
                <a:cs typeface="Arial"/>
              </a:rPr>
              <a:t>e</a:t>
            </a:r>
            <a:r>
              <a:rPr sz="3600" spc="114" dirty="0">
                <a:latin typeface="Times New Roman"/>
                <a:cs typeface="Times New Roman"/>
              </a:rPr>
              <a:t> </a:t>
            </a:r>
            <a:r>
              <a:rPr sz="3600" spc="150" dirty="0">
                <a:latin typeface="Arial"/>
                <a:cs typeface="Arial"/>
              </a:rPr>
              <a:t>to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80" dirty="0">
                <a:latin typeface="Arial"/>
                <a:cs typeface="Arial"/>
              </a:rPr>
              <a:t>t</a:t>
            </a:r>
            <a:r>
              <a:rPr sz="3600" spc="170" dirty="0">
                <a:latin typeface="Arial"/>
                <a:cs typeface="Arial"/>
              </a:rPr>
              <a:t>h</a:t>
            </a:r>
            <a:r>
              <a:rPr sz="3600" spc="-120" dirty="0">
                <a:latin typeface="Arial"/>
                <a:cs typeface="Arial"/>
              </a:rPr>
              <a:t>e</a:t>
            </a:r>
            <a:r>
              <a:rPr sz="3600" spc="95" dirty="0">
                <a:latin typeface="Times New Roman"/>
                <a:cs typeface="Times New Roman"/>
              </a:rPr>
              <a:t> </a:t>
            </a:r>
            <a:r>
              <a:rPr sz="3600" spc="-30" dirty="0">
                <a:latin typeface="Arial"/>
                <a:cs typeface="Arial"/>
              </a:rPr>
              <a:t>brain,</a:t>
            </a:r>
            <a:r>
              <a:rPr sz="3600" spc="70" dirty="0">
                <a:latin typeface="Times New Roman"/>
                <a:cs typeface="Times New Roman"/>
              </a:rPr>
              <a:t> </a:t>
            </a:r>
            <a:r>
              <a:rPr sz="3600" spc="-40" dirty="0">
                <a:latin typeface="Arial"/>
                <a:cs typeface="Arial"/>
              </a:rPr>
              <a:t>kidneys</a:t>
            </a:r>
            <a:r>
              <a:rPr sz="3600" spc="105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Arial"/>
                <a:cs typeface="Arial"/>
              </a:rPr>
              <a:t>and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75" dirty="0">
                <a:latin typeface="Arial"/>
                <a:cs typeface="Arial"/>
              </a:rPr>
              <a:t>l</a:t>
            </a:r>
            <a:r>
              <a:rPr sz="3600" spc="-40" dirty="0">
                <a:latin typeface="Arial"/>
                <a:cs typeface="Arial"/>
              </a:rPr>
              <a:t>ung</a:t>
            </a:r>
            <a:r>
              <a:rPr sz="3600" spc="-30" dirty="0">
                <a:latin typeface="Arial"/>
                <a:cs typeface="Arial"/>
              </a:rPr>
              <a:t>s</a:t>
            </a:r>
            <a:r>
              <a:rPr sz="3600" spc="-235" dirty="0">
                <a:latin typeface="Arial"/>
                <a:cs typeface="Arial"/>
              </a:rPr>
              <a:t>.</a:t>
            </a:r>
            <a:endParaRPr sz="3600">
              <a:latin typeface="Arial"/>
              <a:cs typeface="Arial"/>
            </a:endParaRPr>
          </a:p>
          <a:p>
            <a:pPr marL="355600" marR="254635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3600" dirty="0">
                <a:latin typeface="Arial"/>
                <a:cs typeface="Arial"/>
              </a:rPr>
              <a:t>Mercury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30" dirty="0">
                <a:latin typeface="Arial"/>
                <a:cs typeface="Arial"/>
              </a:rPr>
              <a:t>poisoni</a:t>
            </a:r>
            <a:r>
              <a:rPr sz="3600" spc="45" dirty="0">
                <a:latin typeface="Arial"/>
                <a:cs typeface="Arial"/>
              </a:rPr>
              <a:t>n</a:t>
            </a:r>
            <a:r>
              <a:rPr sz="3600" spc="100" dirty="0">
                <a:latin typeface="Arial"/>
                <a:cs typeface="Arial"/>
              </a:rPr>
              <a:t>g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100" dirty="0">
                <a:latin typeface="Arial"/>
                <a:cs typeface="Arial"/>
              </a:rPr>
              <a:t>can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Arial"/>
                <a:cs typeface="Arial"/>
              </a:rPr>
              <a:t>result</a:t>
            </a:r>
            <a:r>
              <a:rPr sz="3600" spc="70" dirty="0">
                <a:latin typeface="Times New Roman"/>
                <a:cs typeface="Times New Roman"/>
              </a:rPr>
              <a:t> </a:t>
            </a:r>
            <a:r>
              <a:rPr sz="3600" spc="15" dirty="0">
                <a:latin typeface="Arial"/>
                <a:cs typeface="Arial"/>
              </a:rPr>
              <a:t>i</a:t>
            </a:r>
            <a:r>
              <a:rPr sz="3600" spc="60" dirty="0">
                <a:latin typeface="Arial"/>
                <a:cs typeface="Arial"/>
              </a:rPr>
              <a:t>n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105" dirty="0">
                <a:latin typeface="Arial"/>
                <a:cs typeface="Arial"/>
              </a:rPr>
              <a:t>several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spc="-155" dirty="0">
                <a:latin typeface="Arial"/>
                <a:cs typeface="Arial"/>
              </a:rPr>
              <a:t>diseases,</a:t>
            </a:r>
            <a:r>
              <a:rPr sz="3600" spc="75" dirty="0">
                <a:latin typeface="Times New Roman"/>
                <a:cs typeface="Times New Roman"/>
              </a:rPr>
              <a:t> </a:t>
            </a:r>
            <a:r>
              <a:rPr sz="3600" spc="15" dirty="0">
                <a:latin typeface="Arial"/>
                <a:cs typeface="Arial"/>
              </a:rPr>
              <a:t>i</a:t>
            </a:r>
            <a:r>
              <a:rPr sz="3600" spc="65" dirty="0">
                <a:latin typeface="Arial"/>
                <a:cs typeface="Arial"/>
              </a:rPr>
              <a:t>n</a:t>
            </a:r>
            <a:r>
              <a:rPr sz="3600" spc="15" dirty="0">
                <a:latin typeface="Arial"/>
                <a:cs typeface="Arial"/>
              </a:rPr>
              <a:t>clu</a:t>
            </a:r>
            <a:r>
              <a:rPr sz="3600" spc="25" dirty="0">
                <a:latin typeface="Arial"/>
                <a:cs typeface="Arial"/>
              </a:rPr>
              <a:t>d</a:t>
            </a:r>
            <a:r>
              <a:rPr sz="3600" spc="50" dirty="0">
                <a:latin typeface="Arial"/>
                <a:cs typeface="Arial"/>
              </a:rPr>
              <a:t>in</a:t>
            </a:r>
            <a:r>
              <a:rPr sz="3600" spc="80" dirty="0">
                <a:latin typeface="Arial"/>
                <a:cs typeface="Arial"/>
              </a:rPr>
              <a:t>g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u="heavy" spc="-135" dirty="0">
                <a:latin typeface="Arial"/>
                <a:cs typeface="Arial"/>
              </a:rPr>
              <a:t>A</a:t>
            </a:r>
            <a:r>
              <a:rPr sz="3600" u="heavy" spc="-170" dirty="0">
                <a:latin typeface="Arial"/>
                <a:cs typeface="Arial"/>
              </a:rPr>
              <a:t>c</a:t>
            </a:r>
            <a:r>
              <a:rPr sz="3600" u="heavy" spc="25" dirty="0">
                <a:latin typeface="Arial"/>
                <a:cs typeface="Arial"/>
              </a:rPr>
              <a:t>r</a:t>
            </a:r>
            <a:r>
              <a:rPr sz="3600" u="heavy" spc="60" dirty="0">
                <a:latin typeface="Arial"/>
                <a:cs typeface="Arial"/>
              </a:rPr>
              <a:t>o</a:t>
            </a:r>
            <a:r>
              <a:rPr sz="3600" u="heavy" spc="50" dirty="0">
                <a:latin typeface="Arial"/>
                <a:cs typeface="Arial"/>
              </a:rPr>
              <a:t>d</a:t>
            </a:r>
            <a:r>
              <a:rPr sz="3600" u="heavy" spc="-105" dirty="0">
                <a:latin typeface="Arial"/>
                <a:cs typeface="Arial"/>
              </a:rPr>
              <a:t>y</a:t>
            </a:r>
            <a:r>
              <a:rPr sz="3600" u="heavy" spc="-30" dirty="0">
                <a:latin typeface="Arial"/>
                <a:cs typeface="Arial"/>
              </a:rPr>
              <a:t>n</a:t>
            </a:r>
            <a:r>
              <a:rPr sz="3600" u="heavy" spc="50" dirty="0">
                <a:latin typeface="Arial"/>
                <a:cs typeface="Arial"/>
              </a:rPr>
              <a:t>i</a:t>
            </a:r>
            <a:r>
              <a:rPr sz="3600" u="heavy" spc="-185" dirty="0">
                <a:latin typeface="Arial"/>
                <a:cs typeface="Arial"/>
              </a:rPr>
              <a:t>a</a:t>
            </a:r>
            <a:r>
              <a:rPr sz="3600" u="heavy" spc="-110" dirty="0">
                <a:latin typeface="Arial"/>
                <a:cs typeface="Arial"/>
              </a:rPr>
              <a:t> </a:t>
            </a:r>
            <a:r>
              <a:rPr sz="3600" u="heavy" dirty="0">
                <a:latin typeface="Arial"/>
                <a:cs typeface="Arial"/>
              </a:rPr>
              <a:t>(</a:t>
            </a:r>
            <a:r>
              <a:rPr sz="3600" u="heavy" spc="-40" dirty="0">
                <a:latin typeface="Arial"/>
                <a:cs typeface="Arial"/>
              </a:rPr>
              <a:t>p</a:t>
            </a:r>
            <a:r>
              <a:rPr sz="3600" u="heavy" spc="50" dirty="0">
                <a:latin typeface="Arial"/>
                <a:cs typeface="Arial"/>
              </a:rPr>
              <a:t>i</a:t>
            </a:r>
            <a:r>
              <a:rPr sz="3600" u="heavy" spc="-20" dirty="0">
                <a:latin typeface="Arial"/>
                <a:cs typeface="Arial"/>
              </a:rPr>
              <a:t>nk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u="heavy" spc="75" dirty="0">
                <a:latin typeface="Arial"/>
                <a:cs typeface="Arial"/>
              </a:rPr>
              <a:t>d</a:t>
            </a:r>
            <a:r>
              <a:rPr sz="3600" u="heavy" spc="-70" dirty="0">
                <a:latin typeface="Arial"/>
                <a:cs typeface="Arial"/>
              </a:rPr>
              <a:t>i</a:t>
            </a:r>
            <a:r>
              <a:rPr sz="3600" u="heavy" spc="-180" dirty="0">
                <a:latin typeface="Arial"/>
                <a:cs typeface="Arial"/>
              </a:rPr>
              <a:t>s</a:t>
            </a:r>
            <a:r>
              <a:rPr sz="3600" u="heavy" spc="-160" dirty="0">
                <a:latin typeface="Arial"/>
                <a:cs typeface="Arial"/>
              </a:rPr>
              <a:t>e</a:t>
            </a:r>
            <a:r>
              <a:rPr sz="3600" u="heavy" spc="-220" dirty="0">
                <a:latin typeface="Arial"/>
                <a:cs typeface="Arial"/>
              </a:rPr>
              <a:t>a</a:t>
            </a:r>
            <a:r>
              <a:rPr sz="3600" u="heavy" spc="-320" dirty="0">
                <a:latin typeface="Arial"/>
                <a:cs typeface="Arial"/>
              </a:rPr>
              <a:t>s</a:t>
            </a:r>
            <a:r>
              <a:rPr sz="3600" u="heavy" spc="-160" dirty="0">
                <a:latin typeface="Arial"/>
                <a:cs typeface="Arial"/>
              </a:rPr>
              <a:t>e</a:t>
            </a:r>
            <a:r>
              <a:rPr sz="3600" u="heavy" spc="-140" dirty="0">
                <a:latin typeface="Arial"/>
                <a:cs typeface="Arial"/>
              </a:rPr>
              <a:t>)</a:t>
            </a:r>
            <a:r>
              <a:rPr sz="3600" u="heavy" spc="-235" dirty="0">
                <a:latin typeface="Arial"/>
                <a:cs typeface="Arial"/>
              </a:rPr>
              <a:t>,</a:t>
            </a:r>
            <a:r>
              <a:rPr sz="3600" u="heavy" spc="-110" dirty="0">
                <a:latin typeface="Arial"/>
                <a:cs typeface="Arial"/>
              </a:rPr>
              <a:t> </a:t>
            </a:r>
            <a:r>
              <a:rPr sz="3600" u="heavy" spc="-95" dirty="0">
                <a:latin typeface="Arial"/>
                <a:cs typeface="Arial"/>
              </a:rPr>
              <a:t>H</a:t>
            </a:r>
            <a:r>
              <a:rPr sz="3600" u="heavy" spc="-5" dirty="0">
                <a:latin typeface="Arial"/>
                <a:cs typeface="Arial"/>
              </a:rPr>
              <a:t>un</a:t>
            </a:r>
            <a:r>
              <a:rPr sz="3600" u="heavy" spc="185" dirty="0">
                <a:latin typeface="Arial"/>
                <a:cs typeface="Arial"/>
              </a:rPr>
              <a:t>t</a:t>
            </a:r>
            <a:r>
              <a:rPr sz="3600" u="heavy" spc="-160" dirty="0">
                <a:latin typeface="Arial"/>
                <a:cs typeface="Arial"/>
              </a:rPr>
              <a:t>e</a:t>
            </a:r>
            <a:r>
              <a:rPr sz="3600" u="heavy" spc="20" dirty="0">
                <a:latin typeface="Arial"/>
                <a:cs typeface="Arial"/>
              </a:rPr>
              <a:t>r</a:t>
            </a:r>
            <a:r>
              <a:rPr sz="3600" u="heavy" spc="210" dirty="0">
                <a:latin typeface="Arial"/>
                <a:cs typeface="Arial"/>
              </a:rPr>
              <a:t>-</a:t>
            </a:r>
            <a:r>
              <a:rPr sz="3600" u="heavy" spc="-515" dirty="0">
                <a:latin typeface="Arial"/>
                <a:cs typeface="Arial"/>
              </a:rPr>
              <a:t>R</a:t>
            </a:r>
            <a:r>
              <a:rPr sz="3600" u="heavy" spc="-15" dirty="0">
                <a:latin typeface="Arial"/>
                <a:cs typeface="Arial"/>
              </a:rPr>
              <a:t>u</a:t>
            </a:r>
            <a:r>
              <a:rPr sz="3600" u="heavy" spc="-320" dirty="0">
                <a:latin typeface="Arial"/>
                <a:cs typeface="Arial"/>
              </a:rPr>
              <a:t>ss</a:t>
            </a:r>
            <a:r>
              <a:rPr sz="3600" u="heavy" spc="-160" dirty="0">
                <a:latin typeface="Arial"/>
                <a:cs typeface="Arial"/>
              </a:rPr>
              <a:t>e</a:t>
            </a:r>
            <a:r>
              <a:rPr sz="3600" u="heavy" spc="50" dirty="0">
                <a:latin typeface="Arial"/>
                <a:cs typeface="Arial"/>
              </a:rPr>
              <a:t>l</a:t>
            </a:r>
            <a:r>
              <a:rPr sz="3600" u="heavy" spc="70" dirty="0">
                <a:latin typeface="Arial"/>
                <a:cs typeface="Arial"/>
              </a:rPr>
              <a:t>l</a:t>
            </a:r>
            <a:r>
              <a:rPr sz="3600" u="heavy" spc="-100" dirty="0">
                <a:latin typeface="Arial"/>
                <a:cs typeface="Arial"/>
              </a:rPr>
              <a:t> </a:t>
            </a:r>
            <a:r>
              <a:rPr sz="3600" u="heavy" spc="-310" dirty="0">
                <a:latin typeface="Arial"/>
                <a:cs typeface="Arial"/>
              </a:rPr>
              <a:t>s</a:t>
            </a:r>
            <a:r>
              <a:rPr sz="3600" u="heavy" spc="-90" dirty="0">
                <a:latin typeface="Arial"/>
                <a:cs typeface="Arial"/>
              </a:rPr>
              <a:t>y</a:t>
            </a:r>
            <a:r>
              <a:rPr sz="3600" u="heavy" spc="-15" dirty="0">
                <a:latin typeface="Arial"/>
                <a:cs typeface="Arial"/>
              </a:rPr>
              <a:t>n</a:t>
            </a:r>
            <a:r>
              <a:rPr sz="3600" u="heavy" spc="55" dirty="0">
                <a:latin typeface="Arial"/>
                <a:cs typeface="Arial"/>
              </a:rPr>
              <a:t>d</a:t>
            </a:r>
            <a:r>
              <a:rPr sz="3600" u="heavy" spc="15" dirty="0">
                <a:latin typeface="Arial"/>
                <a:cs typeface="Arial"/>
              </a:rPr>
              <a:t>r</a:t>
            </a:r>
            <a:r>
              <a:rPr sz="3600" u="heavy" spc="65" dirty="0">
                <a:latin typeface="Arial"/>
                <a:cs typeface="Arial"/>
              </a:rPr>
              <a:t>o</a:t>
            </a:r>
            <a:r>
              <a:rPr sz="3600" u="heavy" spc="20" dirty="0">
                <a:latin typeface="Arial"/>
                <a:cs typeface="Arial"/>
              </a:rPr>
              <a:t>m</a:t>
            </a:r>
            <a:r>
              <a:rPr sz="3600" u="heavy" spc="-160" dirty="0">
                <a:latin typeface="Arial"/>
                <a:cs typeface="Arial"/>
              </a:rPr>
              <a:t>e</a:t>
            </a:r>
            <a:r>
              <a:rPr sz="3600" u="heavy" spc="-235" dirty="0">
                <a:latin typeface="Arial"/>
                <a:cs typeface="Arial"/>
              </a:rPr>
              <a:t>,</a:t>
            </a:r>
            <a:r>
              <a:rPr sz="3600" u="heavy" spc="-95" dirty="0">
                <a:latin typeface="Arial"/>
                <a:cs typeface="Arial"/>
              </a:rPr>
              <a:t> </a:t>
            </a:r>
            <a:r>
              <a:rPr sz="3600" u="heavy" spc="-210" dirty="0">
                <a:latin typeface="Arial"/>
                <a:cs typeface="Arial"/>
              </a:rPr>
              <a:t>a</a:t>
            </a:r>
            <a:r>
              <a:rPr sz="3600" u="heavy" spc="-5" dirty="0">
                <a:latin typeface="Arial"/>
                <a:cs typeface="Arial"/>
              </a:rPr>
              <a:t>n</a:t>
            </a:r>
            <a:r>
              <a:rPr sz="3600" u="heavy" spc="100" dirty="0">
                <a:latin typeface="Arial"/>
                <a:cs typeface="Arial"/>
              </a:rPr>
              <a:t>d</a:t>
            </a:r>
            <a:r>
              <a:rPr sz="3600" spc="45" dirty="0">
                <a:latin typeface="Times New Roman"/>
                <a:cs typeface="Times New Roman"/>
              </a:rPr>
              <a:t> </a:t>
            </a:r>
            <a:r>
              <a:rPr sz="3600" u="heavy" spc="170" dirty="0">
                <a:latin typeface="Arial"/>
                <a:cs typeface="Arial"/>
              </a:rPr>
              <a:t>M</a:t>
            </a:r>
            <a:r>
              <a:rPr sz="3600" u="heavy" spc="15" dirty="0">
                <a:latin typeface="Arial"/>
                <a:cs typeface="Arial"/>
              </a:rPr>
              <a:t>i</a:t>
            </a:r>
            <a:r>
              <a:rPr sz="3600" u="heavy" spc="20" dirty="0">
                <a:latin typeface="Arial"/>
                <a:cs typeface="Arial"/>
              </a:rPr>
              <a:t>n</a:t>
            </a:r>
            <a:r>
              <a:rPr sz="3600" u="heavy" spc="-220" dirty="0">
                <a:latin typeface="Arial"/>
                <a:cs typeface="Arial"/>
              </a:rPr>
              <a:t>a</a:t>
            </a:r>
            <a:r>
              <a:rPr sz="3600" u="heavy" spc="20" dirty="0">
                <a:latin typeface="Arial"/>
                <a:cs typeface="Arial"/>
              </a:rPr>
              <a:t>m</a:t>
            </a:r>
            <a:r>
              <a:rPr sz="3600" u="heavy" spc="-220" dirty="0">
                <a:latin typeface="Arial"/>
                <a:cs typeface="Arial"/>
              </a:rPr>
              <a:t>a</a:t>
            </a:r>
            <a:r>
              <a:rPr sz="3600" u="heavy" spc="185" dirty="0">
                <a:latin typeface="Arial"/>
                <a:cs typeface="Arial"/>
              </a:rPr>
              <a:t>t</a:t>
            </a:r>
            <a:r>
              <a:rPr sz="3600" u="heavy" spc="-185" dirty="0">
                <a:latin typeface="Arial"/>
                <a:cs typeface="Arial"/>
              </a:rPr>
              <a:t>a</a:t>
            </a:r>
            <a:r>
              <a:rPr sz="3600" u="heavy" spc="-114" dirty="0">
                <a:latin typeface="Arial"/>
                <a:cs typeface="Arial"/>
              </a:rPr>
              <a:t> </a:t>
            </a:r>
            <a:r>
              <a:rPr sz="3600" u="heavy" spc="75" dirty="0">
                <a:latin typeface="Arial"/>
                <a:cs typeface="Arial"/>
              </a:rPr>
              <a:t>d</a:t>
            </a:r>
            <a:r>
              <a:rPr sz="3600" u="heavy" spc="-70" dirty="0">
                <a:latin typeface="Arial"/>
                <a:cs typeface="Arial"/>
              </a:rPr>
              <a:t>i</a:t>
            </a:r>
            <a:r>
              <a:rPr sz="3600" u="heavy" spc="-180" dirty="0">
                <a:latin typeface="Arial"/>
                <a:cs typeface="Arial"/>
              </a:rPr>
              <a:t>s</a:t>
            </a:r>
            <a:r>
              <a:rPr sz="3600" u="heavy" spc="-160" dirty="0">
                <a:latin typeface="Arial"/>
                <a:cs typeface="Arial"/>
              </a:rPr>
              <a:t>e</a:t>
            </a:r>
            <a:r>
              <a:rPr sz="3600" u="heavy" spc="-220" dirty="0">
                <a:latin typeface="Arial"/>
                <a:cs typeface="Arial"/>
              </a:rPr>
              <a:t>a</a:t>
            </a:r>
            <a:r>
              <a:rPr sz="3600" u="heavy" spc="-320" dirty="0">
                <a:latin typeface="Arial"/>
                <a:cs typeface="Arial"/>
              </a:rPr>
              <a:t>s</a:t>
            </a:r>
            <a:r>
              <a:rPr sz="3600" u="heavy" spc="-145" dirty="0">
                <a:latin typeface="Arial"/>
                <a:cs typeface="Arial"/>
              </a:rPr>
              <a:t>e</a:t>
            </a:r>
            <a:r>
              <a:rPr sz="3600" spc="-235" dirty="0">
                <a:latin typeface="Arial"/>
                <a:cs typeface="Arial"/>
              </a:rPr>
              <a:t>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6231" y="2957918"/>
            <a:ext cx="4384675" cy="864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600" spc="-204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6600" spc="-40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66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600" spc="-78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6600" spc="-3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6600" spc="1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6600" spc="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6600" spc="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6600" spc="-4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6600" spc="16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6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50252" y="1414272"/>
            <a:ext cx="4623815" cy="46238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3725">
              <a:lnSpc>
                <a:spcPct val="100000"/>
              </a:lnSpc>
            </a:pPr>
            <a:r>
              <a:rPr spc="-655" dirty="0"/>
              <a:t>S</a:t>
            </a:r>
            <a:r>
              <a:rPr spc="-195" dirty="0"/>
              <a:t>O</a:t>
            </a:r>
            <a:r>
              <a:rPr spc="-210" dirty="0"/>
              <a:t>U</a:t>
            </a:r>
            <a:r>
              <a:rPr spc="-620" dirty="0"/>
              <a:t>R</a:t>
            </a:r>
            <a:r>
              <a:rPr spc="-530" dirty="0"/>
              <a:t>C</a:t>
            </a:r>
            <a:r>
              <a:rPr spc="-780" dirty="0"/>
              <a:t>E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pc="-35" dirty="0"/>
              <a:t>Cadmi</a:t>
            </a:r>
            <a:r>
              <a:rPr spc="-40" dirty="0"/>
              <a:t>u</a:t>
            </a:r>
            <a:r>
              <a:rPr spc="60" dirty="0"/>
              <a:t>m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50" dirty="0"/>
              <a:t>i</a:t>
            </a:r>
            <a:r>
              <a:rPr spc="-100" dirty="0"/>
              <a:t>s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20" dirty="0"/>
              <a:t>r</a:t>
            </a:r>
            <a:r>
              <a:rPr spc="-25" dirty="0"/>
              <a:t>e</a:t>
            </a:r>
            <a:r>
              <a:rPr spc="50" dirty="0"/>
              <a:t>gu</a:t>
            </a:r>
            <a:r>
              <a:rPr spc="10" dirty="0"/>
              <a:t>l</a:t>
            </a:r>
            <a:r>
              <a:rPr spc="-20" dirty="0"/>
              <a:t>arly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40" dirty="0"/>
              <a:t>foun</a:t>
            </a:r>
            <a:r>
              <a:rPr spc="80" dirty="0"/>
              <a:t>d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10" dirty="0"/>
              <a:t>i</a:t>
            </a:r>
            <a:r>
              <a:rPr spc="40" dirty="0"/>
              <a:t>n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50" dirty="0"/>
              <a:t>ores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65" dirty="0"/>
              <a:t>t</a:t>
            </a:r>
            <a:r>
              <a:rPr spc="120" dirty="0"/>
              <a:t>o</a:t>
            </a:r>
            <a:r>
              <a:rPr spc="10" dirty="0"/>
              <a:t>gether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50" dirty="0"/>
              <a:t>with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55" dirty="0"/>
              <a:t>z</a:t>
            </a:r>
            <a:r>
              <a:rPr spc="-40" dirty="0"/>
              <a:t>in</a:t>
            </a:r>
            <a:r>
              <a:rPr spc="-50" dirty="0"/>
              <a:t>c</a:t>
            </a:r>
            <a:r>
              <a:rPr spc="-150" dirty="0"/>
              <a:t>,</a:t>
            </a:r>
            <a:r>
              <a:rPr spc="95" dirty="0">
                <a:latin typeface="Times New Roman"/>
                <a:cs typeface="Times New Roman"/>
              </a:rPr>
              <a:t> </a:t>
            </a:r>
            <a:r>
              <a:rPr spc="-15" dirty="0"/>
              <a:t>c</a:t>
            </a:r>
            <a:r>
              <a:rPr spc="-25" dirty="0"/>
              <a:t>o</a:t>
            </a:r>
            <a:r>
              <a:rPr spc="10" dirty="0"/>
              <a:t>pp</a:t>
            </a:r>
            <a:r>
              <a:rPr spc="15" dirty="0"/>
              <a:t>e</a:t>
            </a:r>
            <a:r>
              <a:rPr spc="30" dirty="0"/>
              <a:t>r</a:t>
            </a:r>
          </a:p>
          <a:p>
            <a:pPr marL="299085">
              <a:lnSpc>
                <a:spcPct val="100000"/>
              </a:lnSpc>
            </a:pPr>
            <a:r>
              <a:rPr spc="-15" dirty="0"/>
              <a:t>and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65" dirty="0"/>
              <a:t>lead</a:t>
            </a:r>
            <a:r>
              <a:rPr spc="-35" dirty="0"/>
              <a:t>.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00" dirty="0"/>
              <a:t>Th</a:t>
            </a:r>
            <a:r>
              <a:rPr spc="-90" dirty="0"/>
              <a:t>e</a:t>
            </a:r>
            <a:r>
              <a:rPr spc="-25" dirty="0"/>
              <a:t>r</a:t>
            </a:r>
            <a:r>
              <a:rPr spc="-35" dirty="0"/>
              <a:t>e</a:t>
            </a:r>
            <a:r>
              <a:rPr spc="60" dirty="0"/>
              <a:t>fo</a:t>
            </a:r>
            <a:r>
              <a:rPr spc="50" dirty="0"/>
              <a:t>r</a:t>
            </a:r>
            <a:r>
              <a:rPr spc="-80" dirty="0"/>
              <a:t>e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u="heavy" spc="-15" dirty="0"/>
              <a:t>vol</a:t>
            </a:r>
            <a:r>
              <a:rPr u="heavy" spc="-25" dirty="0"/>
              <a:t>c</a:t>
            </a:r>
            <a:r>
              <a:rPr u="heavy" spc="-45" dirty="0"/>
              <a:t>anic</a:t>
            </a:r>
            <a:r>
              <a:rPr u="heavy" spc="20" dirty="0"/>
              <a:t> </a:t>
            </a:r>
            <a:r>
              <a:rPr u="heavy" spc="-10" dirty="0"/>
              <a:t>activ</a:t>
            </a:r>
            <a:r>
              <a:rPr u="heavy" spc="-20" dirty="0"/>
              <a:t>i</a:t>
            </a:r>
            <a:r>
              <a:rPr u="heavy" spc="45" dirty="0"/>
              <a:t>ty</a:t>
            </a:r>
            <a:r>
              <a:rPr u="heavy" spc="20" dirty="0"/>
              <a:t> </a:t>
            </a:r>
            <a:r>
              <a:rPr spc="-50" dirty="0"/>
              <a:t>i</a:t>
            </a:r>
            <a:r>
              <a:rPr spc="-100" dirty="0"/>
              <a:t>s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one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dirty="0"/>
              <a:t>natural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spc="-65" dirty="0"/>
              <a:t>source.</a:t>
            </a:r>
          </a:p>
          <a:p>
            <a:pPr marL="299085" marR="56070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pc="-114" dirty="0"/>
              <a:t>Ca</a:t>
            </a:r>
            <a:r>
              <a:rPr spc="-90" dirty="0"/>
              <a:t>d</a:t>
            </a:r>
            <a:r>
              <a:rPr spc="75" dirty="0"/>
              <a:t>m</a:t>
            </a:r>
            <a:r>
              <a:rPr spc="10" dirty="0"/>
              <a:t>i</a:t>
            </a:r>
            <a:r>
              <a:rPr spc="30" dirty="0"/>
              <a:t>um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50" dirty="0"/>
              <a:t>i</a:t>
            </a:r>
            <a:r>
              <a:rPr spc="-100" dirty="0"/>
              <a:t>s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10" dirty="0"/>
              <a:t>wide</a:t>
            </a:r>
            <a:r>
              <a:rPr spc="-5" dirty="0"/>
              <a:t>l</a:t>
            </a:r>
            <a:r>
              <a:rPr dirty="0"/>
              <a:t>y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55" dirty="0"/>
              <a:t>used</a:t>
            </a:r>
            <a:r>
              <a:rPr spc="50" dirty="0">
                <a:latin typeface="Times New Roman"/>
                <a:cs typeface="Times New Roman"/>
              </a:rPr>
              <a:t> </a:t>
            </a:r>
            <a:r>
              <a:rPr spc="10" dirty="0"/>
              <a:t>i</a:t>
            </a:r>
            <a:r>
              <a:rPr spc="40" dirty="0"/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5" dirty="0"/>
              <a:t>industrial</a:t>
            </a:r>
            <a:r>
              <a:rPr spc="95" dirty="0">
                <a:latin typeface="Times New Roman"/>
                <a:cs typeface="Times New Roman"/>
              </a:rPr>
              <a:t> </a:t>
            </a:r>
            <a:r>
              <a:rPr spc="65" dirty="0"/>
              <a:t>p</a:t>
            </a:r>
            <a:r>
              <a:rPr spc="45" dirty="0"/>
              <a:t>r</a:t>
            </a:r>
            <a:r>
              <a:rPr spc="-15" dirty="0"/>
              <a:t>o</a:t>
            </a:r>
            <a:r>
              <a:rPr spc="-25" dirty="0"/>
              <a:t>c</a:t>
            </a:r>
            <a:r>
              <a:rPr spc="-155" dirty="0"/>
              <a:t>es</a:t>
            </a:r>
            <a:r>
              <a:rPr spc="-140" dirty="0"/>
              <a:t>ses,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95" dirty="0"/>
              <a:t>e.g.: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155" dirty="0"/>
              <a:t>as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55" dirty="0"/>
              <a:t>an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/>
              <a:t>anti</a:t>
            </a:r>
            <a:r>
              <a:rPr spc="-10" dirty="0"/>
              <a:t>c</a:t>
            </a:r>
            <a:r>
              <a:rPr spc="-15" dirty="0"/>
              <a:t>orrosive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spc="-40" dirty="0"/>
              <a:t>ag</a:t>
            </a:r>
            <a:r>
              <a:rPr spc="-35" dirty="0"/>
              <a:t>e</a:t>
            </a:r>
            <a:r>
              <a:rPr spc="80" dirty="0"/>
              <a:t>nt</a:t>
            </a: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pc="-130" dirty="0"/>
              <a:t>As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120" dirty="0"/>
              <a:t>a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30" dirty="0"/>
              <a:t>sta</a:t>
            </a:r>
            <a:r>
              <a:rPr spc="-25" dirty="0"/>
              <a:t>b</a:t>
            </a:r>
            <a:r>
              <a:rPr spc="40" dirty="0"/>
              <a:t>i</a:t>
            </a:r>
            <a:r>
              <a:rPr spc="35" dirty="0"/>
              <a:t>l</a:t>
            </a:r>
            <a:r>
              <a:rPr spc="-30" dirty="0"/>
              <a:t>i</a:t>
            </a:r>
            <a:r>
              <a:rPr spc="-65" dirty="0"/>
              <a:t>z</a:t>
            </a:r>
            <a:r>
              <a:rPr spc="-25" dirty="0"/>
              <a:t>er</a:t>
            </a:r>
            <a:r>
              <a:rPr spc="85" dirty="0">
                <a:latin typeface="Times New Roman"/>
                <a:cs typeface="Times New Roman"/>
              </a:rPr>
              <a:t> </a:t>
            </a:r>
            <a:r>
              <a:rPr spc="10" dirty="0"/>
              <a:t>i</a:t>
            </a:r>
            <a:r>
              <a:rPr spc="40" dirty="0"/>
              <a:t>n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215" dirty="0"/>
              <a:t>PV</a:t>
            </a:r>
            <a:r>
              <a:rPr spc="-229" dirty="0"/>
              <a:t>C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spc="65" dirty="0"/>
              <a:t>p</a:t>
            </a:r>
            <a:r>
              <a:rPr spc="45" dirty="0"/>
              <a:t>r</a:t>
            </a:r>
            <a:r>
              <a:rPr spc="10" dirty="0"/>
              <a:t>odu</a:t>
            </a:r>
            <a:r>
              <a:rPr spc="-5" dirty="0"/>
              <a:t>c</a:t>
            </a:r>
            <a:r>
              <a:rPr spc="-20" dirty="0"/>
              <a:t>ts</a:t>
            </a: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pc="-130" dirty="0"/>
              <a:t>As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20" dirty="0"/>
              <a:t>a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dirty="0"/>
              <a:t>co</a:t>
            </a:r>
            <a:r>
              <a:rPr spc="-10" dirty="0"/>
              <a:t>l</a:t>
            </a:r>
            <a:r>
              <a:rPr spc="50" dirty="0"/>
              <a:t>or</a:t>
            </a:r>
            <a:r>
              <a:rPr spc="95" dirty="0">
                <a:latin typeface="Times New Roman"/>
                <a:cs typeface="Times New Roman"/>
              </a:rPr>
              <a:t> </a:t>
            </a:r>
            <a:r>
              <a:rPr spc="45" dirty="0"/>
              <a:t>pigment</a:t>
            </a: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pc="-65" dirty="0"/>
              <a:t>A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20" dirty="0"/>
              <a:t>neutr</a:t>
            </a:r>
            <a:r>
              <a:rPr spc="40" dirty="0"/>
              <a:t>o</a:t>
            </a:r>
            <a:r>
              <a:rPr spc="35" dirty="0"/>
              <a:t>n</a:t>
            </a:r>
            <a:r>
              <a:rPr spc="30" dirty="0"/>
              <a:t>-a</a:t>
            </a:r>
            <a:r>
              <a:rPr spc="45" dirty="0"/>
              <a:t>b</a:t>
            </a:r>
            <a:r>
              <a:rPr spc="-5" dirty="0"/>
              <a:t>sor</a:t>
            </a:r>
            <a:r>
              <a:rPr spc="10" dirty="0"/>
              <a:t>b</a:t>
            </a:r>
            <a:r>
              <a:rPr spc="-35" dirty="0"/>
              <a:t>er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10" dirty="0"/>
              <a:t>i</a:t>
            </a:r>
            <a:r>
              <a:rPr spc="40" dirty="0"/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30" dirty="0"/>
              <a:t>nu</a:t>
            </a:r>
            <a:r>
              <a:rPr spc="-35" dirty="0"/>
              <a:t>c</a:t>
            </a:r>
            <a:r>
              <a:rPr spc="-40" dirty="0"/>
              <a:t>lea</a:t>
            </a:r>
            <a:r>
              <a:rPr spc="-25" dirty="0"/>
              <a:t>r</a:t>
            </a:r>
            <a:r>
              <a:rPr spc="85" dirty="0">
                <a:latin typeface="Times New Roman"/>
                <a:cs typeface="Times New Roman"/>
              </a:rPr>
              <a:t> </a:t>
            </a:r>
            <a:r>
              <a:rPr spc="10" dirty="0"/>
              <a:t>pow</a:t>
            </a:r>
            <a:r>
              <a:rPr spc="20" dirty="0"/>
              <a:t>e</a:t>
            </a:r>
            <a:r>
              <a:rPr spc="30" dirty="0"/>
              <a:t>r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15" dirty="0"/>
              <a:t>plants</a:t>
            </a: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pc="-40" dirty="0"/>
              <a:t>I</a:t>
            </a:r>
            <a:r>
              <a:rPr spc="10" dirty="0"/>
              <a:t>n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20" dirty="0"/>
              <a:t>the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10" dirty="0"/>
              <a:t>fab</a:t>
            </a:r>
            <a:r>
              <a:rPr spc="15" dirty="0"/>
              <a:t>r</a:t>
            </a:r>
            <a:r>
              <a:rPr spc="-25" dirty="0"/>
              <a:t>i</a:t>
            </a:r>
            <a:r>
              <a:rPr spc="-50" dirty="0"/>
              <a:t>c</a:t>
            </a:r>
            <a:r>
              <a:rPr spc="30" dirty="0"/>
              <a:t>ation</a:t>
            </a:r>
            <a:r>
              <a:rPr spc="85" dirty="0">
                <a:latin typeface="Times New Roman"/>
                <a:cs typeface="Times New Roman"/>
              </a:rPr>
              <a:t> </a:t>
            </a:r>
            <a:r>
              <a:rPr spc="70" dirty="0"/>
              <a:t>of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10" dirty="0"/>
              <a:t>ni</a:t>
            </a:r>
            <a:r>
              <a:rPr spc="-30" dirty="0"/>
              <a:t>c</a:t>
            </a:r>
            <a:r>
              <a:rPr spc="-35" dirty="0"/>
              <a:t>ke</a:t>
            </a:r>
            <a:r>
              <a:rPr spc="-10" dirty="0"/>
              <a:t>l</a:t>
            </a:r>
            <a:r>
              <a:rPr spc="25" dirty="0"/>
              <a:t>-cadm</a:t>
            </a:r>
            <a:r>
              <a:rPr dirty="0"/>
              <a:t>i</a:t>
            </a:r>
            <a:r>
              <a:rPr spc="30" dirty="0"/>
              <a:t>um</a:t>
            </a:r>
            <a:r>
              <a:rPr spc="95" dirty="0">
                <a:latin typeface="Times New Roman"/>
                <a:cs typeface="Times New Roman"/>
              </a:rPr>
              <a:t> </a:t>
            </a:r>
            <a:r>
              <a:rPr spc="-30" dirty="0"/>
              <a:t>b</a:t>
            </a:r>
            <a:r>
              <a:rPr spc="-25" dirty="0"/>
              <a:t>a</a:t>
            </a:r>
            <a:r>
              <a:rPr spc="45" dirty="0"/>
              <a:t>tt</a:t>
            </a:r>
            <a:r>
              <a:rPr spc="95" dirty="0"/>
              <a:t>e</a:t>
            </a:r>
            <a:r>
              <a:rPr spc="-50" dirty="0"/>
              <a:t>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528" y="1769421"/>
            <a:ext cx="9209405" cy="2129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600" spc="-145" dirty="0">
                <a:latin typeface="Arial"/>
                <a:cs typeface="Arial"/>
              </a:rPr>
              <a:t>A</a:t>
            </a:r>
            <a:r>
              <a:rPr sz="3600" spc="-105" dirty="0">
                <a:latin typeface="Arial"/>
                <a:cs typeface="Arial"/>
              </a:rPr>
              <a:t>c</a:t>
            </a:r>
            <a:r>
              <a:rPr sz="3600" spc="30" dirty="0">
                <a:latin typeface="Arial"/>
                <a:cs typeface="Arial"/>
              </a:rPr>
              <a:t>ute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60" dirty="0">
                <a:latin typeface="Arial"/>
                <a:cs typeface="Arial"/>
              </a:rPr>
              <a:t>exposure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150" dirty="0">
                <a:latin typeface="Arial"/>
                <a:cs typeface="Arial"/>
              </a:rPr>
              <a:t>to</a:t>
            </a:r>
            <a:r>
              <a:rPr sz="3600" spc="100" dirty="0">
                <a:latin typeface="Times New Roman"/>
                <a:cs typeface="Times New Roman"/>
              </a:rPr>
              <a:t> </a:t>
            </a:r>
            <a:r>
              <a:rPr sz="3600" spc="-80" dirty="0">
                <a:latin typeface="Arial"/>
                <a:cs typeface="Arial"/>
              </a:rPr>
              <a:t>ca</a:t>
            </a:r>
            <a:r>
              <a:rPr sz="3600" spc="-75" dirty="0">
                <a:latin typeface="Arial"/>
                <a:cs typeface="Arial"/>
              </a:rPr>
              <a:t>d</a:t>
            </a:r>
            <a:r>
              <a:rPr sz="3600" spc="50" dirty="0">
                <a:latin typeface="Arial"/>
                <a:cs typeface="Arial"/>
              </a:rPr>
              <a:t>miu</a:t>
            </a:r>
            <a:r>
              <a:rPr sz="3600" spc="90" dirty="0">
                <a:latin typeface="Arial"/>
                <a:cs typeface="Arial"/>
              </a:rPr>
              <a:t>m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-40" dirty="0">
                <a:latin typeface="Arial"/>
                <a:cs typeface="Arial"/>
              </a:rPr>
              <a:t>fumes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-55" dirty="0">
                <a:latin typeface="Arial"/>
                <a:cs typeface="Arial"/>
              </a:rPr>
              <a:t>may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-95" dirty="0">
                <a:latin typeface="Arial"/>
                <a:cs typeface="Arial"/>
              </a:rPr>
              <a:t>cau</a:t>
            </a:r>
            <a:r>
              <a:rPr sz="3600" spc="-204" dirty="0">
                <a:latin typeface="Arial"/>
                <a:cs typeface="Arial"/>
              </a:rPr>
              <a:t>s</a:t>
            </a:r>
            <a:r>
              <a:rPr sz="3600" spc="-225" dirty="0">
                <a:latin typeface="Arial"/>
                <a:cs typeface="Arial"/>
              </a:rPr>
              <a:t>e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50" dirty="0">
                <a:latin typeface="Arial"/>
                <a:cs typeface="Arial"/>
              </a:rPr>
              <a:t>fl</a:t>
            </a:r>
            <a:r>
              <a:rPr sz="3600" spc="125" dirty="0">
                <a:latin typeface="Arial"/>
                <a:cs typeface="Arial"/>
              </a:rPr>
              <a:t>u</a:t>
            </a:r>
            <a:r>
              <a:rPr sz="3600" spc="35" dirty="0">
                <a:latin typeface="Arial"/>
                <a:cs typeface="Arial"/>
              </a:rPr>
              <a:t>-like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Arial"/>
                <a:cs typeface="Arial"/>
              </a:rPr>
              <a:t>symptom</a:t>
            </a:r>
            <a:r>
              <a:rPr sz="3600" dirty="0">
                <a:latin typeface="Arial"/>
                <a:cs typeface="Arial"/>
              </a:rPr>
              <a:t>s</a:t>
            </a:r>
            <a:r>
              <a:rPr sz="3600" spc="95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Arial"/>
                <a:cs typeface="Arial"/>
              </a:rPr>
              <a:t>in</a:t>
            </a:r>
            <a:r>
              <a:rPr sz="3600" spc="-10" dirty="0">
                <a:latin typeface="Arial"/>
                <a:cs typeface="Arial"/>
              </a:rPr>
              <a:t>c</a:t>
            </a:r>
            <a:r>
              <a:rPr sz="3600" spc="50" dirty="0">
                <a:latin typeface="Arial"/>
                <a:cs typeface="Arial"/>
              </a:rPr>
              <a:t>lu</a:t>
            </a:r>
            <a:r>
              <a:rPr sz="3600" spc="85" dirty="0">
                <a:latin typeface="Arial"/>
                <a:cs typeface="Arial"/>
              </a:rPr>
              <a:t>d</a:t>
            </a:r>
            <a:r>
              <a:rPr sz="3600" spc="50" dirty="0">
                <a:latin typeface="Arial"/>
                <a:cs typeface="Arial"/>
              </a:rPr>
              <a:t>in</a:t>
            </a:r>
            <a:r>
              <a:rPr sz="3600" spc="80" dirty="0">
                <a:latin typeface="Arial"/>
                <a:cs typeface="Arial"/>
              </a:rPr>
              <a:t>g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Arial"/>
                <a:cs typeface="Arial"/>
              </a:rPr>
              <a:t>ch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spc="-95" dirty="0">
                <a:latin typeface="Arial"/>
                <a:cs typeface="Arial"/>
              </a:rPr>
              <a:t>lls,</a:t>
            </a:r>
            <a:r>
              <a:rPr sz="3600" spc="-80" dirty="0">
                <a:latin typeface="Times New Roman"/>
                <a:cs typeface="Times New Roman"/>
              </a:rPr>
              <a:t> </a:t>
            </a:r>
            <a:r>
              <a:rPr sz="3600" spc="-60" dirty="0">
                <a:latin typeface="Arial"/>
                <a:cs typeface="Arial"/>
              </a:rPr>
              <a:t>fever,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Arial"/>
                <a:cs typeface="Arial"/>
              </a:rPr>
              <a:t>and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55" dirty="0">
                <a:latin typeface="Arial"/>
                <a:cs typeface="Arial"/>
              </a:rPr>
              <a:t>mus</a:t>
            </a:r>
            <a:r>
              <a:rPr sz="3600" spc="-65" dirty="0">
                <a:latin typeface="Arial"/>
                <a:cs typeface="Arial"/>
              </a:rPr>
              <a:t>cle</a:t>
            </a:r>
            <a:r>
              <a:rPr sz="3600" spc="100" dirty="0">
                <a:latin typeface="Times New Roman"/>
                <a:cs typeface="Times New Roman"/>
              </a:rPr>
              <a:t> </a:t>
            </a:r>
            <a:r>
              <a:rPr sz="3600" spc="-100" dirty="0">
                <a:latin typeface="Arial"/>
                <a:cs typeface="Arial"/>
              </a:rPr>
              <a:t>ache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Arial"/>
                <a:cs typeface="Arial"/>
              </a:rPr>
              <a:t>sometime</a:t>
            </a:r>
            <a:r>
              <a:rPr sz="3600" spc="-20" dirty="0">
                <a:latin typeface="Arial"/>
                <a:cs typeface="Arial"/>
              </a:rPr>
              <a:t>s</a:t>
            </a:r>
            <a:r>
              <a:rPr sz="3600" spc="10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Arial"/>
                <a:cs typeface="Arial"/>
              </a:rPr>
              <a:t>refer</a:t>
            </a:r>
            <a:r>
              <a:rPr sz="3600" spc="-20" dirty="0">
                <a:latin typeface="Arial"/>
                <a:cs typeface="Arial"/>
              </a:rPr>
              <a:t>r</a:t>
            </a:r>
            <a:r>
              <a:rPr sz="3600" dirty="0">
                <a:latin typeface="Arial"/>
                <a:cs typeface="Arial"/>
              </a:rPr>
              <a:t>ed</a:t>
            </a:r>
            <a:r>
              <a:rPr sz="3600" spc="105" dirty="0">
                <a:latin typeface="Times New Roman"/>
                <a:cs typeface="Times New Roman"/>
              </a:rPr>
              <a:t> </a:t>
            </a:r>
            <a:r>
              <a:rPr sz="3600" spc="150" dirty="0">
                <a:latin typeface="Arial"/>
                <a:cs typeface="Arial"/>
              </a:rPr>
              <a:t>to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-229" dirty="0">
                <a:latin typeface="Arial"/>
                <a:cs typeface="Arial"/>
              </a:rPr>
              <a:t>as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u="heavy" spc="185" dirty="0">
                <a:latin typeface="Arial"/>
                <a:cs typeface="Arial"/>
              </a:rPr>
              <a:t>"</a:t>
            </a:r>
            <a:r>
              <a:rPr sz="3600" u="heavy" spc="135" dirty="0">
                <a:latin typeface="Arial"/>
                <a:cs typeface="Arial"/>
              </a:rPr>
              <a:t>t</a:t>
            </a:r>
            <a:r>
              <a:rPr sz="3600" u="heavy" spc="-5" dirty="0">
                <a:latin typeface="Arial"/>
                <a:cs typeface="Arial"/>
              </a:rPr>
              <a:t>h</a:t>
            </a:r>
            <a:r>
              <a:rPr sz="3600" u="heavy" spc="-120" dirty="0">
                <a:latin typeface="Arial"/>
                <a:cs typeface="Arial"/>
              </a:rPr>
              <a:t>e </a:t>
            </a:r>
            <a:r>
              <a:rPr sz="3600" u="heavy" spc="-165" dirty="0">
                <a:latin typeface="Arial"/>
                <a:cs typeface="Arial"/>
              </a:rPr>
              <a:t>c</a:t>
            </a:r>
            <a:r>
              <a:rPr sz="3600" u="heavy" spc="-210" dirty="0">
                <a:latin typeface="Arial"/>
                <a:cs typeface="Arial"/>
              </a:rPr>
              <a:t>a</a:t>
            </a:r>
            <a:r>
              <a:rPr sz="3600" u="heavy" spc="65" dirty="0">
                <a:latin typeface="Arial"/>
                <a:cs typeface="Arial"/>
              </a:rPr>
              <a:t>d</a:t>
            </a:r>
            <a:r>
              <a:rPr sz="3600" u="heavy" spc="35" dirty="0">
                <a:latin typeface="Arial"/>
                <a:cs typeface="Arial"/>
              </a:rPr>
              <a:t>m</a:t>
            </a:r>
            <a:r>
              <a:rPr sz="3600" u="heavy" spc="50" dirty="0">
                <a:latin typeface="Arial"/>
                <a:cs typeface="Arial"/>
              </a:rPr>
              <a:t>i</a:t>
            </a:r>
            <a:r>
              <a:rPr sz="3600" u="heavy" spc="-30" dirty="0">
                <a:latin typeface="Arial"/>
                <a:cs typeface="Arial"/>
              </a:rPr>
              <a:t>u</a:t>
            </a:r>
            <a:r>
              <a:rPr sz="3600" u="heavy" spc="90" dirty="0">
                <a:latin typeface="Arial"/>
                <a:cs typeface="Arial"/>
              </a:rPr>
              <a:t>m</a:t>
            </a:r>
            <a:r>
              <a:rPr sz="3600" u="heavy" spc="-140" dirty="0">
                <a:latin typeface="Arial"/>
                <a:cs typeface="Arial"/>
              </a:rPr>
              <a:t> </a:t>
            </a:r>
            <a:r>
              <a:rPr sz="3600" u="heavy" spc="70" dirty="0">
                <a:latin typeface="Arial"/>
                <a:cs typeface="Arial"/>
              </a:rPr>
              <a:t>b</a:t>
            </a:r>
            <a:r>
              <a:rPr sz="3600" u="heavy" spc="15" dirty="0">
                <a:latin typeface="Arial"/>
                <a:cs typeface="Arial"/>
              </a:rPr>
              <a:t>l</a:t>
            </a:r>
            <a:r>
              <a:rPr sz="3600" u="heavy" spc="20" dirty="0">
                <a:latin typeface="Arial"/>
                <a:cs typeface="Arial"/>
              </a:rPr>
              <a:t>u</a:t>
            </a:r>
            <a:r>
              <a:rPr sz="3600" u="heavy" spc="-160" dirty="0">
                <a:latin typeface="Arial"/>
                <a:cs typeface="Arial"/>
              </a:rPr>
              <a:t>e</a:t>
            </a:r>
            <a:r>
              <a:rPr sz="3600" u="heavy" spc="-320" dirty="0">
                <a:latin typeface="Arial"/>
                <a:cs typeface="Arial"/>
              </a:rPr>
              <a:t>s</a:t>
            </a:r>
            <a:r>
              <a:rPr sz="3600" u="heavy" spc="-250" dirty="0">
                <a:latin typeface="Arial"/>
                <a:cs typeface="Arial"/>
              </a:rPr>
              <a:t>.</a:t>
            </a:r>
            <a:r>
              <a:rPr sz="3600" u="heavy" spc="125" dirty="0">
                <a:latin typeface="Arial"/>
                <a:cs typeface="Arial"/>
              </a:rPr>
              <a:t>"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ct val="100000"/>
              </a:lnSpc>
            </a:pPr>
            <a:r>
              <a:rPr spc="-655" dirty="0"/>
              <a:t>S</a:t>
            </a:r>
            <a:r>
              <a:rPr spc="-560" dirty="0"/>
              <a:t>Y</a:t>
            </a:r>
            <a:r>
              <a:rPr spc="185" dirty="0"/>
              <a:t>M</a:t>
            </a:r>
            <a:r>
              <a:rPr spc="-509" dirty="0"/>
              <a:t>P</a:t>
            </a:r>
            <a:r>
              <a:rPr spc="-440" dirty="0"/>
              <a:t>T</a:t>
            </a:r>
            <a:r>
              <a:rPr spc="-210" dirty="0"/>
              <a:t>O</a:t>
            </a:r>
            <a:r>
              <a:rPr spc="180" dirty="0"/>
              <a:t>M</a:t>
            </a:r>
            <a:r>
              <a:rPr spc="-509" dirty="0"/>
              <a:t>P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5" y="2625254"/>
            <a:ext cx="8767445" cy="3623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100" dirty="0">
                <a:latin typeface="Arial"/>
                <a:cs typeface="Arial"/>
              </a:rPr>
              <a:t>Mo</a:t>
            </a:r>
            <a:r>
              <a:rPr sz="2400" spc="50" dirty="0">
                <a:latin typeface="Arial"/>
                <a:cs typeface="Arial"/>
              </a:rPr>
              <a:t>r</a:t>
            </a:r>
            <a:r>
              <a:rPr sz="2400" spc="-80" dirty="0">
                <a:latin typeface="Arial"/>
                <a:cs typeface="Arial"/>
              </a:rPr>
              <a:t>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Arial"/>
                <a:cs typeface="Arial"/>
              </a:rPr>
              <a:t>s</a:t>
            </a:r>
            <a:r>
              <a:rPr sz="2400" spc="-150" dirty="0">
                <a:latin typeface="Arial"/>
                <a:cs typeface="Arial"/>
              </a:rPr>
              <a:t>e</a:t>
            </a:r>
            <a:r>
              <a:rPr sz="2400" spc="-75" dirty="0">
                <a:latin typeface="Arial"/>
                <a:cs typeface="Arial"/>
              </a:rPr>
              <a:t>ve</a:t>
            </a:r>
            <a:r>
              <a:rPr sz="2400" spc="-25" dirty="0">
                <a:latin typeface="Arial"/>
                <a:cs typeface="Arial"/>
              </a:rPr>
              <a:t>re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Arial"/>
                <a:cs typeface="Arial"/>
              </a:rPr>
              <a:t>e</a:t>
            </a:r>
            <a:r>
              <a:rPr sz="2400" spc="-80" dirty="0">
                <a:latin typeface="Arial"/>
                <a:cs typeface="Arial"/>
              </a:rPr>
              <a:t>x</a:t>
            </a:r>
            <a:r>
              <a:rPr sz="2400" spc="-15" dirty="0">
                <a:latin typeface="Arial"/>
                <a:cs typeface="Arial"/>
              </a:rPr>
              <a:t>posur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-195" dirty="0">
                <a:latin typeface="Arial"/>
                <a:cs typeface="Arial"/>
              </a:rPr>
              <a:t>s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Arial"/>
                <a:cs typeface="Arial"/>
              </a:rPr>
              <a:t>can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Arial"/>
                <a:cs typeface="Arial"/>
              </a:rPr>
              <a:t>cause</a:t>
            </a:r>
            <a:endParaRPr sz="2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-120" dirty="0">
                <a:latin typeface="Arial"/>
                <a:cs typeface="Arial"/>
              </a:rPr>
              <a:t>T</a:t>
            </a:r>
            <a:r>
              <a:rPr sz="2400" spc="-60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acheo-b</a:t>
            </a:r>
            <a:r>
              <a:rPr sz="2400" spc="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on</a:t>
            </a:r>
            <a:r>
              <a:rPr sz="2400" spc="-10" dirty="0">
                <a:latin typeface="Arial"/>
                <a:cs typeface="Arial"/>
              </a:rPr>
              <a:t>c</a:t>
            </a:r>
            <a:r>
              <a:rPr sz="2400" spc="65" dirty="0">
                <a:latin typeface="Arial"/>
                <a:cs typeface="Arial"/>
              </a:rPr>
              <a:t>hit</a:t>
            </a:r>
            <a:r>
              <a:rPr sz="2400" spc="25" dirty="0">
                <a:latin typeface="Arial"/>
                <a:cs typeface="Arial"/>
              </a:rPr>
              <a:t>i</a:t>
            </a:r>
            <a:r>
              <a:rPr sz="2400" spc="-190" dirty="0">
                <a:latin typeface="Arial"/>
                <a:cs typeface="Arial"/>
              </a:rPr>
              <a:t>s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Arial"/>
                <a:cs typeface="Arial"/>
              </a:rPr>
              <a:t>pneumon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40" dirty="0">
                <a:latin typeface="Arial"/>
                <a:cs typeface="Arial"/>
              </a:rPr>
              <a:t>tis,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pulm</a:t>
            </a:r>
            <a:r>
              <a:rPr sz="2400" spc="40" dirty="0">
                <a:latin typeface="Arial"/>
                <a:cs typeface="Arial"/>
              </a:rPr>
              <a:t>o</a:t>
            </a:r>
            <a:r>
              <a:rPr sz="2400" spc="-25" dirty="0">
                <a:latin typeface="Arial"/>
                <a:cs typeface="Arial"/>
              </a:rPr>
              <a:t>nary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d</a:t>
            </a:r>
            <a:r>
              <a:rPr sz="2400" spc="-80" dirty="0">
                <a:latin typeface="Arial"/>
                <a:cs typeface="Arial"/>
              </a:rPr>
              <a:t>ema.</a:t>
            </a:r>
            <a:endParaRPr sz="2400">
              <a:latin typeface="Arial"/>
              <a:cs typeface="Arial"/>
            </a:endParaRPr>
          </a:p>
          <a:p>
            <a:pPr marL="299085" marR="10477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-35" dirty="0">
                <a:latin typeface="Arial"/>
                <a:cs typeface="Arial"/>
              </a:rPr>
              <a:t>Symptom</a:t>
            </a:r>
            <a:r>
              <a:rPr sz="2400" spc="-25" dirty="0">
                <a:latin typeface="Arial"/>
                <a:cs typeface="Arial"/>
              </a:rPr>
              <a:t>s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of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Arial"/>
                <a:cs typeface="Arial"/>
              </a:rPr>
              <a:t>inflammatio</a:t>
            </a:r>
            <a:r>
              <a:rPr sz="2400" spc="10" dirty="0">
                <a:latin typeface="Arial"/>
                <a:cs typeface="Arial"/>
              </a:rPr>
              <a:t>n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ma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spc="-55" dirty="0">
                <a:latin typeface="Arial"/>
                <a:cs typeface="Arial"/>
              </a:rPr>
              <a:t>a</a:t>
            </a:r>
            <a:r>
              <a:rPr sz="2400" spc="-30" dirty="0">
                <a:latin typeface="Arial"/>
                <a:cs typeface="Arial"/>
              </a:rPr>
              <a:t>r</a:t>
            </a:r>
            <a:r>
              <a:rPr sz="2400" spc="140" dirty="0">
                <a:latin typeface="Arial"/>
                <a:cs typeface="Arial"/>
              </a:rPr>
              <a:t>t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h</a:t>
            </a:r>
            <a:r>
              <a:rPr sz="2400" spc="-25" dirty="0">
                <a:latin typeface="Arial"/>
                <a:cs typeface="Arial"/>
              </a:rPr>
              <a:t>ours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Arial"/>
                <a:cs typeface="Arial"/>
              </a:rPr>
              <a:t>af</a:t>
            </a:r>
            <a:r>
              <a:rPr sz="2400" spc="30" dirty="0">
                <a:latin typeface="Arial"/>
                <a:cs typeface="Arial"/>
              </a:rPr>
              <a:t>t</a:t>
            </a:r>
            <a:r>
              <a:rPr sz="2400" spc="-35" dirty="0">
                <a:latin typeface="Arial"/>
                <a:cs typeface="Arial"/>
              </a:rPr>
              <a:t>er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the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ex</a:t>
            </a:r>
            <a:r>
              <a:rPr sz="2400" spc="-35" dirty="0">
                <a:latin typeface="Arial"/>
                <a:cs typeface="Arial"/>
              </a:rPr>
              <a:t>p</a:t>
            </a:r>
            <a:r>
              <a:rPr sz="2400" spc="-40" dirty="0">
                <a:latin typeface="Arial"/>
                <a:cs typeface="Arial"/>
              </a:rPr>
              <a:t>osure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in</a:t>
            </a:r>
            <a:r>
              <a:rPr sz="2400" spc="-3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lud</a:t>
            </a:r>
            <a:r>
              <a:rPr sz="2400" spc="10" dirty="0">
                <a:latin typeface="Arial"/>
                <a:cs typeface="Arial"/>
              </a:rPr>
              <a:t>e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c</a:t>
            </a:r>
            <a:r>
              <a:rPr sz="2400" spc="-25" dirty="0">
                <a:latin typeface="Arial"/>
                <a:cs typeface="Arial"/>
              </a:rPr>
              <a:t>o</a:t>
            </a:r>
            <a:r>
              <a:rPr sz="2400" spc="-15" dirty="0">
                <a:latin typeface="Arial"/>
                <a:cs typeface="Arial"/>
              </a:rPr>
              <a:t>ugh,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Arial"/>
                <a:cs typeface="Arial"/>
              </a:rPr>
              <a:t>d</a:t>
            </a:r>
            <a:r>
              <a:rPr sz="2400" spc="45" dirty="0">
                <a:latin typeface="Arial"/>
                <a:cs typeface="Arial"/>
              </a:rPr>
              <a:t>r</a:t>
            </a:r>
            <a:r>
              <a:rPr sz="2400" spc="-105" dirty="0">
                <a:latin typeface="Arial"/>
                <a:cs typeface="Arial"/>
              </a:rPr>
              <a:t>yness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Arial"/>
                <a:cs typeface="Arial"/>
              </a:rPr>
              <a:t>ir</a:t>
            </a:r>
            <a:r>
              <a:rPr sz="2400" spc="45" dirty="0">
                <a:latin typeface="Arial"/>
                <a:cs typeface="Arial"/>
              </a:rPr>
              <a:t>r</a:t>
            </a:r>
            <a:r>
              <a:rPr sz="2400" spc="35" dirty="0">
                <a:latin typeface="Arial"/>
                <a:cs typeface="Arial"/>
              </a:rPr>
              <a:t>itatio</a:t>
            </a:r>
            <a:r>
              <a:rPr sz="2400" spc="65" dirty="0">
                <a:latin typeface="Arial"/>
                <a:cs typeface="Arial"/>
              </a:rPr>
              <a:t>n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of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the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Arial"/>
                <a:cs typeface="Arial"/>
              </a:rPr>
              <a:t>nose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Arial"/>
                <a:cs typeface="Arial"/>
              </a:rPr>
              <a:t>throat,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Arial"/>
                <a:cs typeface="Arial"/>
              </a:rPr>
              <a:t>headache,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di</a:t>
            </a:r>
            <a:r>
              <a:rPr sz="2400" spc="-15" dirty="0">
                <a:latin typeface="Arial"/>
                <a:cs typeface="Arial"/>
              </a:rPr>
              <a:t>z</a:t>
            </a:r>
            <a:r>
              <a:rPr sz="2400" spc="-55" dirty="0">
                <a:latin typeface="Arial"/>
                <a:cs typeface="Arial"/>
              </a:rPr>
              <a:t>z</a:t>
            </a:r>
            <a:r>
              <a:rPr sz="2400" spc="-40" dirty="0">
                <a:latin typeface="Arial"/>
                <a:cs typeface="Arial"/>
              </a:rPr>
              <a:t>i</a:t>
            </a:r>
            <a:r>
              <a:rPr sz="2400" spc="-114" dirty="0">
                <a:latin typeface="Arial"/>
                <a:cs typeface="Arial"/>
              </a:rPr>
              <a:t>ness,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Arial"/>
                <a:cs typeface="Arial"/>
              </a:rPr>
              <a:t>wea</a:t>
            </a:r>
            <a:r>
              <a:rPr sz="2400" spc="-5" dirty="0">
                <a:latin typeface="Arial"/>
                <a:cs typeface="Arial"/>
              </a:rPr>
              <a:t>k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spc="-155" dirty="0">
                <a:latin typeface="Arial"/>
                <a:cs typeface="Arial"/>
              </a:rPr>
              <a:t>ess,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40" dirty="0">
                <a:latin typeface="Arial"/>
                <a:cs typeface="Arial"/>
              </a:rPr>
              <a:t>ve</a:t>
            </a:r>
            <a:r>
              <a:rPr sz="2400" spc="-20" dirty="0">
                <a:latin typeface="Arial"/>
                <a:cs typeface="Arial"/>
              </a:rPr>
              <a:t>r</a:t>
            </a:r>
            <a:r>
              <a:rPr sz="2400" spc="-150" dirty="0">
                <a:latin typeface="Arial"/>
                <a:cs typeface="Arial"/>
              </a:rPr>
              <a:t>,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c</a:t>
            </a:r>
            <a:r>
              <a:rPr sz="2400" spc="-50" dirty="0">
                <a:latin typeface="Arial"/>
                <a:cs typeface="Arial"/>
              </a:rPr>
              <a:t>h</a:t>
            </a:r>
            <a:r>
              <a:rPr sz="2400" spc="40" dirty="0">
                <a:latin typeface="Arial"/>
                <a:cs typeface="Arial"/>
              </a:rPr>
              <a:t>i</a:t>
            </a:r>
            <a:r>
              <a:rPr sz="2400" spc="35" dirty="0">
                <a:latin typeface="Arial"/>
                <a:cs typeface="Arial"/>
              </a:rPr>
              <a:t>l</a:t>
            </a:r>
            <a:r>
              <a:rPr sz="2400" spc="-110" dirty="0">
                <a:latin typeface="Arial"/>
                <a:cs typeface="Arial"/>
              </a:rPr>
              <a:t>ls</a:t>
            </a:r>
            <a:r>
              <a:rPr sz="2400" spc="-80" dirty="0">
                <a:latin typeface="Arial"/>
                <a:cs typeface="Arial"/>
              </a:rPr>
              <a:t>,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c</a:t>
            </a:r>
            <a:r>
              <a:rPr sz="2400" spc="-50" dirty="0">
                <a:latin typeface="Arial"/>
                <a:cs typeface="Arial"/>
              </a:rPr>
              <a:t>h</a:t>
            </a:r>
            <a:r>
              <a:rPr sz="2400" spc="-45" dirty="0">
                <a:latin typeface="Arial"/>
                <a:cs typeface="Arial"/>
              </a:rPr>
              <a:t>est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Arial"/>
                <a:cs typeface="Arial"/>
              </a:rPr>
              <a:t>p</a:t>
            </a:r>
            <a:r>
              <a:rPr sz="2400" spc="-25" dirty="0">
                <a:latin typeface="Arial"/>
                <a:cs typeface="Arial"/>
              </a:rPr>
              <a:t>a</a:t>
            </a:r>
            <a:r>
              <a:rPr sz="2400" spc="-35" dirty="0">
                <a:latin typeface="Arial"/>
                <a:cs typeface="Arial"/>
              </a:rPr>
              <a:t>in.</a:t>
            </a:r>
            <a:endParaRPr sz="2400">
              <a:latin typeface="Arial"/>
              <a:cs typeface="Arial"/>
            </a:endParaRPr>
          </a:p>
          <a:p>
            <a:pPr marL="299085" marR="718820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-100" dirty="0">
                <a:latin typeface="Arial"/>
                <a:cs typeface="Arial"/>
              </a:rPr>
              <a:t>The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Arial"/>
                <a:cs typeface="Arial"/>
              </a:rPr>
              <a:t>bones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b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15" dirty="0">
                <a:latin typeface="Arial"/>
                <a:cs typeface="Arial"/>
              </a:rPr>
              <a:t>c</a:t>
            </a:r>
            <a:r>
              <a:rPr sz="2400" spc="-25" dirty="0">
                <a:latin typeface="Arial"/>
                <a:cs typeface="Arial"/>
              </a:rPr>
              <a:t>om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Arial"/>
                <a:cs typeface="Arial"/>
              </a:rPr>
              <a:t>sof</a:t>
            </a:r>
            <a:r>
              <a:rPr sz="2400" spc="20" dirty="0">
                <a:latin typeface="Arial"/>
                <a:cs typeface="Arial"/>
              </a:rPr>
              <a:t>t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Arial"/>
                <a:cs typeface="Arial"/>
              </a:rPr>
              <a:t>(</a:t>
            </a:r>
            <a:r>
              <a:rPr sz="2400" spc="-15" dirty="0">
                <a:latin typeface="Arial"/>
                <a:cs typeface="Arial"/>
              </a:rPr>
              <a:t>oste</a:t>
            </a:r>
            <a:r>
              <a:rPr sz="2400" spc="15" dirty="0">
                <a:latin typeface="Arial"/>
                <a:cs typeface="Arial"/>
              </a:rPr>
              <a:t>oma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80" dirty="0">
                <a:latin typeface="Arial"/>
                <a:cs typeface="Arial"/>
              </a:rPr>
              <a:t>ac</a:t>
            </a:r>
            <a:r>
              <a:rPr sz="2400" spc="-45" dirty="0">
                <a:latin typeface="Arial"/>
                <a:cs typeface="Arial"/>
              </a:rPr>
              <a:t>i</a:t>
            </a:r>
            <a:r>
              <a:rPr sz="2400" spc="-114" dirty="0">
                <a:latin typeface="Arial"/>
                <a:cs typeface="Arial"/>
              </a:rPr>
              <a:t>a</a:t>
            </a:r>
            <a:r>
              <a:rPr sz="2400" spc="-120" dirty="0">
                <a:latin typeface="Arial"/>
                <a:cs typeface="Arial"/>
              </a:rPr>
              <a:t>),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Arial"/>
                <a:cs typeface="Arial"/>
              </a:rPr>
              <a:t>l</a:t>
            </a:r>
            <a:r>
              <a:rPr sz="2400" spc="70" dirty="0">
                <a:latin typeface="Arial"/>
                <a:cs typeface="Arial"/>
              </a:rPr>
              <a:t>o</a:t>
            </a:r>
            <a:r>
              <a:rPr sz="2400" spc="-140" dirty="0">
                <a:latin typeface="Arial"/>
                <a:cs typeface="Arial"/>
              </a:rPr>
              <a:t>s</a:t>
            </a:r>
            <a:r>
              <a:rPr sz="2400" spc="-150" dirty="0">
                <a:latin typeface="Arial"/>
                <a:cs typeface="Arial"/>
              </a:rPr>
              <a:t>e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bone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Arial"/>
                <a:cs typeface="Arial"/>
              </a:rPr>
              <a:t>m</a:t>
            </a:r>
            <a:r>
              <a:rPr sz="2400" spc="10" dirty="0">
                <a:latin typeface="Arial"/>
                <a:cs typeface="Arial"/>
              </a:rPr>
              <a:t>i</a:t>
            </a:r>
            <a:r>
              <a:rPr sz="2400" spc="-35" dirty="0">
                <a:latin typeface="Arial"/>
                <a:cs typeface="Arial"/>
              </a:rPr>
              <a:t>nera</a:t>
            </a:r>
            <a:r>
              <a:rPr sz="2400" spc="45" dirty="0">
                <a:latin typeface="Arial"/>
                <a:cs typeface="Arial"/>
              </a:rPr>
              <a:t>l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density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(osteop</a:t>
            </a:r>
            <a:r>
              <a:rPr sz="2400" spc="-35" dirty="0">
                <a:latin typeface="Arial"/>
                <a:cs typeface="Arial"/>
              </a:rPr>
              <a:t>orosis)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b</a:t>
            </a:r>
            <a:r>
              <a:rPr sz="2400" spc="-30" dirty="0">
                <a:latin typeface="Arial"/>
                <a:cs typeface="Arial"/>
              </a:rPr>
              <a:t>ecome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Arial"/>
                <a:cs typeface="Arial"/>
              </a:rPr>
              <a:t>w</a:t>
            </a:r>
            <a:r>
              <a:rPr sz="2400" spc="-35" dirty="0">
                <a:latin typeface="Arial"/>
                <a:cs typeface="Arial"/>
              </a:rPr>
              <a:t>e</a:t>
            </a:r>
            <a:r>
              <a:rPr sz="2400" spc="-65" dirty="0">
                <a:latin typeface="Arial"/>
                <a:cs typeface="Arial"/>
              </a:rPr>
              <a:t>aker.</a:t>
            </a:r>
            <a:endParaRPr sz="2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-100" dirty="0">
                <a:latin typeface="Arial"/>
                <a:cs typeface="Arial"/>
              </a:rPr>
              <a:t>The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40" dirty="0">
                <a:latin typeface="Arial"/>
                <a:cs typeface="Arial"/>
              </a:rPr>
              <a:t>dneys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Arial"/>
                <a:cs typeface="Arial"/>
              </a:rPr>
              <a:t>los</a:t>
            </a:r>
            <a:r>
              <a:rPr sz="2400" spc="-55" dirty="0">
                <a:latin typeface="Arial"/>
                <a:cs typeface="Arial"/>
              </a:rPr>
              <a:t>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Arial"/>
                <a:cs typeface="Arial"/>
              </a:rPr>
              <a:t>their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fun</a:t>
            </a:r>
            <a:r>
              <a:rPr sz="2400" spc="-10" dirty="0">
                <a:latin typeface="Arial"/>
                <a:cs typeface="Arial"/>
              </a:rPr>
              <a:t>c</a:t>
            </a:r>
            <a:r>
              <a:rPr sz="2400" spc="60" dirty="0">
                <a:latin typeface="Arial"/>
                <a:cs typeface="Arial"/>
              </a:rPr>
              <a:t>ti</a:t>
            </a:r>
            <a:r>
              <a:rPr sz="2400" spc="120" dirty="0">
                <a:latin typeface="Arial"/>
                <a:cs typeface="Arial"/>
              </a:rPr>
              <a:t>o</a:t>
            </a:r>
            <a:r>
              <a:rPr sz="2400" spc="10" dirty="0">
                <a:latin typeface="Arial"/>
                <a:cs typeface="Arial"/>
              </a:rPr>
              <a:t>n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Arial"/>
                <a:cs typeface="Arial"/>
              </a:rPr>
              <a:t>to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Arial"/>
                <a:cs typeface="Arial"/>
              </a:rPr>
              <a:t>r</a:t>
            </a:r>
            <a:r>
              <a:rPr sz="2400" spc="-25" dirty="0">
                <a:latin typeface="Arial"/>
                <a:cs typeface="Arial"/>
              </a:rPr>
              <a:t>e</a:t>
            </a:r>
            <a:r>
              <a:rPr sz="2400" spc="75" dirty="0">
                <a:latin typeface="Arial"/>
                <a:cs typeface="Arial"/>
              </a:rPr>
              <a:t>m</a:t>
            </a:r>
            <a:r>
              <a:rPr sz="2400" spc="40" dirty="0">
                <a:latin typeface="Arial"/>
                <a:cs typeface="Arial"/>
              </a:rPr>
              <a:t>o</a:t>
            </a:r>
            <a:r>
              <a:rPr sz="2400" spc="-80" dirty="0">
                <a:latin typeface="Arial"/>
                <a:cs typeface="Arial"/>
              </a:rPr>
              <a:t>ve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Arial"/>
                <a:cs typeface="Arial"/>
              </a:rPr>
              <a:t>ac</a:t>
            </a:r>
            <a:r>
              <a:rPr sz="2400" spc="-25" dirty="0">
                <a:latin typeface="Arial"/>
                <a:cs typeface="Arial"/>
              </a:rPr>
              <a:t>ids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f</a:t>
            </a:r>
            <a:r>
              <a:rPr sz="2400" spc="65" dirty="0">
                <a:latin typeface="Arial"/>
                <a:cs typeface="Arial"/>
              </a:rPr>
              <a:t>rom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the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Arial"/>
                <a:cs typeface="Arial"/>
              </a:rPr>
              <a:t>b</a:t>
            </a:r>
            <a:r>
              <a:rPr sz="2400" spc="20" dirty="0">
                <a:latin typeface="Arial"/>
                <a:cs typeface="Arial"/>
              </a:rPr>
              <a:t>l</a:t>
            </a:r>
            <a:r>
              <a:rPr sz="2400" spc="65" dirty="0">
                <a:latin typeface="Arial"/>
                <a:cs typeface="Arial"/>
              </a:rPr>
              <a:t>o</a:t>
            </a:r>
            <a:r>
              <a:rPr sz="2400" spc="55" dirty="0">
                <a:latin typeface="Arial"/>
                <a:cs typeface="Arial"/>
              </a:rPr>
              <a:t>o</a:t>
            </a:r>
            <a:r>
              <a:rPr sz="2400" spc="80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2400" spc="10" dirty="0">
                <a:latin typeface="Arial"/>
                <a:cs typeface="Arial"/>
              </a:rPr>
              <a:t>i</a:t>
            </a:r>
            <a:r>
              <a:rPr sz="2400" spc="40" dirty="0">
                <a:latin typeface="Arial"/>
                <a:cs typeface="Arial"/>
              </a:rPr>
              <a:t>n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Arial"/>
                <a:cs typeface="Arial"/>
              </a:rPr>
              <a:t>p</a:t>
            </a:r>
            <a:r>
              <a:rPr sz="2400" spc="45" dirty="0">
                <a:latin typeface="Arial"/>
                <a:cs typeface="Arial"/>
              </a:rPr>
              <a:t>r</a:t>
            </a:r>
            <a:r>
              <a:rPr sz="2400" spc="10" dirty="0">
                <a:latin typeface="Arial"/>
                <a:cs typeface="Arial"/>
              </a:rPr>
              <a:t>oxim</a:t>
            </a:r>
            <a:r>
              <a:rPr sz="2400" spc="-40" dirty="0">
                <a:latin typeface="Arial"/>
                <a:cs typeface="Arial"/>
              </a:rPr>
              <a:t>al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Arial"/>
                <a:cs typeface="Arial"/>
              </a:rPr>
              <a:t>r</a:t>
            </a:r>
            <a:r>
              <a:rPr sz="2400" spc="-35" dirty="0">
                <a:latin typeface="Arial"/>
                <a:cs typeface="Arial"/>
              </a:rPr>
              <a:t>e</a:t>
            </a:r>
            <a:r>
              <a:rPr sz="2400" spc="-25" dirty="0">
                <a:latin typeface="Arial"/>
                <a:cs typeface="Arial"/>
              </a:rPr>
              <a:t>nal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Arial"/>
                <a:cs typeface="Arial"/>
              </a:rPr>
              <a:t>tubular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Arial"/>
                <a:cs typeface="Arial"/>
              </a:rPr>
              <a:t>dys</a:t>
            </a:r>
            <a:r>
              <a:rPr sz="2400" spc="40" dirty="0">
                <a:latin typeface="Arial"/>
                <a:cs typeface="Arial"/>
              </a:rPr>
              <a:t>funct</a:t>
            </a:r>
            <a:r>
              <a:rPr sz="2400" spc="10" dirty="0">
                <a:latin typeface="Arial"/>
                <a:cs typeface="Arial"/>
              </a:rPr>
              <a:t>i</a:t>
            </a:r>
            <a:r>
              <a:rPr sz="2400" spc="40" dirty="0"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67583" y="1164336"/>
            <a:ext cx="7330440" cy="3789045"/>
          </a:xfrm>
          <a:custGeom>
            <a:avLst/>
            <a:gdLst/>
            <a:ahLst/>
            <a:cxnLst/>
            <a:rect l="l" t="t" r="r" b="b"/>
            <a:pathLst>
              <a:path w="7330440" h="3789045">
                <a:moveTo>
                  <a:pt x="0" y="3788663"/>
                </a:moveTo>
                <a:lnTo>
                  <a:pt x="7330439" y="3788663"/>
                </a:lnTo>
                <a:lnTo>
                  <a:pt x="7330439" y="0"/>
                </a:lnTo>
                <a:lnTo>
                  <a:pt x="0" y="0"/>
                </a:lnTo>
                <a:lnTo>
                  <a:pt x="0" y="3788663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67583" y="1164336"/>
            <a:ext cx="7330440" cy="3789045"/>
          </a:xfrm>
          <a:custGeom>
            <a:avLst/>
            <a:gdLst/>
            <a:ahLst/>
            <a:cxnLst/>
            <a:rect l="l" t="t" r="r" b="b"/>
            <a:pathLst>
              <a:path w="7330440" h="3789045">
                <a:moveTo>
                  <a:pt x="0" y="3788663"/>
                </a:moveTo>
                <a:lnTo>
                  <a:pt x="7330439" y="3788663"/>
                </a:lnTo>
                <a:lnTo>
                  <a:pt x="7330439" y="0"/>
                </a:lnTo>
                <a:lnTo>
                  <a:pt x="0" y="0"/>
                </a:lnTo>
                <a:lnTo>
                  <a:pt x="0" y="3788663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74012" y="1801023"/>
            <a:ext cx="7116445" cy="2554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" algn="ctr">
              <a:lnSpc>
                <a:spcPct val="100000"/>
              </a:lnSpc>
            </a:pP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Nationa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Inst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60" dirty="0">
                <a:solidFill>
                  <a:srgbClr val="FFFFFF"/>
                </a:solidFill>
                <a:latin typeface="Arial"/>
                <a:cs typeface="Arial"/>
              </a:rPr>
              <a:t>tute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Oc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upation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24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Safet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(NIOSH)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mmended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ex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posur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any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FFFFFF"/>
                </a:solidFill>
                <a:latin typeface="Arial"/>
                <a:cs typeface="Arial"/>
              </a:rPr>
              <a:t>fo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6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cadmium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ent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ations</a:t>
            </a:r>
            <a:r>
              <a:rPr sz="24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9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  <a:p>
            <a:pPr marL="254635" marR="242570" algn="ctr">
              <a:lnSpc>
                <a:spcPct val="100000"/>
              </a:lnSpc>
            </a:pP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µ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2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u="heavy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229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u="heavy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1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u="heavy" spc="15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2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u="heavy" spc="-15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u="heavy" spc="15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2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kw</a:t>
            </a:r>
            <a:r>
              <a:rPr sz="2400" u="heavy" spc="-105" dirty="0">
                <a:solidFill>
                  <a:srgbClr val="FFFFFF"/>
                </a:solidFill>
                <a:latin typeface="Arial"/>
                <a:cs typeface="Arial"/>
              </a:rPr>
              <a:t>ee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1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9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µ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2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2400" u="heavy" spc="15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endParaRPr sz="2400">
              <a:latin typeface="Arial"/>
              <a:cs typeface="Arial"/>
            </a:endParaRPr>
          </a:p>
          <a:p>
            <a:pPr marL="4445" algn="ctr">
              <a:lnSpc>
                <a:spcPct val="100000"/>
              </a:lnSpc>
              <a:spcBef>
                <a:spcPts val="225"/>
              </a:spcBef>
            </a:pP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9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923288"/>
            <a:ext cx="7187565" cy="2814955"/>
          </a:xfrm>
          <a:custGeom>
            <a:avLst/>
            <a:gdLst/>
            <a:ahLst/>
            <a:cxnLst/>
            <a:rect l="l" t="t" r="r" b="b"/>
            <a:pathLst>
              <a:path w="7187565" h="2814954">
                <a:moveTo>
                  <a:pt x="5779769" y="0"/>
                </a:moveTo>
                <a:lnTo>
                  <a:pt x="0" y="0"/>
                </a:lnTo>
                <a:lnTo>
                  <a:pt x="0" y="2814827"/>
                </a:lnTo>
                <a:lnTo>
                  <a:pt x="5779769" y="2814827"/>
                </a:lnTo>
                <a:lnTo>
                  <a:pt x="7187183" y="1407413"/>
                </a:lnTo>
                <a:lnTo>
                  <a:pt x="577976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923288"/>
            <a:ext cx="7187565" cy="2814955"/>
          </a:xfrm>
          <a:custGeom>
            <a:avLst/>
            <a:gdLst/>
            <a:ahLst/>
            <a:cxnLst/>
            <a:rect l="l" t="t" r="r" b="b"/>
            <a:pathLst>
              <a:path w="7187565" h="2814954">
                <a:moveTo>
                  <a:pt x="0" y="0"/>
                </a:moveTo>
                <a:lnTo>
                  <a:pt x="5779769" y="0"/>
                </a:lnTo>
                <a:lnTo>
                  <a:pt x="7187183" y="1407413"/>
                </a:lnTo>
                <a:lnTo>
                  <a:pt x="5779769" y="2814827"/>
                </a:lnTo>
                <a:lnTo>
                  <a:pt x="0" y="2814827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77340" y="2910590"/>
            <a:ext cx="2336800" cy="86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600" spc="-204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6600" spc="-42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66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600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6600" spc="-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6600" spc="10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6600" spc="3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6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18831" y="1461516"/>
            <a:ext cx="4283964" cy="428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268" y="2588107"/>
            <a:ext cx="10634345" cy="3368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/>
              <a:buAutoNum type="arabicPeriod"/>
              <a:tabLst>
                <a:tab pos="469900" algn="l"/>
              </a:tabLst>
            </a:pPr>
            <a:r>
              <a:rPr sz="2800" spc="15" dirty="0">
                <a:latin typeface="Arial"/>
                <a:cs typeface="Arial"/>
              </a:rPr>
              <a:t>Iro</a:t>
            </a:r>
            <a:r>
              <a:rPr sz="2800" spc="30" dirty="0">
                <a:latin typeface="Arial"/>
                <a:cs typeface="Arial"/>
              </a:rPr>
              <a:t>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Arial"/>
                <a:cs typeface="Arial"/>
              </a:rPr>
              <a:t>i</a:t>
            </a:r>
            <a:r>
              <a:rPr sz="2800" spc="-114" dirty="0">
                <a:latin typeface="Arial"/>
                <a:cs typeface="Arial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Arial"/>
                <a:cs typeface="Arial"/>
              </a:rPr>
              <a:t>a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85" dirty="0">
                <a:latin typeface="Arial"/>
                <a:cs typeface="Arial"/>
              </a:rPr>
              <a:t>m</a:t>
            </a:r>
            <a:r>
              <a:rPr sz="2800" spc="10" dirty="0">
                <a:latin typeface="Arial"/>
                <a:cs typeface="Arial"/>
              </a:rPr>
              <a:t>i</a:t>
            </a:r>
            <a:r>
              <a:rPr sz="2800" spc="-25" dirty="0">
                <a:latin typeface="Arial"/>
                <a:cs typeface="Arial"/>
              </a:rPr>
              <a:t>neral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Arial"/>
                <a:cs typeface="Arial"/>
              </a:rPr>
              <a:t>found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i</a:t>
            </a:r>
            <a:r>
              <a:rPr sz="2800" spc="45" dirty="0">
                <a:latin typeface="Arial"/>
                <a:cs typeface="Arial"/>
              </a:rPr>
              <a:t>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Arial"/>
                <a:cs typeface="Arial"/>
              </a:rPr>
              <a:t>man</a:t>
            </a:r>
            <a:r>
              <a:rPr sz="2800" spc="-30" dirty="0">
                <a:latin typeface="Arial"/>
                <a:cs typeface="Arial"/>
              </a:rPr>
              <a:t>y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</a:t>
            </a:r>
            <a:r>
              <a:rPr sz="2800" spc="-45" dirty="0">
                <a:latin typeface="Arial"/>
                <a:cs typeface="Arial"/>
              </a:rPr>
              <a:t>ve</a:t>
            </a:r>
            <a:r>
              <a:rPr sz="2800" spc="-20" dirty="0">
                <a:latin typeface="Arial"/>
                <a:cs typeface="Arial"/>
              </a:rPr>
              <a:t>r</a:t>
            </a:r>
            <a:r>
              <a:rPr sz="2800" spc="180" dirty="0">
                <a:latin typeface="Arial"/>
                <a:cs typeface="Arial"/>
              </a:rPr>
              <a:t>-</a:t>
            </a:r>
            <a:r>
              <a:rPr sz="2800" spc="15" dirty="0">
                <a:latin typeface="Arial"/>
                <a:cs typeface="Arial"/>
              </a:rPr>
              <a:t>th</a:t>
            </a:r>
            <a:r>
              <a:rPr sz="2800" spc="30" dirty="0">
                <a:latin typeface="Arial"/>
                <a:cs typeface="Arial"/>
              </a:rPr>
              <a:t>e</a:t>
            </a:r>
            <a:r>
              <a:rPr sz="2800" spc="180" dirty="0">
                <a:latin typeface="Arial"/>
                <a:cs typeface="Arial"/>
              </a:rPr>
              <a:t>-</a:t>
            </a:r>
            <a:r>
              <a:rPr sz="2800" spc="10" dirty="0">
                <a:latin typeface="Arial"/>
                <a:cs typeface="Arial"/>
              </a:rPr>
              <a:t>counter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Arial"/>
                <a:cs typeface="Arial"/>
              </a:rPr>
              <a:t>supplements.</a:t>
            </a:r>
            <a:endParaRPr sz="28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buFont typeface="Arial"/>
              <a:buAutoNum type="arabicPeriod"/>
              <a:tabLst>
                <a:tab pos="469900" algn="l"/>
              </a:tabLst>
            </a:pPr>
            <a:r>
              <a:rPr sz="2800" spc="15" dirty="0">
                <a:latin typeface="Arial"/>
                <a:cs typeface="Arial"/>
              </a:rPr>
              <a:t>Iro</a:t>
            </a:r>
            <a:r>
              <a:rPr sz="2800" spc="30" dirty="0">
                <a:latin typeface="Arial"/>
                <a:cs typeface="Arial"/>
              </a:rPr>
              <a:t>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85" dirty="0">
                <a:latin typeface="Arial"/>
                <a:cs typeface="Arial"/>
              </a:rPr>
              <a:t>o</a:t>
            </a:r>
            <a:r>
              <a:rPr sz="2800" spc="-30" dirty="0">
                <a:latin typeface="Arial"/>
                <a:cs typeface="Arial"/>
              </a:rPr>
              <a:t>verdo</a:t>
            </a:r>
            <a:r>
              <a:rPr sz="2800" spc="-25" dirty="0">
                <a:latin typeface="Arial"/>
                <a:cs typeface="Arial"/>
              </a:rPr>
              <a:t>s</a:t>
            </a:r>
            <a:r>
              <a:rPr sz="2800" spc="-110" dirty="0">
                <a:latin typeface="Arial"/>
                <a:cs typeface="Arial"/>
              </a:rPr>
              <a:t>e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c</a:t>
            </a:r>
            <a:r>
              <a:rPr sz="2800" spc="-70" dirty="0">
                <a:latin typeface="Arial"/>
                <a:cs typeface="Arial"/>
              </a:rPr>
              <a:t>curs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Arial"/>
                <a:cs typeface="Arial"/>
              </a:rPr>
              <a:t>w</a:t>
            </a:r>
            <a:r>
              <a:rPr sz="2800" spc="-20" dirty="0">
                <a:latin typeface="Arial"/>
                <a:cs typeface="Arial"/>
              </a:rPr>
              <a:t>hen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225" dirty="0">
                <a:latin typeface="Arial"/>
                <a:cs typeface="Arial"/>
              </a:rPr>
              <a:t>s</a:t>
            </a:r>
            <a:r>
              <a:rPr sz="2800" spc="60" dirty="0">
                <a:latin typeface="Arial"/>
                <a:cs typeface="Arial"/>
              </a:rPr>
              <a:t>o</a:t>
            </a:r>
            <a:r>
              <a:rPr sz="2800" spc="95" dirty="0">
                <a:latin typeface="Arial"/>
                <a:cs typeface="Arial"/>
              </a:rPr>
              <a:t>m</a:t>
            </a:r>
            <a:r>
              <a:rPr sz="2800" dirty="0">
                <a:latin typeface="Arial"/>
                <a:cs typeface="Arial"/>
              </a:rPr>
              <a:t>eo</a:t>
            </a:r>
            <a:r>
              <a:rPr sz="2800" spc="5" dirty="0">
                <a:latin typeface="Arial"/>
                <a:cs typeface="Arial"/>
              </a:rPr>
              <a:t>n</a:t>
            </a:r>
            <a:r>
              <a:rPr sz="2800" spc="-110" dirty="0">
                <a:latin typeface="Arial"/>
                <a:cs typeface="Arial"/>
              </a:rPr>
              <a:t>e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Arial"/>
                <a:cs typeface="Arial"/>
              </a:rPr>
              <a:t>a</a:t>
            </a:r>
            <a:r>
              <a:rPr sz="2800" spc="-12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cidentally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Arial"/>
                <a:cs typeface="Arial"/>
              </a:rPr>
              <a:t>or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40" dirty="0">
                <a:latin typeface="Arial"/>
                <a:cs typeface="Arial"/>
              </a:rPr>
              <a:t>intentio</a:t>
            </a:r>
            <a:r>
              <a:rPr sz="2800" spc="70" dirty="0">
                <a:latin typeface="Arial"/>
                <a:cs typeface="Arial"/>
              </a:rPr>
              <a:t>n</a:t>
            </a:r>
            <a:r>
              <a:rPr sz="2800" spc="-25" dirty="0">
                <a:latin typeface="Arial"/>
                <a:cs typeface="Arial"/>
              </a:rPr>
              <a:t>ally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Arial"/>
                <a:cs typeface="Arial"/>
              </a:rPr>
              <a:t>tak</a:t>
            </a:r>
            <a:r>
              <a:rPr sz="2800" spc="-30" dirty="0">
                <a:latin typeface="Arial"/>
                <a:cs typeface="Arial"/>
              </a:rPr>
              <a:t>e</a:t>
            </a:r>
            <a:r>
              <a:rPr sz="2800" spc="-225" dirty="0">
                <a:latin typeface="Arial"/>
                <a:cs typeface="Arial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mor</a:t>
            </a:r>
            <a:r>
              <a:rPr sz="2800" spc="15" dirty="0">
                <a:latin typeface="Arial"/>
                <a:cs typeface="Arial"/>
              </a:rPr>
              <a:t>e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than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Arial"/>
                <a:cs typeface="Arial"/>
              </a:rPr>
              <a:t>n</a:t>
            </a:r>
            <a:r>
              <a:rPr sz="2800" spc="45" dirty="0">
                <a:latin typeface="Arial"/>
                <a:cs typeface="Arial"/>
              </a:rPr>
              <a:t>or</a:t>
            </a:r>
            <a:r>
              <a:rPr sz="2800" spc="95" dirty="0">
                <a:latin typeface="Arial"/>
                <a:cs typeface="Arial"/>
              </a:rPr>
              <a:t>m</a:t>
            </a:r>
            <a:r>
              <a:rPr sz="2800" spc="-45" dirty="0">
                <a:latin typeface="Arial"/>
                <a:cs typeface="Arial"/>
              </a:rPr>
              <a:t>al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Arial"/>
                <a:cs typeface="Arial"/>
              </a:rPr>
              <a:t>or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Arial"/>
                <a:cs typeface="Arial"/>
              </a:rPr>
              <a:t>reco</a:t>
            </a:r>
            <a:r>
              <a:rPr sz="2800" spc="-2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mende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amo</a:t>
            </a:r>
            <a:r>
              <a:rPr sz="2800" spc="60" dirty="0">
                <a:latin typeface="Arial"/>
                <a:cs typeface="Arial"/>
              </a:rPr>
              <a:t>unt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</a:t>
            </a:r>
            <a:r>
              <a:rPr sz="2800" spc="90" dirty="0">
                <a:latin typeface="Arial"/>
                <a:cs typeface="Arial"/>
              </a:rPr>
              <a:t>f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this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Arial"/>
                <a:cs typeface="Arial"/>
              </a:rPr>
              <a:t>medicati</a:t>
            </a:r>
            <a:r>
              <a:rPr sz="2800" spc="25" dirty="0">
                <a:latin typeface="Arial"/>
                <a:cs typeface="Arial"/>
              </a:rPr>
              <a:t>o</a:t>
            </a:r>
            <a:r>
              <a:rPr sz="2800" spc="-85" dirty="0">
                <a:latin typeface="Arial"/>
                <a:cs typeface="Arial"/>
              </a:rPr>
              <a:t>n.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Font typeface="Arial"/>
              <a:buAutoNum type="arabicPeriod"/>
              <a:tabLst>
                <a:tab pos="469900" algn="l"/>
              </a:tabLst>
            </a:pPr>
            <a:r>
              <a:rPr sz="2800" spc="15" dirty="0">
                <a:latin typeface="Arial"/>
                <a:cs typeface="Arial"/>
              </a:rPr>
              <a:t>Iro</a:t>
            </a:r>
            <a:r>
              <a:rPr sz="2800" spc="30" dirty="0">
                <a:latin typeface="Arial"/>
                <a:cs typeface="Arial"/>
              </a:rPr>
              <a:t>n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v</a:t>
            </a:r>
            <a:r>
              <a:rPr sz="2800" spc="-45" dirty="0">
                <a:latin typeface="Arial"/>
                <a:cs typeface="Arial"/>
              </a:rPr>
              <a:t>erdose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Arial"/>
                <a:cs typeface="Arial"/>
              </a:rPr>
              <a:t>i</a:t>
            </a:r>
            <a:r>
              <a:rPr sz="2800" spc="-114" dirty="0">
                <a:latin typeface="Arial"/>
                <a:cs typeface="Arial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Arial"/>
                <a:cs typeface="Arial"/>
              </a:rPr>
              <a:t>especial</a:t>
            </a:r>
            <a:r>
              <a:rPr sz="2800" spc="-40" dirty="0">
                <a:latin typeface="Arial"/>
                <a:cs typeface="Arial"/>
              </a:rPr>
              <a:t>l</a:t>
            </a:r>
            <a:r>
              <a:rPr sz="2800" spc="-60" dirty="0">
                <a:latin typeface="Arial"/>
                <a:cs typeface="Arial"/>
              </a:rPr>
              <a:t>y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Arial"/>
                <a:cs typeface="Arial"/>
              </a:rPr>
              <a:t>dangerous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114" dirty="0">
                <a:latin typeface="Arial"/>
                <a:cs typeface="Arial"/>
              </a:rPr>
              <a:t>to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Arial"/>
                <a:cs typeface="Arial"/>
              </a:rPr>
              <a:t>ch</a:t>
            </a:r>
            <a:r>
              <a:rPr sz="2800" spc="-20" dirty="0">
                <a:latin typeface="Arial"/>
                <a:cs typeface="Arial"/>
              </a:rPr>
              <a:t>i</a:t>
            </a:r>
            <a:r>
              <a:rPr sz="2800" spc="30" dirty="0">
                <a:latin typeface="Arial"/>
                <a:cs typeface="Arial"/>
              </a:rPr>
              <a:t>l</a:t>
            </a:r>
            <a:r>
              <a:rPr sz="2800" spc="80" dirty="0">
                <a:latin typeface="Arial"/>
                <a:cs typeface="Arial"/>
              </a:rPr>
              <a:t>d</a:t>
            </a:r>
            <a:r>
              <a:rPr sz="2800" spc="-65" dirty="0">
                <a:latin typeface="Arial"/>
                <a:cs typeface="Arial"/>
              </a:rPr>
              <a:t>ren.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Arial"/>
                <a:cs typeface="Arial"/>
              </a:rPr>
              <a:t>Chi</a:t>
            </a:r>
            <a:r>
              <a:rPr sz="2800" spc="-40" dirty="0">
                <a:latin typeface="Arial"/>
                <a:cs typeface="Arial"/>
              </a:rPr>
              <a:t>l</a:t>
            </a:r>
            <a:r>
              <a:rPr sz="2800" spc="10" dirty="0">
                <a:latin typeface="Arial"/>
                <a:cs typeface="Arial"/>
              </a:rPr>
              <a:t>dren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yo</a:t>
            </a:r>
            <a:r>
              <a:rPr sz="2800" spc="20" dirty="0">
                <a:latin typeface="Arial"/>
                <a:cs typeface="Arial"/>
              </a:rPr>
              <a:t>u</a:t>
            </a:r>
            <a:r>
              <a:rPr sz="2800" spc="10" dirty="0">
                <a:latin typeface="Arial"/>
                <a:cs typeface="Arial"/>
              </a:rPr>
              <a:t>nger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than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Arial"/>
                <a:cs typeface="Arial"/>
              </a:rPr>
              <a:t>6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Arial"/>
                <a:cs typeface="Arial"/>
              </a:rPr>
              <a:t>years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Arial"/>
                <a:cs typeface="Arial"/>
              </a:rPr>
              <a:t>ma</a:t>
            </a:r>
            <a:r>
              <a:rPr sz="2800" spc="-30" dirty="0">
                <a:latin typeface="Arial"/>
                <a:cs typeface="Arial"/>
              </a:rPr>
              <a:t>y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Arial"/>
                <a:cs typeface="Arial"/>
              </a:rPr>
              <a:t>eat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00" dirty="0">
                <a:latin typeface="Arial"/>
                <a:cs typeface="Arial"/>
              </a:rPr>
              <a:t>too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Arial"/>
                <a:cs typeface="Arial"/>
              </a:rPr>
              <a:t>ma</a:t>
            </a:r>
            <a:r>
              <a:rPr sz="2800" spc="-15" dirty="0">
                <a:latin typeface="Arial"/>
                <a:cs typeface="Arial"/>
              </a:rPr>
              <a:t>n</a:t>
            </a:r>
            <a:r>
              <a:rPr sz="2800" spc="-60" dirty="0">
                <a:latin typeface="Arial"/>
                <a:cs typeface="Arial"/>
              </a:rPr>
              <a:t>y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40" dirty="0">
                <a:latin typeface="Arial"/>
                <a:cs typeface="Arial"/>
              </a:rPr>
              <a:t>m</a:t>
            </a:r>
            <a:r>
              <a:rPr sz="2800" spc="35" dirty="0">
                <a:latin typeface="Arial"/>
                <a:cs typeface="Arial"/>
              </a:rPr>
              <a:t>u</a:t>
            </a:r>
            <a:r>
              <a:rPr sz="2800" spc="25" dirty="0">
                <a:latin typeface="Arial"/>
                <a:cs typeface="Arial"/>
              </a:rPr>
              <a:t>ltivit</a:t>
            </a:r>
            <a:r>
              <a:rPr sz="2800" spc="70" dirty="0">
                <a:latin typeface="Arial"/>
                <a:cs typeface="Arial"/>
              </a:rPr>
              <a:t>a</a:t>
            </a:r>
            <a:r>
              <a:rPr sz="2800" spc="35" dirty="0">
                <a:latin typeface="Arial"/>
                <a:cs typeface="Arial"/>
              </a:rPr>
              <a:t>mi</a:t>
            </a:r>
            <a:r>
              <a:rPr sz="2800" spc="50" dirty="0">
                <a:latin typeface="Arial"/>
                <a:cs typeface="Arial"/>
              </a:rPr>
              <a:t>n</a:t>
            </a:r>
            <a:r>
              <a:rPr sz="2800" spc="-204" dirty="0">
                <a:latin typeface="Arial"/>
                <a:cs typeface="Arial"/>
              </a:rPr>
              <a:t>s.</a:t>
            </a:r>
            <a:endParaRPr sz="2800">
              <a:latin typeface="Arial"/>
              <a:cs typeface="Arial"/>
            </a:endParaRPr>
          </a:p>
          <a:p>
            <a:pPr marL="469900" marR="1403985" indent="-457200">
              <a:lnSpc>
                <a:spcPct val="100000"/>
              </a:lnSpc>
              <a:buFont typeface="Arial"/>
              <a:buAutoNum type="arabicPeriod" startAt="4"/>
              <a:tabLst>
                <a:tab pos="469900" algn="l"/>
              </a:tabLst>
            </a:pPr>
            <a:r>
              <a:rPr sz="2800" dirty="0">
                <a:latin typeface="Arial"/>
                <a:cs typeface="Arial"/>
              </a:rPr>
              <a:t>Other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Arial"/>
                <a:cs typeface="Arial"/>
              </a:rPr>
              <a:t>so</a:t>
            </a:r>
            <a:r>
              <a:rPr sz="2800" spc="-45" dirty="0">
                <a:latin typeface="Arial"/>
                <a:cs typeface="Arial"/>
              </a:rPr>
              <a:t>u</a:t>
            </a:r>
            <a:r>
              <a:rPr sz="2800" spc="-110" dirty="0">
                <a:latin typeface="Arial"/>
                <a:cs typeface="Arial"/>
              </a:rPr>
              <a:t>rces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of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30" dirty="0">
                <a:latin typeface="Arial"/>
                <a:cs typeface="Arial"/>
              </a:rPr>
              <a:t>i</a:t>
            </a:r>
            <a:r>
              <a:rPr sz="2800" spc="40" dirty="0">
                <a:latin typeface="Arial"/>
                <a:cs typeface="Arial"/>
              </a:rPr>
              <a:t>ron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Arial"/>
                <a:cs typeface="Arial"/>
              </a:rPr>
              <a:t>a</a:t>
            </a:r>
            <a:r>
              <a:rPr sz="2800" spc="-40" dirty="0">
                <a:latin typeface="Arial"/>
                <a:cs typeface="Arial"/>
              </a:rPr>
              <a:t>re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60" dirty="0">
                <a:latin typeface="Arial"/>
                <a:cs typeface="Arial"/>
              </a:rPr>
              <a:t>dr</a:t>
            </a:r>
            <a:r>
              <a:rPr sz="2800" spc="20" dirty="0">
                <a:latin typeface="Arial"/>
                <a:cs typeface="Arial"/>
              </a:rPr>
              <a:t>i</a:t>
            </a:r>
            <a:r>
              <a:rPr sz="2800" spc="25" dirty="0">
                <a:latin typeface="Arial"/>
                <a:cs typeface="Arial"/>
              </a:rPr>
              <a:t>nking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Arial"/>
                <a:cs typeface="Arial"/>
              </a:rPr>
              <a:t>water,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35" dirty="0">
                <a:latin typeface="Arial"/>
                <a:cs typeface="Arial"/>
              </a:rPr>
              <a:t>iro</a:t>
            </a:r>
            <a:r>
              <a:rPr sz="2800" spc="60" dirty="0">
                <a:latin typeface="Arial"/>
                <a:cs typeface="Arial"/>
              </a:rPr>
              <a:t>n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Arial"/>
                <a:cs typeface="Arial"/>
              </a:rPr>
              <a:t>pipes,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Arial"/>
                <a:cs typeface="Arial"/>
              </a:rPr>
              <a:t>co</a:t>
            </a:r>
            <a:r>
              <a:rPr sz="2800" spc="-45" dirty="0">
                <a:latin typeface="Arial"/>
                <a:cs typeface="Arial"/>
              </a:rPr>
              <a:t>okware.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50920" y="377952"/>
            <a:ext cx="4800600" cy="1915795"/>
          </a:xfrm>
          <a:custGeom>
            <a:avLst/>
            <a:gdLst/>
            <a:ahLst/>
            <a:cxnLst/>
            <a:rect l="l" t="t" r="r" b="b"/>
            <a:pathLst>
              <a:path w="4800600" h="1915795">
                <a:moveTo>
                  <a:pt x="2879232" y="1436735"/>
                </a:moveTo>
                <a:lnTo>
                  <a:pt x="1921398" y="1436735"/>
                </a:lnTo>
                <a:lnTo>
                  <a:pt x="2400299" y="1915667"/>
                </a:lnTo>
                <a:lnTo>
                  <a:pt x="2879232" y="1436735"/>
                </a:lnTo>
                <a:close/>
              </a:path>
              <a:path w="4800600" h="1915795">
                <a:moveTo>
                  <a:pt x="2639689" y="1244711"/>
                </a:moveTo>
                <a:lnTo>
                  <a:pt x="2160910" y="1244711"/>
                </a:lnTo>
                <a:lnTo>
                  <a:pt x="2160910" y="1436735"/>
                </a:lnTo>
                <a:lnTo>
                  <a:pt x="2639689" y="1436735"/>
                </a:lnTo>
                <a:lnTo>
                  <a:pt x="2639689" y="1244711"/>
                </a:lnTo>
                <a:close/>
              </a:path>
              <a:path w="4800600" h="1915795">
                <a:moveTo>
                  <a:pt x="4800599" y="0"/>
                </a:moveTo>
                <a:lnTo>
                  <a:pt x="0" y="0"/>
                </a:lnTo>
                <a:lnTo>
                  <a:pt x="0" y="1244711"/>
                </a:lnTo>
                <a:lnTo>
                  <a:pt x="4800599" y="1244711"/>
                </a:lnTo>
                <a:lnTo>
                  <a:pt x="480059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50920" y="377952"/>
            <a:ext cx="4800600" cy="1915795"/>
          </a:xfrm>
          <a:custGeom>
            <a:avLst/>
            <a:gdLst/>
            <a:ahLst/>
            <a:cxnLst/>
            <a:rect l="l" t="t" r="r" b="b"/>
            <a:pathLst>
              <a:path w="4800600" h="1915795">
                <a:moveTo>
                  <a:pt x="0" y="0"/>
                </a:moveTo>
                <a:lnTo>
                  <a:pt x="4800599" y="0"/>
                </a:lnTo>
                <a:lnTo>
                  <a:pt x="4800599" y="1244711"/>
                </a:lnTo>
                <a:lnTo>
                  <a:pt x="2639689" y="1244711"/>
                </a:lnTo>
                <a:lnTo>
                  <a:pt x="2639689" y="1436735"/>
                </a:lnTo>
                <a:lnTo>
                  <a:pt x="2879232" y="1436735"/>
                </a:lnTo>
                <a:lnTo>
                  <a:pt x="2400299" y="1915667"/>
                </a:lnTo>
                <a:lnTo>
                  <a:pt x="1921398" y="1436735"/>
                </a:lnTo>
                <a:lnTo>
                  <a:pt x="2160910" y="1436735"/>
                </a:lnTo>
                <a:lnTo>
                  <a:pt x="2160910" y="1244711"/>
                </a:lnTo>
                <a:lnTo>
                  <a:pt x="0" y="1244711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59126" y="839548"/>
            <a:ext cx="358647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2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9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40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32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27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2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34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r>
              <a:rPr sz="2400" u="heavy" spc="-2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-22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27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ct val="100000"/>
              </a:lnSpc>
            </a:pPr>
            <a:r>
              <a:rPr spc="-655" dirty="0"/>
              <a:t>S</a:t>
            </a:r>
            <a:r>
              <a:rPr spc="-560" dirty="0"/>
              <a:t>Y</a:t>
            </a:r>
            <a:r>
              <a:rPr spc="185" dirty="0"/>
              <a:t>M</a:t>
            </a:r>
            <a:r>
              <a:rPr spc="-509" dirty="0"/>
              <a:t>P</a:t>
            </a:r>
            <a:r>
              <a:rPr spc="-440" dirty="0"/>
              <a:t>T</a:t>
            </a:r>
            <a:r>
              <a:rPr spc="-210" dirty="0"/>
              <a:t>O</a:t>
            </a:r>
            <a:r>
              <a:rPr spc="180" dirty="0"/>
              <a:t>M</a:t>
            </a:r>
            <a:r>
              <a:rPr spc="-509" dirty="0"/>
              <a:t>P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pc="-20" dirty="0"/>
              <a:t>Sto</a:t>
            </a:r>
            <a:r>
              <a:rPr spc="-30" dirty="0"/>
              <a:t>m</a:t>
            </a:r>
            <a:r>
              <a:rPr spc="-65" dirty="0"/>
              <a:t>ach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90" dirty="0"/>
              <a:t>Pain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pc="-40" dirty="0"/>
              <a:t>N</a:t>
            </a:r>
            <a:r>
              <a:rPr spc="-25" dirty="0"/>
              <a:t>a</a:t>
            </a:r>
            <a:r>
              <a:rPr spc="-95" dirty="0"/>
              <a:t>usea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15" dirty="0"/>
              <a:t>and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30" dirty="0"/>
              <a:t>vom</a:t>
            </a:r>
            <a:r>
              <a:rPr dirty="0"/>
              <a:t>i</a:t>
            </a:r>
            <a:r>
              <a:rPr spc="65" dirty="0"/>
              <a:t>ting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pc="-5" dirty="0"/>
              <a:t>Blood</a:t>
            </a:r>
            <a:r>
              <a:rPr dirty="0"/>
              <a:t>y</a:t>
            </a:r>
            <a:r>
              <a:rPr spc="85" dirty="0">
                <a:latin typeface="Times New Roman"/>
                <a:cs typeface="Times New Roman"/>
              </a:rPr>
              <a:t> </a:t>
            </a:r>
            <a:r>
              <a:rPr spc="30" dirty="0"/>
              <a:t>vom</a:t>
            </a:r>
            <a:r>
              <a:rPr dirty="0"/>
              <a:t>i</a:t>
            </a:r>
            <a:r>
              <a:rPr spc="65" dirty="0"/>
              <a:t>ting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pc="40" dirty="0"/>
              <a:t>M</a:t>
            </a:r>
            <a:r>
              <a:rPr spc="30" dirty="0"/>
              <a:t>eta</a:t>
            </a:r>
            <a:r>
              <a:rPr spc="45" dirty="0"/>
              <a:t>b</a:t>
            </a:r>
            <a:r>
              <a:rPr spc="80" dirty="0"/>
              <a:t>o</a:t>
            </a:r>
            <a:r>
              <a:rPr spc="20" dirty="0"/>
              <a:t>l</a:t>
            </a:r>
            <a:r>
              <a:rPr spc="-25" dirty="0"/>
              <a:t>i</a:t>
            </a:r>
            <a:r>
              <a:rPr spc="-40" dirty="0"/>
              <a:t>c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80" dirty="0"/>
              <a:t>ac</a:t>
            </a:r>
            <a:r>
              <a:rPr spc="-45" dirty="0"/>
              <a:t>i</a:t>
            </a:r>
            <a:r>
              <a:rPr spc="-55" dirty="0"/>
              <a:t>dosis,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spc="-15" dirty="0"/>
              <a:t>whi</a:t>
            </a:r>
            <a:r>
              <a:rPr spc="-25" dirty="0"/>
              <a:t>c</a:t>
            </a:r>
            <a:r>
              <a:rPr spc="10" dirty="0"/>
              <a:t>h</a:t>
            </a:r>
            <a:r>
              <a:rPr spc="90" dirty="0">
                <a:latin typeface="Times New Roman"/>
                <a:cs typeface="Times New Roman"/>
              </a:rPr>
              <a:t> </a:t>
            </a:r>
            <a:r>
              <a:rPr spc="10" dirty="0"/>
              <a:t>i</a:t>
            </a:r>
            <a:r>
              <a:rPr spc="40" dirty="0"/>
              <a:t>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50" dirty="0"/>
              <a:t>turn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70" dirty="0"/>
              <a:t>d</a:t>
            </a:r>
            <a:r>
              <a:rPr spc="-45" dirty="0"/>
              <a:t>amag</a:t>
            </a:r>
            <a:r>
              <a:rPr spc="-35" dirty="0"/>
              <a:t>e</a:t>
            </a:r>
            <a:r>
              <a:rPr spc="-195" dirty="0"/>
              <a:t>s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30" dirty="0"/>
              <a:t>inte</a:t>
            </a:r>
            <a:r>
              <a:rPr spc="25" dirty="0"/>
              <a:t>r</a:t>
            </a:r>
            <a:r>
              <a:rPr spc="-25" dirty="0"/>
              <a:t>nal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35" dirty="0"/>
              <a:t>organs,</a:t>
            </a:r>
          </a:p>
          <a:p>
            <a:pPr marL="355600">
              <a:lnSpc>
                <a:spcPct val="100000"/>
              </a:lnSpc>
            </a:pPr>
            <a:r>
              <a:rPr dirty="0"/>
              <a:t>pa</a:t>
            </a:r>
            <a:r>
              <a:rPr spc="5" dirty="0"/>
              <a:t>r</a:t>
            </a:r>
            <a:r>
              <a:rPr spc="20" dirty="0"/>
              <a:t>ti</a:t>
            </a:r>
            <a:r>
              <a:rPr spc="30" dirty="0"/>
              <a:t>c</a:t>
            </a:r>
            <a:r>
              <a:rPr spc="40" dirty="0"/>
              <a:t>u</a:t>
            </a:r>
            <a:r>
              <a:rPr spc="5" dirty="0"/>
              <a:t>l</a:t>
            </a:r>
            <a:r>
              <a:rPr spc="-20" dirty="0"/>
              <a:t>arly</a:t>
            </a:r>
            <a:r>
              <a:rPr spc="90" dirty="0">
                <a:latin typeface="Times New Roman"/>
                <a:cs typeface="Times New Roman"/>
              </a:rPr>
              <a:t> </a:t>
            </a:r>
            <a:r>
              <a:rPr spc="20" dirty="0"/>
              <a:t>the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65" dirty="0"/>
              <a:t>b</a:t>
            </a:r>
            <a:r>
              <a:rPr spc="45" dirty="0"/>
              <a:t>r</a:t>
            </a:r>
            <a:r>
              <a:rPr spc="-25" dirty="0"/>
              <a:t>ain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5" dirty="0"/>
              <a:t>and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20" dirty="0"/>
              <a:t>the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40" dirty="0"/>
              <a:t>l</a:t>
            </a:r>
            <a:r>
              <a:rPr spc="35" dirty="0"/>
              <a:t>i</a:t>
            </a:r>
            <a:r>
              <a:rPr spc="-40" dirty="0"/>
              <a:t>ve</a:t>
            </a:r>
            <a:r>
              <a:rPr spc="-20" dirty="0"/>
              <a:t>r</a:t>
            </a:r>
            <a:r>
              <a:rPr spc="-150" dirty="0"/>
              <a:t>.</a:t>
            </a:r>
          </a:p>
          <a:p>
            <a:pPr marL="355600" marR="8128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pc="10" dirty="0"/>
              <a:t>Iro</a:t>
            </a:r>
            <a:r>
              <a:rPr spc="25" dirty="0"/>
              <a:t>n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20" dirty="0"/>
              <a:t>poison</a:t>
            </a:r>
            <a:r>
              <a:rPr spc="-5" dirty="0"/>
              <a:t>i</a:t>
            </a:r>
            <a:r>
              <a:rPr spc="40" dirty="0"/>
              <a:t>ng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spc="-65" dirty="0"/>
              <a:t>can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90" dirty="0"/>
              <a:t>cause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10" dirty="0"/>
              <a:t>hy</a:t>
            </a:r>
            <a:r>
              <a:rPr spc="15" dirty="0"/>
              <a:t>p</a:t>
            </a:r>
            <a:r>
              <a:rPr spc="35" dirty="0"/>
              <a:t>ovo</a:t>
            </a:r>
            <a:r>
              <a:rPr spc="5" dirty="0"/>
              <a:t>l</a:t>
            </a:r>
            <a:r>
              <a:rPr spc="-30" dirty="0"/>
              <a:t>emic</a:t>
            </a:r>
            <a:r>
              <a:rPr spc="95" dirty="0">
                <a:latin typeface="Times New Roman"/>
                <a:cs typeface="Times New Roman"/>
              </a:rPr>
              <a:t> </a:t>
            </a:r>
            <a:r>
              <a:rPr spc="-60" dirty="0"/>
              <a:t>shoc</a:t>
            </a:r>
            <a:r>
              <a:rPr spc="-15" dirty="0"/>
              <a:t>k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/>
              <a:t>due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100" dirty="0"/>
              <a:t>to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dirty="0"/>
              <a:t>iron's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40" dirty="0"/>
              <a:t>pot</a:t>
            </a:r>
            <a:r>
              <a:rPr spc="55" dirty="0"/>
              <a:t>e</a:t>
            </a:r>
            <a:r>
              <a:rPr spc="80" dirty="0"/>
              <a:t>nt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30" dirty="0"/>
              <a:t>a</a:t>
            </a:r>
            <a:r>
              <a:rPr spc="-25" dirty="0"/>
              <a:t>b</a:t>
            </a:r>
            <a:r>
              <a:rPr spc="40" dirty="0"/>
              <a:t>i</a:t>
            </a:r>
            <a:r>
              <a:rPr spc="35" dirty="0"/>
              <a:t>l</a:t>
            </a:r>
            <a:r>
              <a:rPr spc="30" dirty="0"/>
              <a:t>it</a:t>
            </a:r>
            <a:r>
              <a:rPr spc="70" dirty="0"/>
              <a:t>y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spc="100" dirty="0"/>
              <a:t>to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15" dirty="0"/>
              <a:t>dilate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20" dirty="0"/>
              <a:t>the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55" dirty="0"/>
              <a:t>bl</a:t>
            </a:r>
            <a:r>
              <a:rPr spc="70" dirty="0"/>
              <a:t>o</a:t>
            </a:r>
            <a:r>
              <a:rPr spc="65" dirty="0"/>
              <a:t>od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spc="-80" dirty="0"/>
              <a:t>ve</a:t>
            </a:r>
            <a:r>
              <a:rPr spc="-150" dirty="0"/>
              <a:t>ss</a:t>
            </a:r>
            <a:r>
              <a:rPr spc="-160" dirty="0"/>
              <a:t>e</a:t>
            </a:r>
            <a:r>
              <a:rPr spc="-75" dirty="0"/>
              <a:t>ls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pc="-35" dirty="0"/>
              <a:t>Deat</a:t>
            </a:r>
            <a:r>
              <a:rPr spc="-30" dirty="0"/>
              <a:t>h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40" dirty="0"/>
              <a:t>ma</a:t>
            </a:r>
            <a:r>
              <a:rPr spc="-25" dirty="0"/>
              <a:t>y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40" dirty="0"/>
              <a:t>oc</a:t>
            </a:r>
            <a:r>
              <a:rPr spc="-50" dirty="0"/>
              <a:t>c</a:t>
            </a:r>
            <a:r>
              <a:rPr spc="20" dirty="0"/>
              <a:t>ur</a:t>
            </a:r>
            <a:r>
              <a:rPr spc="95" dirty="0">
                <a:latin typeface="Times New Roman"/>
                <a:cs typeface="Times New Roman"/>
              </a:rPr>
              <a:t> </a:t>
            </a:r>
            <a:r>
              <a:rPr spc="50" dirty="0"/>
              <a:t>f</a:t>
            </a:r>
            <a:r>
              <a:rPr spc="65" dirty="0"/>
              <a:t>rom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35" dirty="0"/>
              <a:t>l</a:t>
            </a:r>
            <a:r>
              <a:rPr spc="-30" dirty="0"/>
              <a:t>ive</a:t>
            </a:r>
            <a:r>
              <a:rPr spc="-20" dirty="0"/>
              <a:t>r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spc="-20" dirty="0"/>
              <a:t>failure.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65960" y="1220724"/>
            <a:ext cx="7329170" cy="3685540"/>
          </a:xfrm>
          <a:custGeom>
            <a:avLst/>
            <a:gdLst/>
            <a:ahLst/>
            <a:cxnLst/>
            <a:rect l="l" t="t" r="r" b="b"/>
            <a:pathLst>
              <a:path w="7329170" h="3685540">
                <a:moveTo>
                  <a:pt x="0" y="3685031"/>
                </a:moveTo>
                <a:lnTo>
                  <a:pt x="7328915" y="3685031"/>
                </a:lnTo>
                <a:lnTo>
                  <a:pt x="7328915" y="0"/>
                </a:lnTo>
                <a:lnTo>
                  <a:pt x="0" y="0"/>
                </a:lnTo>
                <a:lnTo>
                  <a:pt x="0" y="3685031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65960" y="1220724"/>
            <a:ext cx="7329170" cy="3685540"/>
          </a:xfrm>
          <a:custGeom>
            <a:avLst/>
            <a:gdLst/>
            <a:ahLst/>
            <a:cxnLst/>
            <a:rect l="l" t="t" r="r" b="b"/>
            <a:pathLst>
              <a:path w="7329170" h="3685540">
                <a:moveTo>
                  <a:pt x="0" y="3685031"/>
                </a:moveTo>
                <a:lnTo>
                  <a:pt x="7328915" y="3685031"/>
                </a:lnTo>
                <a:lnTo>
                  <a:pt x="7328915" y="0"/>
                </a:lnTo>
                <a:lnTo>
                  <a:pt x="0" y="0"/>
                </a:lnTo>
                <a:lnTo>
                  <a:pt x="0" y="3685031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53159" y="1988391"/>
            <a:ext cx="6954520" cy="2188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905" algn="ctr">
              <a:lnSpc>
                <a:spcPct val="101600"/>
              </a:lnSpc>
            </a:pP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amou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1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iro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ingest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ay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give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pot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ntial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toxi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ity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229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9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ic</a:t>
            </a:r>
            <a:r>
              <a:rPr sz="2400" u="heavy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2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ir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7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45" dirty="0">
                <a:solidFill>
                  <a:srgbClr val="FFFFFF"/>
                </a:solidFill>
                <a:latin typeface="Arial"/>
                <a:cs typeface="Arial"/>
              </a:rPr>
              <a:t>ia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u="heavy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400" b="1" u="heavy" spc="-15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mg</a:t>
            </a:r>
            <a:r>
              <a:rPr sz="2400" u="heavy" spc="2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24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u="heavy" spc="-15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229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ic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ff</a:t>
            </a:r>
            <a:r>
              <a:rPr sz="2400" u="heavy" spc="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1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12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2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10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400" u="heavy" spc="-4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b="1" u="heavy" spc="-150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400" u="heavy" spc="-4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24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u="heavy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ir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15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22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9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40" dirty="0">
                <a:solidFill>
                  <a:srgbClr val="FFFFFF"/>
                </a:solidFill>
                <a:latin typeface="Arial"/>
                <a:cs typeface="Arial"/>
              </a:rPr>
              <a:t>mg</a:t>
            </a:r>
            <a:r>
              <a:rPr sz="2400" u="heavy" spc="24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u="heavy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ir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20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400" u="heavy" spc="60" dirty="0">
                <a:solidFill>
                  <a:srgbClr val="FFFFFF"/>
                </a:solidFill>
                <a:latin typeface="Arial"/>
                <a:cs typeface="Arial"/>
              </a:rPr>
              <a:t>ith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u="heavy" spc="-12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114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2400" u="heavy" spc="-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9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19833" y="1173199"/>
            <a:ext cx="5009515" cy="807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spc="-409" dirty="0">
                <a:latin typeface="Arial"/>
                <a:cs typeface="Arial"/>
              </a:rPr>
              <a:t>S</a:t>
            </a:r>
            <a:r>
              <a:rPr sz="2800" spc="-114" dirty="0">
                <a:latin typeface="Arial"/>
                <a:cs typeface="Arial"/>
              </a:rPr>
              <a:t>O</a:t>
            </a:r>
            <a:r>
              <a:rPr sz="2800" spc="-135" dirty="0">
                <a:latin typeface="Arial"/>
                <a:cs typeface="Arial"/>
              </a:rPr>
              <a:t>U</a:t>
            </a:r>
            <a:r>
              <a:rPr sz="2800" spc="-400" dirty="0">
                <a:latin typeface="Arial"/>
                <a:cs typeface="Arial"/>
              </a:rPr>
              <a:t>R</a:t>
            </a:r>
            <a:r>
              <a:rPr sz="2800" spc="-345" dirty="0">
                <a:latin typeface="Arial"/>
                <a:cs typeface="Arial"/>
              </a:rPr>
              <a:t>C</a:t>
            </a:r>
            <a:r>
              <a:rPr sz="2800" spc="-495" dirty="0">
                <a:latin typeface="Arial"/>
                <a:cs typeface="Arial"/>
              </a:rPr>
              <a:t>E</a:t>
            </a:r>
            <a:r>
              <a:rPr sz="2800" spc="-395" dirty="0">
                <a:latin typeface="Arial"/>
                <a:cs typeface="Arial"/>
              </a:rPr>
              <a:t>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Arial"/>
                <a:cs typeface="Arial"/>
              </a:rPr>
              <a:t>O</a:t>
            </a:r>
            <a:r>
              <a:rPr sz="2800" spc="-360" dirty="0">
                <a:latin typeface="Arial"/>
                <a:cs typeface="Arial"/>
              </a:rPr>
              <a:t>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340" dirty="0">
                <a:latin typeface="Arial"/>
                <a:cs typeface="Arial"/>
              </a:rPr>
              <a:t>P</a:t>
            </a:r>
            <a:r>
              <a:rPr sz="2800" spc="-114" dirty="0">
                <a:latin typeface="Arial"/>
                <a:cs typeface="Arial"/>
              </a:rPr>
              <a:t>O</a:t>
            </a:r>
            <a:r>
              <a:rPr sz="2800" spc="-275" dirty="0">
                <a:latin typeface="Arial"/>
                <a:cs typeface="Arial"/>
              </a:rPr>
              <a:t>LL</a:t>
            </a:r>
            <a:r>
              <a:rPr sz="2800" spc="-145" dirty="0">
                <a:latin typeface="Arial"/>
                <a:cs typeface="Arial"/>
              </a:rPr>
              <a:t>U</a:t>
            </a:r>
            <a:r>
              <a:rPr sz="2800" spc="-285" dirty="0">
                <a:latin typeface="Arial"/>
                <a:cs typeface="Arial"/>
              </a:rPr>
              <a:t>T</a:t>
            </a:r>
            <a:r>
              <a:rPr sz="2800" spc="-55" dirty="0">
                <a:latin typeface="Arial"/>
                <a:cs typeface="Arial"/>
              </a:rPr>
              <a:t>I</a:t>
            </a:r>
            <a:r>
              <a:rPr sz="2800" spc="-125" dirty="0">
                <a:latin typeface="Arial"/>
                <a:cs typeface="Arial"/>
              </a:rPr>
              <a:t>O</a:t>
            </a:r>
            <a:r>
              <a:rPr sz="2800" spc="60" dirty="0">
                <a:latin typeface="Arial"/>
                <a:cs typeface="Arial"/>
              </a:rPr>
              <a:t>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370" dirty="0">
                <a:latin typeface="Arial"/>
                <a:cs typeface="Arial"/>
              </a:rPr>
              <a:t>F</a:t>
            </a:r>
            <a:r>
              <a:rPr sz="2800" spc="-400" dirty="0">
                <a:latin typeface="Arial"/>
                <a:cs typeface="Arial"/>
              </a:rPr>
              <a:t>R</a:t>
            </a:r>
            <a:r>
              <a:rPr sz="2800" spc="-125" dirty="0">
                <a:latin typeface="Arial"/>
                <a:cs typeface="Arial"/>
              </a:rPr>
              <a:t>O</a:t>
            </a:r>
            <a:r>
              <a:rPr sz="2800" spc="160" dirty="0">
                <a:latin typeface="Arial"/>
                <a:cs typeface="Arial"/>
              </a:rPr>
              <a:t>M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800" spc="-65" dirty="0">
                <a:latin typeface="Arial"/>
                <a:cs typeface="Arial"/>
              </a:rPr>
              <a:t>H</a:t>
            </a:r>
            <a:r>
              <a:rPr sz="2800" spc="-95" dirty="0">
                <a:latin typeface="Arial"/>
                <a:cs typeface="Arial"/>
              </a:rPr>
              <a:t>A</a:t>
            </a:r>
            <a:r>
              <a:rPr sz="2800" spc="-145" dirty="0">
                <a:latin typeface="Arial"/>
                <a:cs typeface="Arial"/>
              </a:rPr>
              <a:t>Z</a:t>
            </a:r>
            <a:r>
              <a:rPr sz="2800" spc="-105" dirty="0">
                <a:latin typeface="Arial"/>
                <a:cs typeface="Arial"/>
              </a:rPr>
              <a:t>A</a:t>
            </a:r>
            <a:r>
              <a:rPr sz="2800" spc="-405" dirty="0">
                <a:latin typeface="Arial"/>
                <a:cs typeface="Arial"/>
              </a:rPr>
              <a:t>R</a:t>
            </a:r>
            <a:r>
              <a:rPr sz="2800" spc="-125" dirty="0">
                <a:latin typeface="Arial"/>
                <a:cs typeface="Arial"/>
              </a:rPr>
              <a:t>DO</a:t>
            </a:r>
            <a:r>
              <a:rPr sz="2800" spc="-135" dirty="0">
                <a:latin typeface="Arial"/>
                <a:cs typeface="Arial"/>
              </a:rPr>
              <a:t>U</a:t>
            </a:r>
            <a:r>
              <a:rPr sz="2800" spc="-395" dirty="0">
                <a:latin typeface="Arial"/>
                <a:cs typeface="Arial"/>
              </a:rPr>
              <a:t>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130" dirty="0">
                <a:latin typeface="Arial"/>
                <a:cs typeface="Arial"/>
              </a:rPr>
              <a:t>M</a:t>
            </a:r>
            <a:r>
              <a:rPr sz="2800" spc="-484" dirty="0">
                <a:latin typeface="Arial"/>
                <a:cs typeface="Arial"/>
              </a:rPr>
              <a:t>E</a:t>
            </a:r>
            <a:r>
              <a:rPr sz="2800" spc="-285" dirty="0">
                <a:latin typeface="Arial"/>
                <a:cs typeface="Arial"/>
              </a:rPr>
              <a:t>T</a:t>
            </a:r>
            <a:r>
              <a:rPr sz="2800" spc="-105" dirty="0">
                <a:latin typeface="Arial"/>
                <a:cs typeface="Arial"/>
              </a:rPr>
              <a:t>A</a:t>
            </a:r>
            <a:r>
              <a:rPr sz="2800" spc="-285" dirty="0">
                <a:latin typeface="Arial"/>
                <a:cs typeface="Arial"/>
              </a:rPr>
              <a:t>L</a:t>
            </a:r>
            <a:r>
              <a:rPr sz="2800" spc="-395" dirty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61303" y="2269236"/>
            <a:ext cx="722630" cy="1529080"/>
          </a:xfrm>
          <a:custGeom>
            <a:avLst/>
            <a:gdLst/>
            <a:ahLst/>
            <a:cxnLst/>
            <a:rect l="l" t="t" r="r" b="b"/>
            <a:pathLst>
              <a:path w="722629" h="1529079">
                <a:moveTo>
                  <a:pt x="722375" y="1167383"/>
                </a:moveTo>
                <a:lnTo>
                  <a:pt x="0" y="1167383"/>
                </a:lnTo>
                <a:lnTo>
                  <a:pt x="361187" y="1528571"/>
                </a:lnTo>
                <a:lnTo>
                  <a:pt x="722375" y="1167383"/>
                </a:lnTo>
                <a:close/>
              </a:path>
              <a:path w="722629" h="1529079">
                <a:moveTo>
                  <a:pt x="541781" y="0"/>
                </a:moveTo>
                <a:lnTo>
                  <a:pt x="180593" y="0"/>
                </a:lnTo>
                <a:lnTo>
                  <a:pt x="180593" y="1167383"/>
                </a:lnTo>
                <a:lnTo>
                  <a:pt x="541781" y="1167383"/>
                </a:lnTo>
                <a:lnTo>
                  <a:pt x="541781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61303" y="2269236"/>
            <a:ext cx="722630" cy="1529080"/>
          </a:xfrm>
          <a:custGeom>
            <a:avLst/>
            <a:gdLst/>
            <a:ahLst/>
            <a:cxnLst/>
            <a:rect l="l" t="t" r="r" b="b"/>
            <a:pathLst>
              <a:path w="722629" h="1529079">
                <a:moveTo>
                  <a:pt x="0" y="1167383"/>
                </a:moveTo>
                <a:lnTo>
                  <a:pt x="180593" y="1167383"/>
                </a:lnTo>
                <a:lnTo>
                  <a:pt x="180593" y="0"/>
                </a:lnTo>
                <a:lnTo>
                  <a:pt x="541781" y="0"/>
                </a:lnTo>
                <a:lnTo>
                  <a:pt x="541781" y="1167383"/>
                </a:lnTo>
                <a:lnTo>
                  <a:pt x="722375" y="1167383"/>
                </a:lnTo>
                <a:lnTo>
                  <a:pt x="361187" y="1528571"/>
                </a:lnTo>
                <a:lnTo>
                  <a:pt x="0" y="1167383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97760" y="4394704"/>
            <a:ext cx="565023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5870" indent="-384175" algn="ctr">
              <a:lnSpc>
                <a:spcPct val="100000"/>
              </a:lnSpc>
              <a:buFont typeface="Arial"/>
              <a:buAutoNum type="arabicPeriod"/>
              <a:tabLst>
                <a:tab pos="1246505" algn="l"/>
              </a:tabLst>
            </a:pPr>
            <a:r>
              <a:rPr sz="4000" spc="-5" dirty="0">
                <a:latin typeface="Arial"/>
                <a:cs typeface="Arial"/>
              </a:rPr>
              <a:t>Natur</a:t>
            </a:r>
            <a:r>
              <a:rPr sz="4000" spc="-15" dirty="0">
                <a:latin typeface="Arial"/>
                <a:cs typeface="Arial"/>
              </a:rPr>
              <a:t>a</a:t>
            </a:r>
            <a:r>
              <a:rPr sz="4000" spc="70" dirty="0">
                <a:latin typeface="Arial"/>
                <a:cs typeface="Arial"/>
              </a:rPr>
              <a:t>l</a:t>
            </a:r>
            <a:r>
              <a:rPr sz="4000" spc="114" dirty="0">
                <a:latin typeface="Times New Roman"/>
                <a:cs typeface="Times New Roman"/>
              </a:rPr>
              <a:t> </a:t>
            </a:r>
            <a:r>
              <a:rPr sz="4000" spc="-155" dirty="0">
                <a:latin typeface="Arial"/>
                <a:cs typeface="Arial"/>
              </a:rPr>
              <a:t>Sources</a:t>
            </a:r>
            <a:endParaRPr sz="4000">
              <a:latin typeface="Arial"/>
              <a:cs typeface="Arial"/>
            </a:endParaRPr>
          </a:p>
          <a:p>
            <a:pPr marL="396240" indent="-383540" algn="ctr">
              <a:lnSpc>
                <a:spcPct val="100000"/>
              </a:lnSpc>
              <a:buFont typeface="Arial"/>
              <a:buAutoNum type="arabicPeriod"/>
              <a:tabLst>
                <a:tab pos="396875" algn="l"/>
              </a:tabLst>
            </a:pPr>
            <a:r>
              <a:rPr sz="4000" spc="30" dirty="0">
                <a:latin typeface="Arial"/>
                <a:cs typeface="Arial"/>
              </a:rPr>
              <a:t>Anthropogeni</a:t>
            </a:r>
            <a:r>
              <a:rPr sz="4000" spc="40" dirty="0">
                <a:latin typeface="Arial"/>
                <a:cs typeface="Arial"/>
              </a:rPr>
              <a:t>c</a:t>
            </a:r>
            <a:r>
              <a:rPr sz="4000" spc="114" dirty="0">
                <a:latin typeface="Times New Roman"/>
                <a:cs typeface="Times New Roman"/>
              </a:rPr>
              <a:t> </a:t>
            </a:r>
            <a:r>
              <a:rPr sz="4000" spc="-570" dirty="0">
                <a:latin typeface="Arial"/>
                <a:cs typeface="Arial"/>
              </a:rPr>
              <a:t>S</a:t>
            </a:r>
            <a:r>
              <a:rPr sz="4000" spc="-20" dirty="0">
                <a:latin typeface="Arial"/>
                <a:cs typeface="Arial"/>
              </a:rPr>
              <a:t>ourc</a:t>
            </a:r>
            <a:r>
              <a:rPr sz="4000" spc="-40" dirty="0">
                <a:latin typeface="Arial"/>
                <a:cs typeface="Arial"/>
              </a:rPr>
              <a:t>e</a:t>
            </a:r>
            <a:r>
              <a:rPr sz="4000" spc="-320" dirty="0"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923288"/>
            <a:ext cx="7187565" cy="2814955"/>
          </a:xfrm>
          <a:custGeom>
            <a:avLst/>
            <a:gdLst/>
            <a:ahLst/>
            <a:cxnLst/>
            <a:rect l="l" t="t" r="r" b="b"/>
            <a:pathLst>
              <a:path w="7187565" h="2814954">
                <a:moveTo>
                  <a:pt x="5779769" y="0"/>
                </a:moveTo>
                <a:lnTo>
                  <a:pt x="0" y="0"/>
                </a:lnTo>
                <a:lnTo>
                  <a:pt x="0" y="2814827"/>
                </a:lnTo>
                <a:lnTo>
                  <a:pt x="5779769" y="2814827"/>
                </a:lnTo>
                <a:lnTo>
                  <a:pt x="7187183" y="1407413"/>
                </a:lnTo>
                <a:lnTo>
                  <a:pt x="577976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923288"/>
            <a:ext cx="7187565" cy="2814955"/>
          </a:xfrm>
          <a:custGeom>
            <a:avLst/>
            <a:gdLst/>
            <a:ahLst/>
            <a:cxnLst/>
            <a:rect l="l" t="t" r="r" b="b"/>
            <a:pathLst>
              <a:path w="7187565" h="2814954">
                <a:moveTo>
                  <a:pt x="0" y="0"/>
                </a:moveTo>
                <a:lnTo>
                  <a:pt x="5779769" y="0"/>
                </a:lnTo>
                <a:lnTo>
                  <a:pt x="7187183" y="1407413"/>
                </a:lnTo>
                <a:lnTo>
                  <a:pt x="5779769" y="2814827"/>
                </a:lnTo>
                <a:lnTo>
                  <a:pt x="0" y="2814827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2787" y="2910590"/>
            <a:ext cx="4631690" cy="86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600" spc="-204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6600" spc="-42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66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600" spc="-2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6600" spc="3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6600" spc="3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6600" spc="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6600" spc="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6600" spc="-3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6600" spc="-4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6600" spc="16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6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95388" y="1272539"/>
            <a:ext cx="4610100" cy="4610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268" y="2588107"/>
            <a:ext cx="10699115" cy="20885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sz="2800" spc="-120" dirty="0">
                <a:latin typeface="Arial"/>
                <a:cs typeface="Arial"/>
              </a:rPr>
              <a:t>1.</a:t>
            </a:r>
            <a:r>
              <a:rPr sz="2800" spc="-12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Arial"/>
                <a:cs typeface="Arial"/>
              </a:rPr>
              <a:t>A</a:t>
            </a:r>
            <a:r>
              <a:rPr sz="2800" spc="-25" dirty="0">
                <a:latin typeface="Arial"/>
                <a:cs typeface="Arial"/>
              </a:rPr>
              <a:t>l</a:t>
            </a:r>
            <a:r>
              <a:rPr sz="2800" spc="55" dirty="0">
                <a:latin typeface="Arial"/>
                <a:cs typeface="Arial"/>
              </a:rPr>
              <a:t>though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Arial"/>
                <a:cs typeface="Arial"/>
              </a:rPr>
              <a:t>aluminum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Arial"/>
                <a:cs typeface="Arial"/>
              </a:rPr>
              <a:t>i</a:t>
            </a:r>
            <a:r>
              <a:rPr sz="2800" spc="-114" dirty="0">
                <a:latin typeface="Arial"/>
                <a:cs typeface="Arial"/>
              </a:rPr>
              <a:t>s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Arial"/>
                <a:cs typeface="Arial"/>
              </a:rPr>
              <a:t>not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Arial"/>
                <a:cs typeface="Arial"/>
              </a:rPr>
              <a:t>a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Arial"/>
                <a:cs typeface="Arial"/>
              </a:rPr>
              <a:t>heavy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meta</a:t>
            </a:r>
            <a:r>
              <a:rPr sz="2800" spc="5" dirty="0">
                <a:latin typeface="Arial"/>
                <a:cs typeface="Arial"/>
              </a:rPr>
              <a:t>l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Arial"/>
                <a:cs typeface="Arial"/>
              </a:rPr>
              <a:t>(specifi</a:t>
            </a:r>
            <a:r>
              <a:rPr sz="2800" spc="-114" dirty="0">
                <a:latin typeface="Arial"/>
                <a:cs typeface="Arial"/>
              </a:rPr>
              <a:t>c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gravity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of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Arial"/>
                <a:cs typeface="Arial"/>
              </a:rPr>
              <a:t>2.5</a:t>
            </a:r>
            <a:r>
              <a:rPr sz="2800" spc="-65" dirty="0">
                <a:latin typeface="Arial"/>
                <a:cs typeface="Arial"/>
              </a:rPr>
              <a:t>5</a:t>
            </a:r>
            <a:r>
              <a:rPr sz="2800" spc="185" dirty="0"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800" spc="-165" dirty="0">
                <a:latin typeface="Arial"/>
                <a:cs typeface="Arial"/>
              </a:rPr>
              <a:t>2</a:t>
            </a:r>
            <a:r>
              <a:rPr sz="2800" spc="-75" dirty="0">
                <a:latin typeface="Arial"/>
                <a:cs typeface="Arial"/>
              </a:rPr>
              <a:t>.</a:t>
            </a:r>
            <a:r>
              <a:rPr sz="2800" spc="-70" dirty="0">
                <a:latin typeface="Arial"/>
                <a:cs typeface="Arial"/>
              </a:rPr>
              <a:t>8</a:t>
            </a:r>
            <a:r>
              <a:rPr sz="2800" spc="-60" dirty="0">
                <a:latin typeface="Arial"/>
                <a:cs typeface="Arial"/>
              </a:rPr>
              <a:t>0</a:t>
            </a:r>
            <a:r>
              <a:rPr sz="2800" spc="-140" dirty="0">
                <a:latin typeface="Arial"/>
                <a:cs typeface="Arial"/>
              </a:rPr>
              <a:t>),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Arial"/>
                <a:cs typeface="Arial"/>
              </a:rPr>
              <a:t>i</a:t>
            </a:r>
            <a:r>
              <a:rPr sz="2800" spc="120" dirty="0">
                <a:latin typeface="Arial"/>
                <a:cs typeface="Arial"/>
              </a:rPr>
              <a:t>t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Arial"/>
                <a:cs typeface="Arial"/>
              </a:rPr>
              <a:t>ma</a:t>
            </a:r>
            <a:r>
              <a:rPr sz="2800" spc="-25" dirty="0">
                <a:latin typeface="Arial"/>
                <a:cs typeface="Arial"/>
              </a:rPr>
              <a:t>k</a:t>
            </a:r>
            <a:r>
              <a:rPr sz="2800" spc="-165" dirty="0">
                <a:latin typeface="Arial"/>
                <a:cs typeface="Arial"/>
              </a:rPr>
              <a:t>es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Arial"/>
                <a:cs typeface="Arial"/>
              </a:rPr>
              <a:t>up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ab</a:t>
            </a:r>
            <a:r>
              <a:rPr sz="2800" spc="5" dirty="0">
                <a:latin typeface="Arial"/>
                <a:cs typeface="Arial"/>
              </a:rPr>
              <a:t>o</a:t>
            </a:r>
            <a:r>
              <a:rPr sz="2800" spc="90" dirty="0">
                <a:latin typeface="Arial"/>
                <a:cs typeface="Arial"/>
              </a:rPr>
              <a:t>ut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Arial"/>
                <a:cs typeface="Arial"/>
              </a:rPr>
              <a:t>8</a:t>
            </a:r>
            <a:r>
              <a:rPr sz="2800" spc="-175" dirty="0">
                <a:latin typeface="Arial"/>
                <a:cs typeface="Arial"/>
              </a:rPr>
              <a:t>%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of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Arial"/>
                <a:cs typeface="Arial"/>
              </a:rPr>
              <a:t>surfa</a:t>
            </a:r>
            <a:r>
              <a:rPr sz="2800" spc="-105" dirty="0">
                <a:latin typeface="Arial"/>
                <a:cs typeface="Arial"/>
              </a:rPr>
              <a:t>ce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of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earth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Font typeface="Arial"/>
              <a:buAutoNum type="arabicPeriod" startAt="2"/>
              <a:tabLst>
                <a:tab pos="469900" algn="l"/>
              </a:tabLst>
            </a:pPr>
            <a:r>
              <a:rPr sz="2800" spc="55" dirty="0">
                <a:latin typeface="Arial"/>
                <a:cs typeface="Arial"/>
              </a:rPr>
              <a:t>I</a:t>
            </a:r>
            <a:r>
              <a:rPr sz="2800" spc="60" dirty="0">
                <a:latin typeface="Arial"/>
                <a:cs typeface="Arial"/>
              </a:rPr>
              <a:t>t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Arial"/>
                <a:cs typeface="Arial"/>
              </a:rPr>
              <a:t>i</a:t>
            </a:r>
            <a:r>
              <a:rPr sz="2800" spc="-114" dirty="0">
                <a:latin typeface="Arial"/>
                <a:cs typeface="Arial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65" dirty="0">
                <a:latin typeface="Arial"/>
                <a:cs typeface="Arial"/>
              </a:rPr>
              <a:t>third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85" dirty="0">
                <a:latin typeface="Arial"/>
                <a:cs typeface="Arial"/>
              </a:rPr>
              <a:t>m</a:t>
            </a:r>
            <a:r>
              <a:rPr sz="2800" spc="65" dirty="0">
                <a:latin typeface="Arial"/>
                <a:cs typeface="Arial"/>
              </a:rPr>
              <a:t>o</a:t>
            </a:r>
            <a:r>
              <a:rPr sz="2800" spc="-50" dirty="0">
                <a:latin typeface="Arial"/>
                <a:cs typeface="Arial"/>
              </a:rPr>
              <a:t>s</a:t>
            </a:r>
            <a:r>
              <a:rPr sz="2800" spc="-25" dirty="0">
                <a:latin typeface="Arial"/>
                <a:cs typeface="Arial"/>
              </a:rPr>
              <a:t>t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Arial"/>
                <a:cs typeface="Arial"/>
              </a:rPr>
              <a:t>abundant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Arial"/>
                <a:cs typeface="Arial"/>
              </a:rPr>
              <a:t>element.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Font typeface="Arial"/>
              <a:buAutoNum type="arabicPeriod" startAt="2"/>
              <a:tabLst>
                <a:tab pos="469900" algn="l"/>
              </a:tabLst>
            </a:pPr>
            <a:r>
              <a:rPr sz="2800" spc="20" dirty="0">
                <a:latin typeface="Arial"/>
                <a:cs typeface="Arial"/>
              </a:rPr>
              <a:t>Aluminu</a:t>
            </a:r>
            <a:r>
              <a:rPr sz="2800" spc="45" dirty="0">
                <a:latin typeface="Arial"/>
                <a:cs typeface="Arial"/>
              </a:rPr>
              <a:t>m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30" dirty="0">
                <a:latin typeface="Arial"/>
                <a:cs typeface="Arial"/>
              </a:rPr>
              <a:t>toxicity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Arial"/>
                <a:cs typeface="Arial"/>
              </a:rPr>
              <a:t>occu</a:t>
            </a:r>
            <a:r>
              <a:rPr sz="2800" spc="-95" dirty="0">
                <a:latin typeface="Arial"/>
                <a:cs typeface="Arial"/>
              </a:rPr>
              <a:t>rs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Arial"/>
                <a:cs typeface="Arial"/>
              </a:rPr>
              <a:t>when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Arial"/>
                <a:cs typeface="Arial"/>
              </a:rPr>
              <a:t>a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Arial"/>
                <a:cs typeface="Arial"/>
              </a:rPr>
              <a:t>person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Arial"/>
                <a:cs typeface="Arial"/>
              </a:rPr>
              <a:t>ingests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Arial"/>
                <a:cs typeface="Arial"/>
              </a:rPr>
              <a:t>or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Arial"/>
                <a:cs typeface="Arial"/>
              </a:rPr>
              <a:t>brea</a:t>
            </a:r>
            <a:r>
              <a:rPr sz="2800" spc="-40" dirty="0">
                <a:latin typeface="Arial"/>
                <a:cs typeface="Arial"/>
              </a:rPr>
              <a:t>thes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Arial"/>
                <a:cs typeface="Arial"/>
              </a:rPr>
              <a:t>h</a:t>
            </a:r>
            <a:r>
              <a:rPr sz="2800" spc="40" dirty="0">
                <a:latin typeface="Arial"/>
                <a:cs typeface="Arial"/>
              </a:rPr>
              <a:t>igh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800" spc="-65" dirty="0">
                <a:latin typeface="Arial"/>
                <a:cs typeface="Arial"/>
              </a:rPr>
              <a:t>level</a:t>
            </a:r>
            <a:r>
              <a:rPr sz="2800" spc="-70" dirty="0">
                <a:latin typeface="Arial"/>
                <a:cs typeface="Arial"/>
              </a:rPr>
              <a:t>s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Arial"/>
                <a:cs typeface="Arial"/>
              </a:rPr>
              <a:t>of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Arial"/>
                <a:cs typeface="Arial"/>
              </a:rPr>
              <a:t>alum</a:t>
            </a:r>
            <a:r>
              <a:rPr sz="2800" spc="-10" dirty="0">
                <a:latin typeface="Arial"/>
                <a:cs typeface="Arial"/>
              </a:rPr>
              <a:t>i</a:t>
            </a:r>
            <a:r>
              <a:rPr sz="2800" spc="35" dirty="0">
                <a:latin typeface="Arial"/>
                <a:cs typeface="Arial"/>
              </a:rPr>
              <a:t>num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60" dirty="0">
                <a:latin typeface="Arial"/>
                <a:cs typeface="Arial"/>
              </a:rPr>
              <a:t>int</a:t>
            </a:r>
            <a:r>
              <a:rPr sz="2800" spc="105" dirty="0">
                <a:latin typeface="Arial"/>
                <a:cs typeface="Arial"/>
              </a:rPr>
              <a:t>o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Arial"/>
                <a:cs typeface="Arial"/>
              </a:rPr>
              <a:t>the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Arial"/>
                <a:cs typeface="Arial"/>
              </a:rPr>
              <a:t>body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50920" y="377952"/>
            <a:ext cx="4800600" cy="1915795"/>
          </a:xfrm>
          <a:custGeom>
            <a:avLst/>
            <a:gdLst/>
            <a:ahLst/>
            <a:cxnLst/>
            <a:rect l="l" t="t" r="r" b="b"/>
            <a:pathLst>
              <a:path w="4800600" h="1915795">
                <a:moveTo>
                  <a:pt x="2879232" y="1436735"/>
                </a:moveTo>
                <a:lnTo>
                  <a:pt x="1921398" y="1436735"/>
                </a:lnTo>
                <a:lnTo>
                  <a:pt x="2400299" y="1915667"/>
                </a:lnTo>
                <a:lnTo>
                  <a:pt x="2879232" y="1436735"/>
                </a:lnTo>
                <a:close/>
              </a:path>
              <a:path w="4800600" h="1915795">
                <a:moveTo>
                  <a:pt x="2639689" y="1244711"/>
                </a:moveTo>
                <a:lnTo>
                  <a:pt x="2160910" y="1244711"/>
                </a:lnTo>
                <a:lnTo>
                  <a:pt x="2160910" y="1436735"/>
                </a:lnTo>
                <a:lnTo>
                  <a:pt x="2639689" y="1436735"/>
                </a:lnTo>
                <a:lnTo>
                  <a:pt x="2639689" y="1244711"/>
                </a:lnTo>
                <a:close/>
              </a:path>
              <a:path w="4800600" h="1915795">
                <a:moveTo>
                  <a:pt x="4800599" y="0"/>
                </a:moveTo>
                <a:lnTo>
                  <a:pt x="0" y="0"/>
                </a:lnTo>
                <a:lnTo>
                  <a:pt x="0" y="1244711"/>
                </a:lnTo>
                <a:lnTo>
                  <a:pt x="4800599" y="1244711"/>
                </a:lnTo>
                <a:lnTo>
                  <a:pt x="480059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50920" y="377952"/>
            <a:ext cx="4800600" cy="1915795"/>
          </a:xfrm>
          <a:custGeom>
            <a:avLst/>
            <a:gdLst/>
            <a:ahLst/>
            <a:cxnLst/>
            <a:rect l="l" t="t" r="r" b="b"/>
            <a:pathLst>
              <a:path w="4800600" h="1915795">
                <a:moveTo>
                  <a:pt x="0" y="0"/>
                </a:moveTo>
                <a:lnTo>
                  <a:pt x="4800599" y="0"/>
                </a:lnTo>
                <a:lnTo>
                  <a:pt x="4800599" y="1244711"/>
                </a:lnTo>
                <a:lnTo>
                  <a:pt x="2639689" y="1244711"/>
                </a:lnTo>
                <a:lnTo>
                  <a:pt x="2639689" y="1436735"/>
                </a:lnTo>
                <a:lnTo>
                  <a:pt x="2879232" y="1436735"/>
                </a:lnTo>
                <a:lnTo>
                  <a:pt x="2400299" y="1915667"/>
                </a:lnTo>
                <a:lnTo>
                  <a:pt x="1921398" y="1436735"/>
                </a:lnTo>
                <a:lnTo>
                  <a:pt x="2160910" y="1436735"/>
                </a:lnTo>
                <a:lnTo>
                  <a:pt x="2160910" y="1244711"/>
                </a:lnTo>
                <a:lnTo>
                  <a:pt x="0" y="1244711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59126" y="839548"/>
            <a:ext cx="358647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2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9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40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32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27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2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34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r>
              <a:rPr sz="2400" u="heavy" spc="-2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-22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27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3725">
              <a:lnSpc>
                <a:spcPct val="100000"/>
              </a:lnSpc>
            </a:pPr>
            <a:r>
              <a:rPr spc="-655" dirty="0"/>
              <a:t>S</a:t>
            </a:r>
            <a:r>
              <a:rPr spc="-195" dirty="0"/>
              <a:t>O</a:t>
            </a:r>
            <a:r>
              <a:rPr spc="-210" dirty="0"/>
              <a:t>U</a:t>
            </a:r>
            <a:r>
              <a:rPr spc="-620" dirty="0"/>
              <a:t>R</a:t>
            </a:r>
            <a:r>
              <a:rPr spc="-530" dirty="0"/>
              <a:t>C</a:t>
            </a:r>
            <a:r>
              <a:rPr spc="-780" dirty="0"/>
              <a:t>E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5" y="2547908"/>
            <a:ext cx="2284730" cy="774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-310" dirty="0">
                <a:latin typeface="Arial"/>
                <a:cs typeface="Arial"/>
              </a:rPr>
              <a:t>F</a:t>
            </a:r>
            <a:r>
              <a:rPr sz="2400" spc="65" dirty="0">
                <a:latin typeface="Arial"/>
                <a:cs typeface="Arial"/>
              </a:rPr>
              <a:t>o</a:t>
            </a:r>
            <a:r>
              <a:rPr sz="2400" spc="55" dirty="0">
                <a:latin typeface="Arial"/>
                <a:cs typeface="Arial"/>
              </a:rPr>
              <a:t>o</a:t>
            </a:r>
            <a:r>
              <a:rPr sz="2400" spc="80" dirty="0">
                <a:latin typeface="Arial"/>
                <a:cs typeface="Arial"/>
              </a:rPr>
              <a:t>d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additives</a:t>
            </a:r>
            <a:endParaRPr sz="2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-15" dirty="0">
                <a:latin typeface="Arial"/>
                <a:cs typeface="Arial"/>
              </a:rPr>
              <a:t>Antac</a:t>
            </a:r>
            <a:r>
              <a:rPr sz="2400" spc="-20" dirty="0">
                <a:latin typeface="Arial"/>
                <a:cs typeface="Arial"/>
              </a:rPr>
              <a:t>i</a:t>
            </a:r>
            <a:r>
              <a:rPr sz="2400" spc="-65" dirty="0">
                <a:latin typeface="Arial"/>
                <a:cs typeface="Arial"/>
              </a:rPr>
              <a:t>ds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1905" y="3279937"/>
            <a:ext cx="2426970" cy="695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-245" dirty="0">
                <a:latin typeface="Arial"/>
                <a:cs typeface="Arial"/>
              </a:rPr>
              <a:t>B</a:t>
            </a:r>
            <a:r>
              <a:rPr sz="2400" spc="60" dirty="0">
                <a:latin typeface="Arial"/>
                <a:cs typeface="Arial"/>
              </a:rPr>
              <a:t>uff</a:t>
            </a:r>
            <a:r>
              <a:rPr sz="2400" spc="-40" dirty="0">
                <a:latin typeface="Arial"/>
                <a:cs typeface="Arial"/>
              </a:rPr>
              <a:t>e</a:t>
            </a:r>
            <a:r>
              <a:rPr sz="2400" spc="-20" dirty="0">
                <a:latin typeface="Arial"/>
                <a:cs typeface="Arial"/>
              </a:rPr>
              <a:t>r</a:t>
            </a:r>
            <a:r>
              <a:rPr sz="2400" spc="-15" dirty="0">
                <a:latin typeface="Arial"/>
                <a:cs typeface="Arial"/>
              </a:rPr>
              <a:t>ed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Arial"/>
                <a:cs typeface="Arial"/>
              </a:rPr>
              <a:t>as</a:t>
            </a:r>
            <a:r>
              <a:rPr sz="2400" spc="-75" dirty="0">
                <a:latin typeface="Arial"/>
                <a:cs typeface="Arial"/>
              </a:rPr>
              <a:t>p</a:t>
            </a:r>
            <a:r>
              <a:rPr sz="2400" spc="25" dirty="0">
                <a:latin typeface="Arial"/>
                <a:cs typeface="Arial"/>
              </a:rPr>
              <a:t>irin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8667" y="3722966"/>
            <a:ext cx="60629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25" dirty="0">
                <a:latin typeface="Arial"/>
                <a:cs typeface="Arial"/>
              </a:rPr>
              <a:t>Ast</a:t>
            </a:r>
            <a:r>
              <a:rPr sz="2400" spc="-1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ingent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Arial"/>
                <a:cs typeface="Arial"/>
              </a:rPr>
              <a:t>nasal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Arial"/>
                <a:cs typeface="Arial"/>
              </a:rPr>
              <a:t>sp</a:t>
            </a:r>
            <a:r>
              <a:rPr sz="2400" spc="-35" dirty="0">
                <a:latin typeface="Arial"/>
                <a:cs typeface="Arial"/>
              </a:rPr>
              <a:t>r</a:t>
            </a:r>
            <a:r>
              <a:rPr sz="2400" spc="-50" dirty="0">
                <a:latin typeface="Arial"/>
                <a:cs typeface="Arial"/>
              </a:rPr>
              <a:t>a</a:t>
            </a:r>
            <a:r>
              <a:rPr sz="2400" spc="-125" dirty="0">
                <a:latin typeface="Arial"/>
                <a:cs typeface="Arial"/>
              </a:rPr>
              <a:t>ys,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antipe</a:t>
            </a:r>
            <a:r>
              <a:rPr sz="2400" spc="-80" dirty="0">
                <a:latin typeface="Arial"/>
                <a:cs typeface="Arial"/>
              </a:rPr>
              <a:t>rs</a:t>
            </a:r>
            <a:r>
              <a:rPr sz="2400" spc="5" dirty="0">
                <a:latin typeface="Arial"/>
                <a:cs typeface="Arial"/>
              </a:rPr>
              <a:t>pir</a:t>
            </a:r>
            <a:r>
              <a:rPr sz="2400" spc="15" dirty="0">
                <a:latin typeface="Arial"/>
                <a:cs typeface="Arial"/>
              </a:rPr>
              <a:t>a</a:t>
            </a:r>
            <a:r>
              <a:rPr sz="2400" spc="-15" dirty="0">
                <a:latin typeface="Arial"/>
                <a:cs typeface="Arial"/>
              </a:rPr>
              <a:t>nts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71905" y="4011211"/>
            <a:ext cx="7152640" cy="150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5" dirty="0">
                <a:latin typeface="Arial"/>
                <a:cs typeface="Arial"/>
              </a:rPr>
              <a:t>Dri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15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40" dirty="0">
                <a:latin typeface="Arial"/>
                <a:cs typeface="Arial"/>
              </a:rPr>
              <a:t>ng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wat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30" dirty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40" dirty="0">
                <a:latin typeface="Arial"/>
                <a:cs typeface="Arial"/>
              </a:rPr>
              <a:t>Autom</a:t>
            </a:r>
            <a:r>
              <a:rPr sz="2400" spc="30" dirty="0">
                <a:latin typeface="Arial"/>
                <a:cs typeface="Arial"/>
              </a:rPr>
              <a:t>o</a:t>
            </a:r>
            <a:r>
              <a:rPr sz="2400" spc="15" dirty="0">
                <a:latin typeface="Arial"/>
                <a:cs typeface="Arial"/>
              </a:rPr>
              <a:t>bile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Arial"/>
                <a:cs typeface="Arial"/>
              </a:rPr>
              <a:t>ex</a:t>
            </a:r>
            <a:r>
              <a:rPr sz="2400" spc="-25" dirty="0">
                <a:latin typeface="Arial"/>
                <a:cs typeface="Arial"/>
              </a:rPr>
              <a:t>haust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Arial"/>
                <a:cs typeface="Arial"/>
              </a:rPr>
              <a:t>tob</a:t>
            </a:r>
            <a:r>
              <a:rPr sz="2400" spc="45" dirty="0">
                <a:latin typeface="Arial"/>
                <a:cs typeface="Arial"/>
              </a:rPr>
              <a:t>a</a:t>
            </a:r>
            <a:r>
              <a:rPr sz="2400" spc="-100" dirty="0">
                <a:latin typeface="Arial"/>
                <a:cs typeface="Arial"/>
              </a:rPr>
              <a:t>c</a:t>
            </a:r>
            <a:r>
              <a:rPr sz="2400" spc="-110" dirty="0">
                <a:latin typeface="Arial"/>
                <a:cs typeface="Arial"/>
              </a:rPr>
              <a:t>c</a:t>
            </a:r>
            <a:r>
              <a:rPr sz="2400" spc="65" dirty="0">
                <a:latin typeface="Arial"/>
                <a:cs typeface="Arial"/>
              </a:rPr>
              <a:t>o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Arial"/>
                <a:cs typeface="Arial"/>
              </a:rPr>
              <a:t>smok</a:t>
            </a:r>
            <a:r>
              <a:rPr sz="2400" spc="-80" dirty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10" dirty="0">
                <a:latin typeface="Arial"/>
                <a:cs typeface="Arial"/>
              </a:rPr>
              <a:t>Alu</a:t>
            </a:r>
            <a:r>
              <a:rPr sz="2400" spc="5" dirty="0">
                <a:latin typeface="Arial"/>
                <a:cs typeface="Arial"/>
              </a:rPr>
              <a:t>m</a:t>
            </a:r>
            <a:r>
              <a:rPr sz="2400" spc="20" dirty="0">
                <a:latin typeface="Arial"/>
                <a:cs typeface="Arial"/>
              </a:rPr>
              <a:t>in</a:t>
            </a:r>
            <a:r>
              <a:rPr sz="2400" spc="30" dirty="0">
                <a:latin typeface="Arial"/>
                <a:cs typeface="Arial"/>
              </a:rPr>
              <a:t>u</a:t>
            </a:r>
            <a:r>
              <a:rPr sz="2400" spc="60" dirty="0">
                <a:latin typeface="Arial"/>
                <a:cs typeface="Arial"/>
              </a:rPr>
              <a:t>m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Arial"/>
                <a:cs typeface="Arial"/>
              </a:rPr>
              <a:t>foi</a:t>
            </a:r>
            <a:r>
              <a:rPr sz="2400" spc="30" dirty="0">
                <a:latin typeface="Arial"/>
                <a:cs typeface="Arial"/>
              </a:rPr>
              <a:t>l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alu</a:t>
            </a:r>
            <a:r>
              <a:rPr sz="2400" spc="-10" dirty="0">
                <a:latin typeface="Arial"/>
                <a:cs typeface="Arial"/>
              </a:rPr>
              <a:t>m</a:t>
            </a:r>
            <a:r>
              <a:rPr sz="2400" spc="20" dirty="0">
                <a:latin typeface="Arial"/>
                <a:cs typeface="Arial"/>
              </a:rPr>
              <a:t>in</a:t>
            </a:r>
            <a:r>
              <a:rPr sz="2400" spc="30" dirty="0">
                <a:latin typeface="Arial"/>
                <a:cs typeface="Arial"/>
              </a:rPr>
              <a:t>u</a:t>
            </a:r>
            <a:r>
              <a:rPr sz="2400" spc="60" dirty="0">
                <a:latin typeface="Arial"/>
                <a:cs typeface="Arial"/>
              </a:rPr>
              <a:t>m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c</a:t>
            </a:r>
            <a:r>
              <a:rPr sz="2400" spc="-25" dirty="0">
                <a:latin typeface="Arial"/>
                <a:cs typeface="Arial"/>
              </a:rPr>
              <a:t>o</a:t>
            </a:r>
            <a:r>
              <a:rPr sz="2400" spc="25" dirty="0">
                <a:latin typeface="Arial"/>
                <a:cs typeface="Arial"/>
              </a:rPr>
              <a:t>o</a:t>
            </a:r>
            <a:r>
              <a:rPr sz="2400" spc="10" dirty="0">
                <a:latin typeface="Arial"/>
                <a:cs typeface="Arial"/>
              </a:rPr>
              <a:t>k</a:t>
            </a:r>
            <a:r>
              <a:rPr sz="2400" spc="-35" dirty="0">
                <a:latin typeface="Arial"/>
                <a:cs typeface="Arial"/>
              </a:rPr>
              <a:t>wa</a:t>
            </a:r>
            <a:r>
              <a:rPr sz="2400" spc="-10" dirty="0">
                <a:latin typeface="Arial"/>
                <a:cs typeface="Arial"/>
              </a:rPr>
              <a:t>r</a:t>
            </a:r>
            <a:r>
              <a:rPr sz="2400" spc="-120" dirty="0">
                <a:latin typeface="Arial"/>
                <a:cs typeface="Arial"/>
              </a:rPr>
              <a:t>e,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Arial"/>
                <a:cs typeface="Arial"/>
              </a:rPr>
              <a:t>cans,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Arial"/>
                <a:cs typeface="Arial"/>
              </a:rPr>
              <a:t>cer</a:t>
            </a:r>
            <a:r>
              <a:rPr sz="2400" spc="-75" dirty="0">
                <a:latin typeface="Arial"/>
                <a:cs typeface="Arial"/>
              </a:rPr>
              <a:t>a</a:t>
            </a:r>
            <a:r>
              <a:rPr sz="2400" spc="75" dirty="0">
                <a:latin typeface="Arial"/>
                <a:cs typeface="Arial"/>
              </a:rPr>
              <a:t>m</a:t>
            </a:r>
            <a:r>
              <a:rPr sz="2400" spc="10" dirty="0">
                <a:latin typeface="Arial"/>
                <a:cs typeface="Arial"/>
              </a:rPr>
              <a:t>i</a:t>
            </a:r>
            <a:r>
              <a:rPr sz="2400" spc="-145" dirty="0">
                <a:latin typeface="Arial"/>
                <a:cs typeface="Arial"/>
              </a:rPr>
              <a:t>cs</a:t>
            </a:r>
            <a:endParaRPr sz="24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400" spc="-31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ire</a:t>
            </a:r>
            <a:r>
              <a:rPr sz="2400" spc="5" dirty="0">
                <a:latin typeface="Arial"/>
                <a:cs typeface="Arial"/>
              </a:rPr>
              <a:t>w</a:t>
            </a:r>
            <a:r>
              <a:rPr sz="2400" spc="-25" dirty="0">
                <a:latin typeface="Arial"/>
                <a:cs typeface="Arial"/>
              </a:rPr>
              <a:t>orks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ct val="100000"/>
              </a:lnSpc>
            </a:pPr>
            <a:r>
              <a:rPr spc="-655" dirty="0"/>
              <a:t>S</a:t>
            </a:r>
            <a:r>
              <a:rPr spc="-560" dirty="0"/>
              <a:t>Y</a:t>
            </a:r>
            <a:r>
              <a:rPr spc="185" dirty="0"/>
              <a:t>M</a:t>
            </a:r>
            <a:r>
              <a:rPr spc="-509" dirty="0"/>
              <a:t>P</a:t>
            </a:r>
            <a:r>
              <a:rPr spc="-440" dirty="0"/>
              <a:t>T</a:t>
            </a:r>
            <a:r>
              <a:rPr spc="-210" dirty="0"/>
              <a:t>O</a:t>
            </a:r>
            <a:r>
              <a:rPr spc="180" dirty="0"/>
              <a:t>M</a:t>
            </a:r>
            <a:r>
              <a:rPr spc="-509" dirty="0"/>
              <a:t>P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5" y="2214399"/>
            <a:ext cx="8200390" cy="406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20" dirty="0">
                <a:latin typeface="Arial"/>
                <a:cs typeface="Arial"/>
              </a:rPr>
              <a:t>Confusion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30" dirty="0">
                <a:latin typeface="Arial"/>
                <a:cs typeface="Arial"/>
              </a:rPr>
              <a:t>Muscle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Arial"/>
                <a:cs typeface="Arial"/>
              </a:rPr>
              <a:t>w</a:t>
            </a:r>
            <a:r>
              <a:rPr sz="2400" spc="-35" dirty="0">
                <a:latin typeface="Arial"/>
                <a:cs typeface="Arial"/>
              </a:rPr>
              <a:t>e</a:t>
            </a:r>
            <a:r>
              <a:rPr sz="2400" spc="-105" dirty="0">
                <a:latin typeface="Arial"/>
                <a:cs typeface="Arial"/>
              </a:rPr>
              <a:t>akness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65" dirty="0">
                <a:latin typeface="Arial"/>
                <a:cs typeface="Arial"/>
              </a:rPr>
              <a:t>Bon</a:t>
            </a:r>
            <a:r>
              <a:rPr sz="2400" spc="-55" dirty="0">
                <a:latin typeface="Arial"/>
                <a:cs typeface="Arial"/>
              </a:rPr>
              <a:t>e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Arial"/>
                <a:cs typeface="Arial"/>
              </a:rPr>
              <a:t>p</a:t>
            </a:r>
            <a:r>
              <a:rPr sz="2400" spc="-25" dirty="0">
                <a:latin typeface="Arial"/>
                <a:cs typeface="Arial"/>
              </a:rPr>
              <a:t>a</a:t>
            </a:r>
            <a:r>
              <a:rPr sz="2400" spc="-35" dirty="0">
                <a:latin typeface="Arial"/>
                <a:cs typeface="Arial"/>
              </a:rPr>
              <a:t>in</a:t>
            </a:r>
            <a:r>
              <a:rPr sz="2400" spc="-20" dirty="0">
                <a:latin typeface="Arial"/>
                <a:cs typeface="Arial"/>
              </a:rPr>
              <a:t>,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de</a:t>
            </a:r>
            <a:r>
              <a:rPr sz="2400" spc="60" dirty="0">
                <a:latin typeface="Arial"/>
                <a:cs typeface="Arial"/>
              </a:rPr>
              <a:t>fo</a:t>
            </a:r>
            <a:r>
              <a:rPr sz="2400" spc="50" dirty="0">
                <a:latin typeface="Arial"/>
                <a:cs typeface="Arial"/>
              </a:rPr>
              <a:t>r</a:t>
            </a:r>
            <a:r>
              <a:rPr sz="2400" spc="75" dirty="0">
                <a:latin typeface="Arial"/>
                <a:cs typeface="Arial"/>
              </a:rPr>
              <a:t>m</a:t>
            </a:r>
            <a:r>
              <a:rPr sz="2400" spc="10" dirty="0">
                <a:latin typeface="Arial"/>
                <a:cs typeface="Arial"/>
              </a:rPr>
              <a:t>i</a:t>
            </a:r>
            <a:r>
              <a:rPr sz="2400" spc="-45" dirty="0">
                <a:latin typeface="Arial"/>
                <a:cs typeface="Arial"/>
              </a:rPr>
              <a:t>ties,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f</a:t>
            </a:r>
            <a:r>
              <a:rPr sz="2400" spc="65" dirty="0">
                <a:latin typeface="Arial"/>
                <a:cs typeface="Arial"/>
              </a:rPr>
              <a:t>r</a:t>
            </a:r>
            <a:r>
              <a:rPr sz="2400" spc="-25" dirty="0">
                <a:latin typeface="Arial"/>
                <a:cs typeface="Arial"/>
              </a:rPr>
              <a:t>acture</a:t>
            </a:r>
            <a:r>
              <a:rPr sz="2400" spc="-195" dirty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135" dirty="0">
                <a:latin typeface="Arial"/>
                <a:cs typeface="Arial"/>
              </a:rPr>
              <a:t>Sei</a:t>
            </a:r>
            <a:r>
              <a:rPr sz="2400" spc="-145" dirty="0">
                <a:latin typeface="Arial"/>
                <a:cs typeface="Arial"/>
              </a:rPr>
              <a:t>z</a:t>
            </a:r>
            <a:r>
              <a:rPr sz="2400" spc="-60" dirty="0">
                <a:latin typeface="Arial"/>
                <a:cs typeface="Arial"/>
              </a:rPr>
              <a:t>ure</a:t>
            </a:r>
            <a:r>
              <a:rPr sz="2400" spc="-55" dirty="0">
                <a:latin typeface="Arial"/>
                <a:cs typeface="Arial"/>
              </a:rPr>
              <a:t>s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Arial"/>
                <a:cs typeface="Arial"/>
              </a:rPr>
              <a:t>Sp</a:t>
            </a:r>
            <a:r>
              <a:rPr sz="2400" spc="-105" dirty="0">
                <a:latin typeface="Arial"/>
                <a:cs typeface="Arial"/>
              </a:rPr>
              <a:t>e</a:t>
            </a:r>
            <a:r>
              <a:rPr sz="2400" spc="-55" dirty="0">
                <a:latin typeface="Arial"/>
                <a:cs typeface="Arial"/>
              </a:rPr>
              <a:t>ech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Arial"/>
                <a:cs typeface="Arial"/>
              </a:rPr>
              <a:t>p</a:t>
            </a:r>
            <a:r>
              <a:rPr sz="2400" spc="45" dirty="0">
                <a:latin typeface="Arial"/>
                <a:cs typeface="Arial"/>
              </a:rPr>
              <a:t>r</a:t>
            </a:r>
            <a:r>
              <a:rPr sz="2400" spc="-25" dirty="0">
                <a:latin typeface="Arial"/>
                <a:cs typeface="Arial"/>
              </a:rPr>
              <a:t>oblems,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Arial"/>
                <a:cs typeface="Arial"/>
              </a:rPr>
              <a:t>slo</a:t>
            </a:r>
            <a:r>
              <a:rPr sz="2400" spc="-35" dirty="0">
                <a:latin typeface="Arial"/>
                <a:cs typeface="Arial"/>
              </a:rPr>
              <a:t>w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Arial"/>
                <a:cs typeface="Arial"/>
              </a:rPr>
              <a:t>g</a:t>
            </a:r>
            <a:r>
              <a:rPr sz="2400" spc="45" dirty="0">
                <a:latin typeface="Arial"/>
                <a:cs typeface="Arial"/>
              </a:rPr>
              <a:t>rowt</a:t>
            </a:r>
            <a:r>
              <a:rPr sz="2400" spc="70" dirty="0">
                <a:latin typeface="Arial"/>
                <a:cs typeface="Arial"/>
              </a:rPr>
              <a:t>h</a:t>
            </a:r>
            <a:r>
              <a:rPr sz="2400" dirty="0">
                <a:latin typeface="Khmer UI"/>
                <a:cs typeface="Khmer UI"/>
              </a:rPr>
              <a:t>—</a:t>
            </a:r>
            <a:r>
              <a:rPr sz="2400" spc="10" dirty="0">
                <a:latin typeface="Arial"/>
                <a:cs typeface="Arial"/>
              </a:rPr>
              <a:t>i</a:t>
            </a:r>
            <a:r>
              <a:rPr sz="2400" spc="40" dirty="0">
                <a:latin typeface="Arial"/>
                <a:cs typeface="Arial"/>
              </a:rPr>
              <a:t>n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c</a:t>
            </a:r>
            <a:r>
              <a:rPr sz="2400" spc="-50" dirty="0">
                <a:latin typeface="Arial"/>
                <a:cs typeface="Arial"/>
              </a:rPr>
              <a:t>h</a:t>
            </a:r>
            <a:r>
              <a:rPr sz="2400" spc="40" dirty="0">
                <a:latin typeface="Arial"/>
                <a:cs typeface="Arial"/>
              </a:rPr>
              <a:t>i</a:t>
            </a:r>
            <a:r>
              <a:rPr sz="2400" spc="35" dirty="0">
                <a:latin typeface="Arial"/>
                <a:cs typeface="Arial"/>
              </a:rPr>
              <a:t>l</a:t>
            </a:r>
            <a:r>
              <a:rPr sz="2400" spc="65" dirty="0">
                <a:latin typeface="Arial"/>
                <a:cs typeface="Arial"/>
              </a:rPr>
              <a:t>d</a:t>
            </a:r>
            <a:r>
              <a:rPr sz="2400" spc="45" dirty="0">
                <a:latin typeface="Arial"/>
                <a:cs typeface="Arial"/>
              </a:rPr>
              <a:t>r</a:t>
            </a:r>
            <a:r>
              <a:rPr sz="2400" spc="-40" dirty="0">
                <a:latin typeface="Arial"/>
                <a:cs typeface="Arial"/>
              </a:rPr>
              <a:t>en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55" dirty="0">
                <a:latin typeface="Arial"/>
                <a:cs typeface="Arial"/>
              </a:rPr>
              <a:t>Lu</a:t>
            </a:r>
            <a:r>
              <a:rPr sz="2400" spc="-65" dirty="0">
                <a:latin typeface="Arial"/>
                <a:cs typeface="Arial"/>
              </a:rPr>
              <a:t>n</a:t>
            </a:r>
            <a:r>
              <a:rPr sz="2400" spc="65" dirty="0">
                <a:latin typeface="Arial"/>
                <a:cs typeface="Arial"/>
              </a:rPr>
              <a:t>g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Arial"/>
                <a:cs typeface="Arial"/>
              </a:rPr>
              <a:t>p</a:t>
            </a:r>
            <a:r>
              <a:rPr sz="2400" spc="4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oblems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25" dirty="0">
                <a:latin typeface="Arial"/>
                <a:cs typeface="Arial"/>
              </a:rPr>
              <a:t>N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25" dirty="0">
                <a:latin typeface="Arial"/>
                <a:cs typeface="Arial"/>
              </a:rPr>
              <a:t>rvous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Arial"/>
                <a:cs typeface="Arial"/>
              </a:rPr>
              <a:t>sys</a:t>
            </a:r>
            <a:r>
              <a:rPr sz="2400" spc="-35" dirty="0">
                <a:latin typeface="Arial"/>
                <a:cs typeface="Arial"/>
              </a:rPr>
              <a:t>t</a:t>
            </a:r>
            <a:r>
              <a:rPr sz="2400" spc="-20" dirty="0">
                <a:latin typeface="Arial"/>
                <a:cs typeface="Arial"/>
              </a:rPr>
              <a:t>em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Arial"/>
                <a:cs typeface="Arial"/>
              </a:rPr>
              <a:t>p</a:t>
            </a:r>
            <a:r>
              <a:rPr sz="2400" spc="4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oblems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causing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diff</a:t>
            </a:r>
            <a:r>
              <a:rPr sz="2400" spc="-25" dirty="0">
                <a:latin typeface="Arial"/>
                <a:cs typeface="Arial"/>
              </a:rPr>
              <a:t>i</a:t>
            </a:r>
            <a:r>
              <a:rPr sz="2400" spc="-50" dirty="0">
                <a:latin typeface="Arial"/>
                <a:cs typeface="Arial"/>
              </a:rPr>
              <a:t>c</a:t>
            </a:r>
            <a:r>
              <a:rPr sz="2400" spc="35" dirty="0">
                <a:latin typeface="Arial"/>
                <a:cs typeface="Arial"/>
              </a:rPr>
              <a:t>ulty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with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vol</a:t>
            </a:r>
            <a:r>
              <a:rPr sz="2400" spc="1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ntary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Arial"/>
                <a:cs typeface="Arial"/>
              </a:rPr>
              <a:t>invo</a:t>
            </a:r>
            <a:r>
              <a:rPr sz="2400" spc="20" dirty="0">
                <a:latin typeface="Arial"/>
                <a:cs typeface="Arial"/>
              </a:rPr>
              <a:t>lu</a:t>
            </a:r>
            <a:r>
              <a:rPr sz="2400" spc="30" dirty="0">
                <a:latin typeface="Arial"/>
                <a:cs typeface="Arial"/>
              </a:rPr>
              <a:t>n</a:t>
            </a:r>
            <a:r>
              <a:rPr sz="2400" spc="20" dirty="0">
                <a:latin typeface="Arial"/>
                <a:cs typeface="Arial"/>
              </a:rPr>
              <a:t>tar</a:t>
            </a:r>
            <a:r>
              <a:rPr sz="2400" spc="-50" dirty="0">
                <a:latin typeface="Arial"/>
                <a:cs typeface="Arial"/>
              </a:rPr>
              <a:t>y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Arial"/>
                <a:cs typeface="Arial"/>
              </a:rPr>
              <a:t>acti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90" dirty="0">
                <a:latin typeface="Arial"/>
                <a:cs typeface="Arial"/>
              </a:rPr>
              <a:t>ns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65" dirty="0">
                <a:latin typeface="Arial"/>
                <a:cs typeface="Arial"/>
              </a:rPr>
              <a:t>Bon</a:t>
            </a:r>
            <a:r>
              <a:rPr sz="2400" spc="-55" dirty="0">
                <a:latin typeface="Arial"/>
                <a:cs typeface="Arial"/>
              </a:rPr>
              <a:t>e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Arial"/>
                <a:cs typeface="Arial"/>
              </a:rPr>
              <a:t>disea</a:t>
            </a:r>
            <a:r>
              <a:rPr sz="2400" spc="-155" dirty="0">
                <a:latin typeface="Arial"/>
                <a:cs typeface="Arial"/>
              </a:rPr>
              <a:t>ses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135" dirty="0">
                <a:latin typeface="Arial"/>
                <a:cs typeface="Arial"/>
              </a:rPr>
              <a:t>B</a:t>
            </a:r>
            <a:r>
              <a:rPr sz="2400" spc="-60" dirty="0">
                <a:latin typeface="Arial"/>
                <a:cs typeface="Arial"/>
              </a:rPr>
              <a:t>r</a:t>
            </a:r>
            <a:r>
              <a:rPr sz="2400" spc="-25" dirty="0">
                <a:latin typeface="Arial"/>
                <a:cs typeface="Arial"/>
              </a:rPr>
              <a:t>ain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Arial"/>
                <a:cs typeface="Arial"/>
              </a:rPr>
              <a:t>diseases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disorders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30" dirty="0">
                <a:latin typeface="Arial"/>
                <a:cs typeface="Arial"/>
              </a:rPr>
              <a:t>Anemia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Impaire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Arial"/>
                <a:cs typeface="Arial"/>
              </a:rPr>
              <a:t>iro</a:t>
            </a:r>
            <a:r>
              <a:rPr sz="2400" spc="50" dirty="0">
                <a:latin typeface="Arial"/>
                <a:cs typeface="Arial"/>
              </a:rPr>
              <a:t>n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Arial"/>
                <a:cs typeface="Arial"/>
              </a:rPr>
              <a:t>a</a:t>
            </a:r>
            <a:r>
              <a:rPr sz="2400" spc="-25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sor</a:t>
            </a:r>
            <a:r>
              <a:rPr sz="2400" spc="10" dirty="0">
                <a:latin typeface="Arial"/>
                <a:cs typeface="Arial"/>
              </a:rPr>
              <a:t>p</a:t>
            </a:r>
            <a:r>
              <a:rPr sz="2400" spc="65" dirty="0">
                <a:latin typeface="Arial"/>
                <a:cs typeface="Arial"/>
              </a:rPr>
              <a:t>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643" y="2214372"/>
            <a:ext cx="7330440" cy="3043555"/>
          </a:xfrm>
          <a:prstGeom prst="rect">
            <a:avLst/>
          </a:prstGeom>
          <a:solidFill>
            <a:srgbClr val="252525"/>
          </a:solidFill>
          <a:ln w="12191">
            <a:solidFill>
              <a:srgbClr val="40709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2870" marR="98425" indent="1905" algn="ctr">
              <a:lnSpc>
                <a:spcPct val="102699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Alu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6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75" dirty="0">
                <a:solidFill>
                  <a:srgbClr val="FFFFFF"/>
                </a:solidFill>
                <a:latin typeface="Arial"/>
                <a:cs typeface="Arial"/>
              </a:rPr>
              <a:t>ght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ossible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connect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ping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heimer's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disea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-1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How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Arial"/>
                <a:cs typeface="Arial"/>
              </a:rPr>
              <a:t>th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19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has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oved.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2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10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7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400" u="heavy" spc="-10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15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9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9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10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15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8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22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1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6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u="heavy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1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13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15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58328" y="2435351"/>
            <a:ext cx="3925824" cy="26014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2663" y="2957918"/>
            <a:ext cx="5085080" cy="864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600" spc="-204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sz="6600" spc="-40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66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600" spc="28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6600" spc="-3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6600" spc="-3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6600" spc="10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6600" spc="-3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6600" spc="-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6600" spc="-29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6600" spc="-58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6600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6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12735" y="839724"/>
            <a:ext cx="4343400" cy="4800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3725">
              <a:lnSpc>
                <a:spcPct val="100000"/>
              </a:lnSpc>
            </a:pPr>
            <a:r>
              <a:rPr spc="-655" dirty="0"/>
              <a:t>S</a:t>
            </a:r>
            <a:r>
              <a:rPr spc="-195" dirty="0"/>
              <a:t>O</a:t>
            </a:r>
            <a:r>
              <a:rPr spc="-210" dirty="0"/>
              <a:t>U</a:t>
            </a:r>
            <a:r>
              <a:rPr spc="-620" dirty="0"/>
              <a:t>R</a:t>
            </a:r>
            <a:r>
              <a:rPr spc="-530" dirty="0"/>
              <a:t>C</a:t>
            </a:r>
            <a:r>
              <a:rPr spc="-780" dirty="0"/>
              <a:t>E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5" y="2525501"/>
            <a:ext cx="6009005" cy="1696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55" dirty="0">
                <a:latin typeface="Arial"/>
                <a:cs typeface="Arial"/>
              </a:rPr>
              <a:t>Inha</a:t>
            </a:r>
            <a:r>
              <a:rPr sz="3600" spc="35" dirty="0">
                <a:latin typeface="Arial"/>
                <a:cs typeface="Arial"/>
              </a:rPr>
              <a:t>lat</a:t>
            </a:r>
            <a:r>
              <a:rPr sz="3600" spc="50" dirty="0">
                <a:latin typeface="Arial"/>
                <a:cs typeface="Arial"/>
              </a:rPr>
              <a:t>io</a:t>
            </a:r>
            <a:r>
              <a:rPr sz="3600" spc="80" dirty="0">
                <a:latin typeface="Arial"/>
                <a:cs typeface="Arial"/>
              </a:rPr>
              <a:t>n</a:t>
            </a:r>
            <a:r>
              <a:rPr sz="3600" spc="100" dirty="0">
                <a:latin typeface="Times New Roman"/>
                <a:cs typeface="Times New Roman"/>
              </a:rPr>
              <a:t> </a:t>
            </a:r>
            <a:r>
              <a:rPr sz="3600" spc="105" dirty="0">
                <a:latin typeface="Arial"/>
                <a:cs typeface="Arial"/>
              </a:rPr>
              <a:t>of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15" dirty="0">
                <a:latin typeface="Arial"/>
                <a:cs typeface="Arial"/>
              </a:rPr>
              <a:t>dust</a:t>
            </a:r>
            <a:endParaRPr sz="3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95" dirty="0">
                <a:latin typeface="Arial"/>
                <a:cs typeface="Arial"/>
              </a:rPr>
              <a:t>A</a:t>
            </a:r>
            <a:r>
              <a:rPr sz="3600" spc="15" dirty="0">
                <a:latin typeface="Arial"/>
                <a:cs typeface="Arial"/>
              </a:rPr>
              <a:t>bsor</a:t>
            </a:r>
            <a:r>
              <a:rPr sz="3600" spc="5" dirty="0">
                <a:latin typeface="Arial"/>
                <a:cs typeface="Arial"/>
              </a:rPr>
              <a:t>p</a:t>
            </a:r>
            <a:r>
              <a:rPr sz="3600" spc="90" dirty="0">
                <a:latin typeface="Arial"/>
                <a:cs typeface="Arial"/>
              </a:rPr>
              <a:t>ti</a:t>
            </a:r>
            <a:r>
              <a:rPr sz="3600" spc="204" dirty="0">
                <a:latin typeface="Arial"/>
                <a:cs typeface="Arial"/>
              </a:rPr>
              <a:t>o</a:t>
            </a:r>
            <a:r>
              <a:rPr sz="3600" spc="20" dirty="0">
                <a:latin typeface="Arial"/>
                <a:cs typeface="Arial"/>
              </a:rPr>
              <a:t>n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65" dirty="0">
                <a:latin typeface="Arial"/>
                <a:cs typeface="Arial"/>
              </a:rPr>
              <a:t>through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30" dirty="0">
                <a:latin typeface="Arial"/>
                <a:cs typeface="Arial"/>
              </a:rPr>
              <a:t>the</a:t>
            </a:r>
            <a:r>
              <a:rPr sz="3600" spc="105" dirty="0">
                <a:latin typeface="Times New Roman"/>
                <a:cs typeface="Times New Roman"/>
              </a:rPr>
              <a:t> </a:t>
            </a:r>
            <a:r>
              <a:rPr sz="3600" spc="-55" dirty="0">
                <a:latin typeface="Arial"/>
                <a:cs typeface="Arial"/>
              </a:rPr>
              <a:t>skin</a:t>
            </a:r>
            <a:endParaRPr sz="36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50" dirty="0">
                <a:latin typeface="Arial"/>
                <a:cs typeface="Arial"/>
              </a:rPr>
              <a:t>I</a:t>
            </a:r>
            <a:r>
              <a:rPr sz="3600" spc="15" dirty="0">
                <a:latin typeface="Arial"/>
                <a:cs typeface="Arial"/>
              </a:rPr>
              <a:t>ngestio</a:t>
            </a:r>
            <a:r>
              <a:rPr sz="3600" spc="25" dirty="0">
                <a:latin typeface="Arial"/>
                <a:cs typeface="Arial"/>
              </a:rPr>
              <a:t>n</a:t>
            </a:r>
            <a:r>
              <a:rPr sz="3600" spc="-225" dirty="0">
                <a:latin typeface="Arial"/>
                <a:cs typeface="Arial"/>
              </a:rPr>
              <a:t>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ct val="100000"/>
              </a:lnSpc>
            </a:pPr>
            <a:r>
              <a:rPr spc="-655" dirty="0"/>
              <a:t>S</a:t>
            </a:r>
            <a:r>
              <a:rPr spc="-560" dirty="0"/>
              <a:t>Y</a:t>
            </a:r>
            <a:r>
              <a:rPr spc="185" dirty="0"/>
              <a:t>M</a:t>
            </a:r>
            <a:r>
              <a:rPr spc="-509" dirty="0"/>
              <a:t>P</a:t>
            </a:r>
            <a:r>
              <a:rPr spc="-440" dirty="0"/>
              <a:t>T</a:t>
            </a:r>
            <a:r>
              <a:rPr spc="-210" dirty="0"/>
              <a:t>O</a:t>
            </a:r>
            <a:r>
              <a:rPr spc="180" dirty="0"/>
              <a:t>M</a:t>
            </a:r>
            <a:r>
              <a:rPr spc="-509" dirty="0"/>
              <a:t>P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5" y="2214399"/>
            <a:ext cx="8499475" cy="3334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30" dirty="0">
                <a:latin typeface="Arial"/>
                <a:cs typeface="Arial"/>
              </a:rPr>
              <a:t>Anore</a:t>
            </a:r>
            <a:r>
              <a:rPr sz="2400" spc="-20" dirty="0">
                <a:latin typeface="Arial"/>
                <a:cs typeface="Arial"/>
              </a:rPr>
              <a:t>x</a:t>
            </a:r>
            <a:r>
              <a:rPr sz="2400" spc="-45" dirty="0">
                <a:latin typeface="Arial"/>
                <a:cs typeface="Arial"/>
              </a:rPr>
              <a:t>ia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40" dirty="0">
                <a:latin typeface="Arial"/>
                <a:cs typeface="Arial"/>
              </a:rPr>
              <a:t>Asthe</a:t>
            </a:r>
            <a:r>
              <a:rPr sz="2400" spc="-25" dirty="0">
                <a:latin typeface="Arial"/>
                <a:cs typeface="Arial"/>
              </a:rPr>
              <a:t>nia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45" dirty="0">
                <a:latin typeface="Arial"/>
                <a:cs typeface="Arial"/>
              </a:rPr>
              <a:t>Ap</a:t>
            </a:r>
            <a:r>
              <a:rPr sz="2400" spc="-35" dirty="0">
                <a:latin typeface="Arial"/>
                <a:cs typeface="Arial"/>
              </a:rPr>
              <a:t>a</a:t>
            </a:r>
            <a:r>
              <a:rPr sz="2400" spc="40" dirty="0">
                <a:latin typeface="Arial"/>
                <a:cs typeface="Arial"/>
              </a:rPr>
              <a:t>thy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65" dirty="0">
                <a:latin typeface="Arial"/>
                <a:cs typeface="Arial"/>
              </a:rPr>
              <a:t>So</a:t>
            </a:r>
            <a:r>
              <a:rPr sz="2400" spc="-90" dirty="0">
                <a:latin typeface="Arial"/>
                <a:cs typeface="Arial"/>
              </a:rPr>
              <a:t>m</a:t>
            </a:r>
            <a:r>
              <a:rPr sz="2400" spc="50" dirty="0">
                <a:latin typeface="Arial"/>
                <a:cs typeface="Arial"/>
              </a:rPr>
              <a:t>no</a:t>
            </a:r>
            <a:r>
              <a:rPr sz="2400" spc="10" dirty="0">
                <a:latin typeface="Arial"/>
                <a:cs typeface="Arial"/>
              </a:rPr>
              <a:t>l</a:t>
            </a:r>
            <a:r>
              <a:rPr sz="2400" spc="-65" dirty="0">
                <a:latin typeface="Arial"/>
                <a:cs typeface="Arial"/>
              </a:rPr>
              <a:t>ence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45" dirty="0">
                <a:latin typeface="Arial"/>
                <a:cs typeface="Arial"/>
              </a:rPr>
              <a:t>Hea</a:t>
            </a:r>
            <a:r>
              <a:rPr sz="2400" spc="-35" dirty="0">
                <a:latin typeface="Arial"/>
                <a:cs typeface="Arial"/>
              </a:rPr>
              <a:t>d</a:t>
            </a:r>
            <a:r>
              <a:rPr sz="2400" spc="-90" dirty="0">
                <a:latin typeface="Arial"/>
                <a:cs typeface="Arial"/>
              </a:rPr>
              <a:t>aches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Arial"/>
                <a:cs typeface="Arial"/>
              </a:rPr>
              <a:t>e</a:t>
            </a:r>
            <a:r>
              <a:rPr sz="2400" spc="25" dirty="0">
                <a:latin typeface="Arial"/>
                <a:cs typeface="Arial"/>
              </a:rPr>
              <a:t>t</a:t>
            </a:r>
            <a:r>
              <a:rPr sz="2400" spc="-125" dirty="0">
                <a:latin typeface="Arial"/>
                <a:cs typeface="Arial"/>
              </a:rPr>
              <a:t>c.</a:t>
            </a:r>
            <a:endParaRPr sz="2400">
              <a:latin typeface="Arial"/>
              <a:cs typeface="Arial"/>
            </a:endParaRPr>
          </a:p>
          <a:p>
            <a:pPr marL="355600" marR="78232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65" dirty="0">
                <a:latin typeface="Arial"/>
                <a:cs typeface="Arial"/>
              </a:rPr>
              <a:t>A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w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m</a:t>
            </a:r>
            <a:r>
              <a:rPr sz="2400" spc="-80" dirty="0">
                <a:latin typeface="Arial"/>
                <a:cs typeface="Arial"/>
              </a:rPr>
              <a:t>ay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Arial"/>
                <a:cs typeface="Arial"/>
              </a:rPr>
              <a:t>ex</a:t>
            </a:r>
            <a:r>
              <a:rPr sz="2400" spc="-15" dirty="0">
                <a:latin typeface="Arial"/>
                <a:cs typeface="Arial"/>
              </a:rPr>
              <a:t>p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35" dirty="0">
                <a:latin typeface="Arial"/>
                <a:cs typeface="Arial"/>
              </a:rPr>
              <a:t>rience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Arial"/>
                <a:cs typeface="Arial"/>
              </a:rPr>
              <a:t>a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Arial"/>
                <a:cs typeface="Arial"/>
              </a:rPr>
              <a:t>b</a:t>
            </a:r>
            <a:r>
              <a:rPr sz="2400" spc="45" dirty="0">
                <a:latin typeface="Arial"/>
                <a:cs typeface="Arial"/>
              </a:rPr>
              <a:t>r</a:t>
            </a:r>
            <a:r>
              <a:rPr sz="2400" spc="10" dirty="0">
                <a:latin typeface="Arial"/>
                <a:cs typeface="Arial"/>
              </a:rPr>
              <a:t>ief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pe</a:t>
            </a:r>
            <a:r>
              <a:rPr sz="2400" spc="5" dirty="0">
                <a:latin typeface="Arial"/>
                <a:cs typeface="Arial"/>
              </a:rPr>
              <a:t>r</a:t>
            </a:r>
            <a:r>
              <a:rPr sz="2400" spc="25" dirty="0">
                <a:latin typeface="Arial"/>
                <a:cs typeface="Arial"/>
              </a:rPr>
              <a:t>i</a:t>
            </a:r>
            <a:r>
              <a:rPr sz="2400" spc="70" dirty="0">
                <a:latin typeface="Arial"/>
                <a:cs typeface="Arial"/>
              </a:rPr>
              <a:t>o</a:t>
            </a:r>
            <a:r>
              <a:rPr sz="2400" spc="65" dirty="0">
                <a:latin typeface="Arial"/>
                <a:cs typeface="Arial"/>
              </a:rPr>
              <a:t>d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of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ag</a:t>
            </a:r>
            <a:r>
              <a:rPr sz="2400" spc="15" dirty="0">
                <a:latin typeface="Arial"/>
                <a:cs typeface="Arial"/>
              </a:rPr>
              <a:t>g</a:t>
            </a:r>
            <a:r>
              <a:rPr sz="2400" spc="-25" dirty="0">
                <a:latin typeface="Arial"/>
                <a:cs typeface="Arial"/>
              </a:rPr>
              <a:t>r</a:t>
            </a:r>
            <a:r>
              <a:rPr sz="2400" spc="-35" dirty="0">
                <a:latin typeface="Arial"/>
                <a:cs typeface="Arial"/>
              </a:rPr>
              <a:t>e</a:t>
            </a:r>
            <a:r>
              <a:rPr sz="2400" spc="-85" dirty="0">
                <a:latin typeface="Arial"/>
                <a:cs typeface="Arial"/>
              </a:rPr>
              <a:t>ssivene</a:t>
            </a:r>
            <a:r>
              <a:rPr sz="2400" spc="-210" dirty="0">
                <a:latin typeface="Arial"/>
                <a:cs typeface="Arial"/>
              </a:rPr>
              <a:t>ss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in</a:t>
            </a:r>
            <a:r>
              <a:rPr sz="2400" spc="-30" dirty="0">
                <a:latin typeface="Arial"/>
                <a:cs typeface="Arial"/>
              </a:rPr>
              <a:t>c</a:t>
            </a:r>
            <a:r>
              <a:rPr sz="2400" spc="-25" dirty="0">
                <a:latin typeface="Arial"/>
                <a:cs typeface="Arial"/>
              </a:rPr>
              <a:t>r</a:t>
            </a:r>
            <a:r>
              <a:rPr sz="2400" spc="-35" dirty="0">
                <a:latin typeface="Arial"/>
                <a:cs typeface="Arial"/>
              </a:rPr>
              <a:t>e</a:t>
            </a:r>
            <a:r>
              <a:rPr sz="2400" spc="-130" dirty="0">
                <a:latin typeface="Arial"/>
                <a:cs typeface="Arial"/>
              </a:rPr>
              <a:t>ase</a:t>
            </a:r>
            <a:r>
              <a:rPr sz="2400" spc="65" dirty="0">
                <a:latin typeface="Arial"/>
                <a:cs typeface="Arial"/>
              </a:rPr>
              <a:t>d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195" dirty="0">
                <a:latin typeface="Arial"/>
                <a:cs typeface="Arial"/>
              </a:rPr>
              <a:t>s</a:t>
            </a:r>
            <a:r>
              <a:rPr sz="2400" spc="-105" dirty="0">
                <a:latin typeface="Arial"/>
                <a:cs typeface="Arial"/>
              </a:rPr>
              <a:t>ex</a:t>
            </a:r>
            <a:r>
              <a:rPr sz="2400" spc="-25" dirty="0">
                <a:latin typeface="Arial"/>
                <a:cs typeface="Arial"/>
              </a:rPr>
              <a:t>ual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act</a:t>
            </a:r>
            <a:r>
              <a:rPr sz="2400" spc="-20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vity,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hall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spc="-40" dirty="0">
                <a:latin typeface="Arial"/>
                <a:cs typeface="Arial"/>
              </a:rPr>
              <a:t>c</a:t>
            </a:r>
            <a:r>
              <a:rPr sz="2400" spc="-30" dirty="0">
                <a:latin typeface="Arial"/>
                <a:cs typeface="Arial"/>
              </a:rPr>
              <a:t>i</a:t>
            </a:r>
            <a:r>
              <a:rPr sz="2400" spc="10" dirty="0">
                <a:latin typeface="Arial"/>
                <a:cs typeface="Arial"/>
              </a:rPr>
              <a:t>na</a:t>
            </a:r>
            <a:r>
              <a:rPr sz="2400" spc="15" dirty="0">
                <a:latin typeface="Arial"/>
                <a:cs typeface="Arial"/>
              </a:rPr>
              <a:t>t</a:t>
            </a:r>
            <a:r>
              <a:rPr sz="2400" spc="-20" dirty="0">
                <a:latin typeface="Arial"/>
                <a:cs typeface="Arial"/>
              </a:rPr>
              <a:t>ion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-15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439420" indent="-426720">
              <a:lnSpc>
                <a:spcPct val="100000"/>
              </a:lnSpc>
              <a:buFont typeface="Arial"/>
              <a:buChar char="•"/>
              <a:tabLst>
                <a:tab pos="440055" algn="l"/>
              </a:tabLst>
            </a:pPr>
            <a:r>
              <a:rPr sz="2400" spc="-100" dirty="0">
                <a:latin typeface="Arial"/>
                <a:cs typeface="Arial"/>
              </a:rPr>
              <a:t>The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Arial"/>
                <a:cs typeface="Arial"/>
              </a:rPr>
              <a:t>toxi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30" dirty="0">
                <a:latin typeface="Arial"/>
                <a:cs typeface="Arial"/>
              </a:rPr>
              <a:t>it</a:t>
            </a:r>
            <a:r>
              <a:rPr sz="2400" spc="70" dirty="0">
                <a:latin typeface="Arial"/>
                <a:cs typeface="Arial"/>
              </a:rPr>
              <a:t>y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ma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b</a:t>
            </a:r>
            <a:r>
              <a:rPr sz="2400" spc="-80" dirty="0">
                <a:latin typeface="Arial"/>
                <a:cs typeface="Arial"/>
              </a:rPr>
              <a:t>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m</a:t>
            </a:r>
            <a:r>
              <a:rPr sz="2400" spc="-45" dirty="0">
                <a:latin typeface="Arial"/>
                <a:cs typeface="Arial"/>
              </a:rPr>
              <a:t>anifes</a:t>
            </a:r>
            <a:r>
              <a:rPr sz="2400" spc="30" dirty="0">
                <a:latin typeface="Arial"/>
                <a:cs typeface="Arial"/>
              </a:rPr>
              <a:t>te</a:t>
            </a:r>
            <a:r>
              <a:rPr sz="2400" spc="65" dirty="0">
                <a:latin typeface="Arial"/>
                <a:cs typeface="Arial"/>
              </a:rPr>
              <a:t>d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Arial"/>
                <a:cs typeface="Arial"/>
              </a:rPr>
              <a:t>as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Arial"/>
                <a:cs typeface="Arial"/>
              </a:rPr>
              <a:t>a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chron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0" dirty="0">
                <a:latin typeface="Arial"/>
                <a:cs typeface="Arial"/>
              </a:rPr>
              <a:t>c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disord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30" dirty="0">
                <a:latin typeface="Arial"/>
                <a:cs typeface="Arial"/>
              </a:rPr>
              <a:t>r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of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15" dirty="0">
                <a:latin typeface="Arial"/>
                <a:cs typeface="Arial"/>
              </a:rPr>
              <a:t>central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Arial"/>
                <a:cs typeface="Arial"/>
              </a:rPr>
              <a:t>nervous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Arial"/>
                <a:cs typeface="Arial"/>
              </a:rPr>
              <a:t>syst</a:t>
            </a:r>
            <a:r>
              <a:rPr sz="2400" spc="-75" dirty="0">
                <a:latin typeface="Arial"/>
                <a:cs typeface="Arial"/>
              </a:rPr>
              <a:t>e</a:t>
            </a:r>
            <a:r>
              <a:rPr sz="2400" spc="60" dirty="0">
                <a:latin typeface="Arial"/>
                <a:cs typeface="Arial"/>
              </a:rPr>
              <a:t>m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Arial"/>
                <a:cs typeface="Arial"/>
              </a:rPr>
              <a:t>(CNS)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Arial"/>
                <a:cs typeface="Arial"/>
              </a:rPr>
              <a:t>r</a:t>
            </a:r>
            <a:r>
              <a:rPr sz="2400" spc="-2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sembli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spc="80" dirty="0">
                <a:latin typeface="Arial"/>
                <a:cs typeface="Arial"/>
              </a:rPr>
              <a:t>g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u="heavy" spc="-275" dirty="0">
                <a:latin typeface="Arial"/>
                <a:cs typeface="Arial"/>
              </a:rPr>
              <a:t>P</a:t>
            </a:r>
            <a:r>
              <a:rPr sz="2400" u="heavy" spc="-135" dirty="0">
                <a:latin typeface="Arial"/>
                <a:cs typeface="Arial"/>
              </a:rPr>
              <a:t>a</a:t>
            </a:r>
            <a:r>
              <a:rPr sz="2400" u="heavy" spc="20" dirty="0">
                <a:latin typeface="Arial"/>
                <a:cs typeface="Arial"/>
              </a:rPr>
              <a:t>r</a:t>
            </a:r>
            <a:r>
              <a:rPr sz="2400" u="heavy" spc="15" dirty="0">
                <a:latin typeface="Arial"/>
                <a:cs typeface="Arial"/>
              </a:rPr>
              <a:t>k</a:t>
            </a:r>
            <a:r>
              <a:rPr sz="2400" u="heavy" spc="-5" dirty="0">
                <a:latin typeface="Arial"/>
                <a:cs typeface="Arial"/>
              </a:rPr>
              <a:t>i</a:t>
            </a:r>
            <a:r>
              <a:rPr sz="2400" u="heavy" spc="-20" dirty="0">
                <a:latin typeface="Arial"/>
                <a:cs typeface="Arial"/>
              </a:rPr>
              <a:t>n</a:t>
            </a:r>
            <a:r>
              <a:rPr sz="2400" u="heavy" spc="-220" dirty="0">
                <a:latin typeface="Arial"/>
                <a:cs typeface="Arial"/>
              </a:rPr>
              <a:t>s</a:t>
            </a:r>
            <a:r>
              <a:rPr sz="2400" u="heavy" spc="35" dirty="0">
                <a:latin typeface="Arial"/>
                <a:cs typeface="Arial"/>
              </a:rPr>
              <a:t>o</a:t>
            </a:r>
            <a:r>
              <a:rPr sz="2400" u="heavy" spc="-20" dirty="0">
                <a:latin typeface="Arial"/>
                <a:cs typeface="Arial"/>
              </a:rPr>
              <a:t>n</a:t>
            </a:r>
            <a:r>
              <a:rPr sz="2400" u="heavy" spc="75" dirty="0">
                <a:latin typeface="Arial"/>
                <a:cs typeface="Arial"/>
              </a:rPr>
              <a:t>'</a:t>
            </a:r>
            <a:r>
              <a:rPr sz="2400" u="heavy" spc="-195" dirty="0">
                <a:latin typeface="Arial"/>
                <a:cs typeface="Arial"/>
              </a:rPr>
              <a:t>s</a:t>
            </a:r>
            <a:r>
              <a:rPr sz="2400" u="heavy" spc="-75" dirty="0">
                <a:latin typeface="Arial"/>
                <a:cs typeface="Arial"/>
              </a:rPr>
              <a:t> </a:t>
            </a:r>
            <a:r>
              <a:rPr sz="2400" u="heavy" spc="65" dirty="0">
                <a:latin typeface="Arial"/>
                <a:cs typeface="Arial"/>
              </a:rPr>
              <a:t>d</a:t>
            </a:r>
            <a:r>
              <a:rPr sz="2400" u="heavy" spc="-70" dirty="0">
                <a:latin typeface="Arial"/>
                <a:cs typeface="Arial"/>
              </a:rPr>
              <a:t>is</a:t>
            </a:r>
            <a:r>
              <a:rPr sz="2400" u="heavy" spc="-120" dirty="0">
                <a:latin typeface="Arial"/>
                <a:cs typeface="Arial"/>
              </a:rPr>
              <a:t>e</a:t>
            </a:r>
            <a:r>
              <a:rPr sz="2400" u="heavy" spc="-145" dirty="0">
                <a:latin typeface="Arial"/>
                <a:cs typeface="Arial"/>
              </a:rPr>
              <a:t>a</a:t>
            </a:r>
            <a:r>
              <a:rPr sz="2400" u="heavy" spc="-220" dirty="0">
                <a:latin typeface="Arial"/>
                <a:cs typeface="Arial"/>
              </a:rPr>
              <a:t>s</a:t>
            </a:r>
            <a:r>
              <a:rPr sz="2400" u="heavy" spc="-80" dirty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643" y="2214372"/>
            <a:ext cx="7330440" cy="3043555"/>
          </a:xfrm>
          <a:prstGeom prst="rect">
            <a:avLst/>
          </a:prstGeom>
          <a:solidFill>
            <a:srgbClr val="252525"/>
          </a:solidFill>
          <a:ln w="12191">
            <a:solidFill>
              <a:srgbClr val="40709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ct val="100000"/>
              </a:lnSpc>
            </a:pPr>
            <a:r>
              <a:rPr sz="2400" u="heavy" spc="-27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1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1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11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235" dirty="0">
                <a:solidFill>
                  <a:srgbClr val="FFFFFF"/>
                </a:solidFill>
                <a:latin typeface="Arial"/>
                <a:cs typeface="Arial"/>
              </a:rPr>
              <a:t>&gt;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6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35" dirty="0">
                <a:solidFill>
                  <a:srgbClr val="FFFFFF"/>
                </a:solidFill>
                <a:latin typeface="Arial"/>
                <a:cs typeface="Arial"/>
              </a:rPr>
              <a:t>µ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u="heavy" spc="2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400" u="heavy" spc="-21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u="heavy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5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u="heavy" spc="6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2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6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su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iv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225"/>
              </a:spcBef>
            </a:pP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manganes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ex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osure.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749540" y="1380744"/>
            <a:ext cx="4315968" cy="4852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7532" y="2957918"/>
            <a:ext cx="3834765" cy="864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600" spc="-210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6600" spc="-40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66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600" spc="-894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6600" spc="3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6600" spc="3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6600" spc="10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6600" spc="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6600" spc="1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6600" spc="10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6600" spc="-2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6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67956" y="1367027"/>
            <a:ext cx="4924044" cy="49255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029967" y="719328"/>
          <a:ext cx="8119869" cy="50398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6623"/>
                <a:gridCol w="2706623"/>
                <a:gridCol w="2706623"/>
              </a:tblGrid>
              <a:tr h="1626107">
                <a:tc gridSpan="3">
                  <a:txBody>
                    <a:bodyPr/>
                    <a:lstStyle/>
                    <a:p>
                      <a:pPr marL="1418590">
                        <a:lnSpc>
                          <a:spcPct val="100000"/>
                        </a:lnSpc>
                      </a:pPr>
                      <a:r>
                        <a:rPr sz="6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6500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6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65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6500" spc="-1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6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6500" spc="-18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5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Sou</a:t>
                      </a:r>
                      <a:r>
                        <a:rPr sz="6500" spc="-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6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ces</a:t>
                      </a:r>
                      <a:endParaRPr sz="6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2525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9">
                <a:tc>
                  <a:txBody>
                    <a:bodyPr/>
                    <a:lstStyle/>
                    <a:p>
                      <a:pPr marL="195580" marR="187960" algn="ctr">
                        <a:lnSpc>
                          <a:spcPct val="91500"/>
                        </a:lnSpc>
                      </a:pPr>
                      <a:r>
                        <a:rPr sz="53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Seepa</a:t>
                      </a:r>
                      <a:r>
                        <a:rPr sz="5300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53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53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5300" spc="-1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53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orm</a:t>
                      </a:r>
                      <a:r>
                        <a:rPr sz="53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5300" spc="-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53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ock</a:t>
                      </a:r>
                      <a:endParaRPr sz="5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191">
                      <a:solidFill>
                        <a:srgbClr val="FFFFFF"/>
                      </a:solidFill>
                      <a:prstDash val="solid"/>
                    </a:lnL>
                    <a:lnR w="12191">
                      <a:solidFill>
                        <a:srgbClr val="FFFFFF"/>
                      </a:solidFill>
                      <a:prstDash val="solid"/>
                    </a:lnR>
                    <a:lnB w="12191">
                      <a:solidFill>
                        <a:srgbClr val="FFFFFF"/>
                      </a:solidFill>
                      <a:prstDash val="solid"/>
                    </a:lnB>
                    <a:solidFill>
                      <a:srgbClr val="25252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6090"/>
                        </a:lnSpc>
                      </a:pPr>
                      <a:r>
                        <a:rPr sz="5300" spc="-2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53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53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5300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53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anic</a:t>
                      </a:r>
                      <a:endParaRPr sz="53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ts val="6090"/>
                        </a:lnSpc>
                      </a:pPr>
                      <a:r>
                        <a:rPr sz="53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Act</a:t>
                      </a:r>
                      <a:r>
                        <a:rPr sz="53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53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53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53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ty</a:t>
                      </a:r>
                      <a:endParaRPr sz="5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191">
                      <a:solidFill>
                        <a:srgbClr val="FFFFFF"/>
                      </a:solidFill>
                      <a:prstDash val="solid"/>
                    </a:lnL>
                    <a:lnR w="12191">
                      <a:solidFill>
                        <a:srgbClr val="FFFFFF"/>
                      </a:solidFill>
                      <a:prstDash val="solid"/>
                    </a:lnR>
                    <a:lnT w="12191">
                      <a:solidFill>
                        <a:srgbClr val="FFFFFF"/>
                      </a:solidFill>
                      <a:prstDash val="solid"/>
                    </a:lnT>
                    <a:lnB w="12191">
                      <a:solidFill>
                        <a:srgbClr val="FFFFFF"/>
                      </a:solidFill>
                      <a:prstDash val="solid"/>
                    </a:lnB>
                    <a:solidFill>
                      <a:srgbClr val="25252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6090"/>
                        </a:lnSpc>
                      </a:pPr>
                      <a:r>
                        <a:rPr sz="5300" spc="-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53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5300" spc="-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53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5300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53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sz="53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6090"/>
                        </a:lnSpc>
                      </a:pPr>
                      <a:r>
                        <a:rPr sz="53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53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5300" spc="-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53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sz="5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191">
                      <a:solidFill>
                        <a:srgbClr val="FFFFFF"/>
                      </a:solidFill>
                      <a:prstDash val="solid"/>
                    </a:lnL>
                    <a:lnR w="12191">
                      <a:solidFill>
                        <a:srgbClr val="FFFFFF"/>
                      </a:solidFill>
                      <a:prstDash val="solid"/>
                    </a:lnR>
                    <a:lnT w="12191">
                      <a:solidFill>
                        <a:srgbClr val="FFFFFF"/>
                      </a:solidFill>
                      <a:prstDash val="solid"/>
                    </a:lnT>
                    <a:lnB w="12191">
                      <a:solidFill>
                        <a:srgbClr val="FFFFFF"/>
                      </a:solidFill>
                      <a:prstDash val="solid"/>
                    </a:lnB>
                    <a:solidFill>
                      <a:srgbClr val="25252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268" y="2598308"/>
            <a:ext cx="10264775" cy="2129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204470" indent="-457200">
              <a:lnSpc>
                <a:spcPct val="100000"/>
              </a:lnSpc>
              <a:buFont typeface="Arial"/>
              <a:buAutoNum type="arabicPeriod"/>
              <a:tabLst>
                <a:tab pos="469900" algn="l"/>
              </a:tabLst>
            </a:pPr>
            <a:r>
              <a:rPr sz="3600" spc="-25" dirty="0">
                <a:latin typeface="Arial"/>
                <a:cs typeface="Arial"/>
              </a:rPr>
              <a:t>Fluorid</a:t>
            </a:r>
            <a:r>
              <a:rPr sz="3600" spc="-20" dirty="0">
                <a:latin typeface="Arial"/>
                <a:cs typeface="Arial"/>
              </a:rPr>
              <a:t>e</a:t>
            </a:r>
            <a:r>
              <a:rPr sz="3600" spc="100" dirty="0">
                <a:latin typeface="Times New Roman"/>
                <a:cs typeface="Times New Roman"/>
              </a:rPr>
              <a:t> </a:t>
            </a:r>
            <a:r>
              <a:rPr sz="3600" spc="75" dirty="0">
                <a:latin typeface="Arial"/>
                <a:cs typeface="Arial"/>
              </a:rPr>
              <a:t>i</a:t>
            </a:r>
            <a:r>
              <a:rPr sz="3600" spc="-290" dirty="0">
                <a:latin typeface="Arial"/>
                <a:cs typeface="Arial"/>
              </a:rPr>
              <a:t>s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65" dirty="0">
                <a:latin typeface="Arial"/>
                <a:cs typeface="Arial"/>
              </a:rPr>
              <a:t>poorly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120" dirty="0">
                <a:latin typeface="Arial"/>
                <a:cs typeface="Arial"/>
              </a:rPr>
              <a:t>ab</a:t>
            </a:r>
            <a:r>
              <a:rPr sz="3600" spc="-130" dirty="0">
                <a:latin typeface="Arial"/>
                <a:cs typeface="Arial"/>
              </a:rPr>
              <a:t>s</a:t>
            </a:r>
            <a:r>
              <a:rPr sz="3600" spc="80" dirty="0">
                <a:latin typeface="Arial"/>
                <a:cs typeface="Arial"/>
              </a:rPr>
              <a:t>or</a:t>
            </a:r>
            <a:r>
              <a:rPr sz="3600" spc="90" dirty="0">
                <a:latin typeface="Arial"/>
                <a:cs typeface="Arial"/>
              </a:rPr>
              <a:t>b</a:t>
            </a:r>
            <a:r>
              <a:rPr sz="3600" dirty="0">
                <a:latin typeface="Arial"/>
                <a:cs typeface="Arial"/>
              </a:rPr>
              <a:t>ed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90" dirty="0">
                <a:latin typeface="Arial"/>
                <a:cs typeface="Arial"/>
              </a:rPr>
              <a:t>from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Arial"/>
                <a:cs typeface="Arial"/>
              </a:rPr>
              <a:t>inta</a:t>
            </a:r>
            <a:r>
              <a:rPr sz="3600" spc="10" dirty="0">
                <a:latin typeface="Arial"/>
                <a:cs typeface="Arial"/>
              </a:rPr>
              <a:t>c</a:t>
            </a:r>
            <a:r>
              <a:rPr sz="3600" spc="210" dirty="0">
                <a:latin typeface="Arial"/>
                <a:cs typeface="Arial"/>
              </a:rPr>
              <a:t>t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50" dirty="0">
                <a:latin typeface="Arial"/>
                <a:cs typeface="Arial"/>
              </a:rPr>
              <a:t>ski</a:t>
            </a:r>
            <a:r>
              <a:rPr sz="3600" spc="-60" dirty="0">
                <a:latin typeface="Arial"/>
                <a:cs typeface="Arial"/>
              </a:rPr>
              <a:t>n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114" dirty="0">
                <a:latin typeface="Arial"/>
                <a:cs typeface="Arial"/>
              </a:rPr>
              <a:t>but</a:t>
            </a:r>
            <a:r>
              <a:rPr sz="3600" spc="6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Arial"/>
                <a:cs typeface="Arial"/>
              </a:rPr>
              <a:t>readi</a:t>
            </a:r>
            <a:r>
              <a:rPr sz="3600" spc="5" dirty="0">
                <a:latin typeface="Arial"/>
                <a:cs typeface="Arial"/>
              </a:rPr>
              <a:t>l</a:t>
            </a:r>
            <a:r>
              <a:rPr sz="3600" spc="-75" dirty="0">
                <a:latin typeface="Arial"/>
                <a:cs typeface="Arial"/>
              </a:rPr>
              <a:t>y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180" dirty="0">
                <a:latin typeface="Arial"/>
                <a:cs typeface="Arial"/>
              </a:rPr>
              <a:t>a</a:t>
            </a:r>
            <a:r>
              <a:rPr sz="3600" spc="15" dirty="0">
                <a:latin typeface="Arial"/>
                <a:cs typeface="Arial"/>
              </a:rPr>
              <a:t>bsor</a:t>
            </a:r>
            <a:r>
              <a:rPr sz="3600" spc="5" dirty="0">
                <a:latin typeface="Arial"/>
                <a:cs typeface="Arial"/>
              </a:rPr>
              <a:t>b</a:t>
            </a:r>
            <a:r>
              <a:rPr sz="3600" spc="-20" dirty="0">
                <a:latin typeface="Arial"/>
                <a:cs typeface="Arial"/>
              </a:rPr>
              <a:t>ed</a:t>
            </a:r>
            <a:r>
              <a:rPr sz="3600" spc="95" dirty="0">
                <a:latin typeface="Times New Roman"/>
                <a:cs typeface="Times New Roman"/>
              </a:rPr>
              <a:t> </a:t>
            </a:r>
            <a:r>
              <a:rPr sz="3600" spc="90" dirty="0">
                <a:latin typeface="Arial"/>
                <a:cs typeface="Arial"/>
              </a:rPr>
              <a:t>from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30" dirty="0">
                <a:latin typeface="Arial"/>
                <a:cs typeface="Arial"/>
              </a:rPr>
              <a:t>the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75" dirty="0">
                <a:latin typeface="Arial"/>
                <a:cs typeface="Arial"/>
              </a:rPr>
              <a:t>l</a:t>
            </a:r>
            <a:r>
              <a:rPr sz="3600" spc="60" dirty="0">
                <a:latin typeface="Arial"/>
                <a:cs typeface="Arial"/>
              </a:rPr>
              <a:t>ung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80" dirty="0">
                <a:latin typeface="Arial"/>
                <a:cs typeface="Arial"/>
              </a:rPr>
              <a:t>a</a:t>
            </a:r>
            <a:r>
              <a:rPr sz="3600" spc="-75" dirty="0">
                <a:latin typeface="Arial"/>
                <a:cs typeface="Arial"/>
              </a:rPr>
              <a:t>n</a:t>
            </a:r>
            <a:r>
              <a:rPr sz="3600" spc="100" dirty="0">
                <a:latin typeface="Arial"/>
                <a:cs typeface="Arial"/>
              </a:rPr>
              <a:t>d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30" dirty="0">
                <a:latin typeface="Arial"/>
                <a:cs typeface="Arial"/>
              </a:rPr>
              <a:t>the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15" dirty="0">
                <a:latin typeface="Arial"/>
                <a:cs typeface="Arial"/>
              </a:rPr>
              <a:t>gastroi</a:t>
            </a:r>
            <a:r>
              <a:rPr sz="3600" spc="25" dirty="0">
                <a:latin typeface="Arial"/>
                <a:cs typeface="Arial"/>
              </a:rPr>
              <a:t>n</a:t>
            </a:r>
            <a:r>
              <a:rPr sz="3600" spc="10" dirty="0">
                <a:latin typeface="Arial"/>
                <a:cs typeface="Arial"/>
              </a:rPr>
              <a:t>testi</a:t>
            </a:r>
            <a:r>
              <a:rPr sz="3600" spc="-35" dirty="0">
                <a:latin typeface="Arial"/>
                <a:cs typeface="Arial"/>
              </a:rPr>
              <a:t>nal</a:t>
            </a:r>
            <a:r>
              <a:rPr sz="3600" spc="110" dirty="0">
                <a:latin typeface="Times New Roman"/>
                <a:cs typeface="Times New Roman"/>
              </a:rPr>
              <a:t> </a:t>
            </a:r>
            <a:r>
              <a:rPr sz="3600" spc="25" dirty="0">
                <a:latin typeface="Arial"/>
                <a:cs typeface="Arial"/>
              </a:rPr>
              <a:t>tract</a:t>
            </a:r>
            <a:endParaRPr sz="36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Font typeface="Arial"/>
              <a:buAutoNum type="arabicPeriod"/>
              <a:tabLst>
                <a:tab pos="469900" algn="l"/>
              </a:tabLst>
            </a:pPr>
            <a:r>
              <a:rPr sz="3600" spc="-50" dirty="0">
                <a:latin typeface="Arial"/>
                <a:cs typeface="Arial"/>
              </a:rPr>
              <a:t>I</a:t>
            </a:r>
            <a:r>
              <a:rPr sz="3600" spc="210" dirty="0">
                <a:latin typeface="Arial"/>
                <a:cs typeface="Arial"/>
              </a:rPr>
              <a:t>t</a:t>
            </a:r>
            <a:r>
              <a:rPr sz="3600" spc="95" dirty="0">
                <a:latin typeface="Times New Roman"/>
                <a:cs typeface="Times New Roman"/>
              </a:rPr>
              <a:t> </a:t>
            </a:r>
            <a:r>
              <a:rPr sz="3600" spc="-60" dirty="0">
                <a:latin typeface="Arial"/>
                <a:cs typeface="Arial"/>
              </a:rPr>
              <a:t>accumul</a:t>
            </a:r>
            <a:r>
              <a:rPr sz="3600" spc="-55" dirty="0">
                <a:latin typeface="Arial"/>
                <a:cs typeface="Arial"/>
              </a:rPr>
              <a:t>a</a:t>
            </a:r>
            <a:r>
              <a:rPr sz="3600" spc="-65" dirty="0">
                <a:latin typeface="Arial"/>
                <a:cs typeface="Arial"/>
              </a:rPr>
              <a:t>tes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15" dirty="0">
                <a:latin typeface="Arial"/>
                <a:cs typeface="Arial"/>
              </a:rPr>
              <a:t>i</a:t>
            </a:r>
            <a:r>
              <a:rPr sz="3600" spc="60" dirty="0">
                <a:latin typeface="Arial"/>
                <a:cs typeface="Arial"/>
              </a:rPr>
              <a:t>n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30" dirty="0">
                <a:latin typeface="Arial"/>
                <a:cs typeface="Arial"/>
              </a:rPr>
              <a:t>the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55" dirty="0">
                <a:latin typeface="Arial"/>
                <a:cs typeface="Arial"/>
              </a:rPr>
              <a:t>body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15" dirty="0">
                <a:latin typeface="Arial"/>
                <a:cs typeface="Arial"/>
              </a:rPr>
              <a:t>at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55" dirty="0">
                <a:latin typeface="Arial"/>
                <a:cs typeface="Arial"/>
              </a:rPr>
              <a:t>leve</a:t>
            </a:r>
            <a:r>
              <a:rPr sz="3600" spc="-15" dirty="0">
                <a:latin typeface="Arial"/>
                <a:cs typeface="Arial"/>
              </a:rPr>
              <a:t>l</a:t>
            </a:r>
            <a:r>
              <a:rPr sz="3600" spc="-290" dirty="0">
                <a:latin typeface="Arial"/>
                <a:cs typeface="Arial"/>
              </a:rPr>
              <a:t>s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105" dirty="0">
                <a:latin typeface="Arial"/>
                <a:cs typeface="Arial"/>
              </a:rPr>
              <a:t>of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60" dirty="0">
                <a:latin typeface="Arial"/>
                <a:cs typeface="Arial"/>
              </a:rPr>
              <a:t>4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70" dirty="0">
                <a:latin typeface="Arial"/>
                <a:cs typeface="Arial"/>
              </a:rPr>
              <a:t>m</a:t>
            </a:r>
            <a:r>
              <a:rPr sz="3600" spc="30" dirty="0">
                <a:latin typeface="Arial"/>
                <a:cs typeface="Arial"/>
              </a:rPr>
              <a:t>g/day.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50920" y="377952"/>
            <a:ext cx="4800600" cy="1915795"/>
          </a:xfrm>
          <a:custGeom>
            <a:avLst/>
            <a:gdLst/>
            <a:ahLst/>
            <a:cxnLst/>
            <a:rect l="l" t="t" r="r" b="b"/>
            <a:pathLst>
              <a:path w="4800600" h="1915795">
                <a:moveTo>
                  <a:pt x="2879232" y="1436735"/>
                </a:moveTo>
                <a:lnTo>
                  <a:pt x="1921398" y="1436735"/>
                </a:lnTo>
                <a:lnTo>
                  <a:pt x="2400299" y="1915667"/>
                </a:lnTo>
                <a:lnTo>
                  <a:pt x="2879232" y="1436735"/>
                </a:lnTo>
                <a:close/>
              </a:path>
              <a:path w="4800600" h="1915795">
                <a:moveTo>
                  <a:pt x="2639689" y="1244711"/>
                </a:moveTo>
                <a:lnTo>
                  <a:pt x="2160910" y="1244711"/>
                </a:lnTo>
                <a:lnTo>
                  <a:pt x="2160910" y="1436735"/>
                </a:lnTo>
                <a:lnTo>
                  <a:pt x="2639689" y="1436735"/>
                </a:lnTo>
                <a:lnTo>
                  <a:pt x="2639689" y="1244711"/>
                </a:lnTo>
                <a:close/>
              </a:path>
              <a:path w="4800600" h="1915795">
                <a:moveTo>
                  <a:pt x="4800599" y="0"/>
                </a:moveTo>
                <a:lnTo>
                  <a:pt x="0" y="0"/>
                </a:lnTo>
                <a:lnTo>
                  <a:pt x="0" y="1244711"/>
                </a:lnTo>
                <a:lnTo>
                  <a:pt x="4800599" y="1244711"/>
                </a:lnTo>
                <a:lnTo>
                  <a:pt x="480059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50920" y="377952"/>
            <a:ext cx="4800600" cy="1915795"/>
          </a:xfrm>
          <a:custGeom>
            <a:avLst/>
            <a:gdLst/>
            <a:ahLst/>
            <a:cxnLst/>
            <a:rect l="l" t="t" r="r" b="b"/>
            <a:pathLst>
              <a:path w="4800600" h="1915795">
                <a:moveTo>
                  <a:pt x="0" y="0"/>
                </a:moveTo>
                <a:lnTo>
                  <a:pt x="4800599" y="0"/>
                </a:lnTo>
                <a:lnTo>
                  <a:pt x="4800599" y="1244711"/>
                </a:lnTo>
                <a:lnTo>
                  <a:pt x="2639689" y="1244711"/>
                </a:lnTo>
                <a:lnTo>
                  <a:pt x="2639689" y="1436735"/>
                </a:lnTo>
                <a:lnTo>
                  <a:pt x="2879232" y="1436735"/>
                </a:lnTo>
                <a:lnTo>
                  <a:pt x="2400299" y="1915667"/>
                </a:lnTo>
                <a:lnTo>
                  <a:pt x="1921398" y="1436735"/>
                </a:lnTo>
                <a:lnTo>
                  <a:pt x="2160910" y="1436735"/>
                </a:lnTo>
                <a:lnTo>
                  <a:pt x="2160910" y="1244711"/>
                </a:lnTo>
                <a:lnTo>
                  <a:pt x="0" y="1244711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45181" y="839548"/>
            <a:ext cx="421513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2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9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40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32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27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2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34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r>
              <a:rPr sz="2400" u="heavy" spc="-2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-22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32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u="heavy" spc="-2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-1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35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8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u="heavy" spc="-40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0560" y="5486400"/>
            <a:ext cx="1091184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ct val="100000"/>
              </a:lnSpc>
            </a:pPr>
            <a:endParaRPr spc="-620" dirty="0"/>
          </a:p>
        </p:txBody>
      </p:sp>
      <p:sp>
        <p:nvSpPr>
          <p:cNvPr id="3" name="object 3"/>
          <p:cNvSpPr txBox="1"/>
          <p:nvPr/>
        </p:nvSpPr>
        <p:spPr>
          <a:xfrm>
            <a:off x="1771905" y="2198715"/>
            <a:ext cx="8101330" cy="2974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6256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3200" spc="-195" dirty="0">
                <a:latin typeface="Arial"/>
                <a:cs typeface="Arial"/>
              </a:rPr>
              <a:t>Sk</a:t>
            </a:r>
            <a:r>
              <a:rPr sz="3200" spc="-175" dirty="0">
                <a:latin typeface="Arial"/>
                <a:cs typeface="Arial"/>
              </a:rPr>
              <a:t>e</a:t>
            </a:r>
            <a:r>
              <a:rPr sz="3200" spc="5" dirty="0">
                <a:latin typeface="Arial"/>
                <a:cs typeface="Arial"/>
              </a:rPr>
              <a:t>letal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spc="95" dirty="0">
                <a:latin typeface="Arial"/>
                <a:cs typeface="Arial"/>
              </a:rPr>
              <a:t>f</a:t>
            </a:r>
            <a:r>
              <a:rPr sz="3200" spc="80" dirty="0">
                <a:latin typeface="Arial"/>
                <a:cs typeface="Arial"/>
              </a:rPr>
              <a:t>l</a:t>
            </a:r>
            <a:r>
              <a:rPr sz="3200" spc="60" dirty="0">
                <a:latin typeface="Arial"/>
                <a:cs typeface="Arial"/>
              </a:rPr>
              <a:t>uor</a:t>
            </a:r>
            <a:r>
              <a:rPr sz="3200" spc="55" dirty="0">
                <a:latin typeface="Arial"/>
                <a:cs typeface="Arial"/>
              </a:rPr>
              <a:t>o</a:t>
            </a:r>
            <a:r>
              <a:rPr sz="3200" spc="-175" dirty="0">
                <a:latin typeface="Arial"/>
                <a:cs typeface="Arial"/>
              </a:rPr>
              <a:t>sis</a:t>
            </a:r>
            <a:r>
              <a:rPr sz="3200" spc="-120" dirty="0">
                <a:latin typeface="Arial"/>
                <a:cs typeface="Arial"/>
              </a:rPr>
              <a:t>,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Arial"/>
                <a:cs typeface="Arial"/>
              </a:rPr>
              <a:t>resulting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15" dirty="0">
                <a:latin typeface="Arial"/>
                <a:cs typeface="Arial"/>
              </a:rPr>
              <a:t>i</a:t>
            </a:r>
            <a:r>
              <a:rPr sz="3200" spc="50" dirty="0">
                <a:latin typeface="Arial"/>
                <a:cs typeface="Arial"/>
              </a:rPr>
              <a:t>n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75" dirty="0">
                <a:latin typeface="Arial"/>
                <a:cs typeface="Arial"/>
              </a:rPr>
              <a:t>an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70" dirty="0">
                <a:latin typeface="Arial"/>
                <a:cs typeface="Arial"/>
              </a:rPr>
              <a:t>increased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15" dirty="0">
                <a:latin typeface="Arial"/>
                <a:cs typeface="Arial"/>
              </a:rPr>
              <a:t>bone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Arial"/>
                <a:cs typeface="Arial"/>
              </a:rPr>
              <a:t>density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spc="-140" dirty="0">
                <a:latin typeface="Arial"/>
                <a:cs typeface="Arial"/>
              </a:rPr>
              <a:t>asso</a:t>
            </a:r>
            <a:r>
              <a:rPr sz="3200" spc="-150" dirty="0">
                <a:latin typeface="Arial"/>
                <a:cs typeface="Arial"/>
              </a:rPr>
              <a:t>c</a:t>
            </a:r>
            <a:r>
              <a:rPr sz="3200" spc="5" dirty="0">
                <a:latin typeface="Arial"/>
                <a:cs typeface="Arial"/>
              </a:rPr>
              <a:t>iate</a:t>
            </a:r>
            <a:r>
              <a:rPr sz="3200" spc="15" dirty="0">
                <a:latin typeface="Arial"/>
                <a:cs typeface="Arial"/>
              </a:rPr>
              <a:t>d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spc="70" dirty="0">
                <a:latin typeface="Arial"/>
                <a:cs typeface="Arial"/>
              </a:rPr>
              <a:t>with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Arial"/>
                <a:cs typeface="Arial"/>
              </a:rPr>
              <a:t>skeletal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25" dirty="0">
                <a:latin typeface="Arial"/>
                <a:cs typeface="Arial"/>
              </a:rPr>
              <a:t>deformities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Arial"/>
                <a:cs typeface="Arial"/>
              </a:rPr>
              <a:t>and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spc="-40" dirty="0">
                <a:latin typeface="Arial"/>
                <a:cs typeface="Arial"/>
              </a:rPr>
              <a:t>spina</a:t>
            </a:r>
            <a:r>
              <a:rPr sz="3200" spc="-15" dirty="0">
                <a:latin typeface="Arial"/>
                <a:cs typeface="Arial"/>
              </a:rPr>
              <a:t>l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45" dirty="0">
                <a:latin typeface="Arial"/>
                <a:cs typeface="Arial"/>
              </a:rPr>
              <a:t>rigidity.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3200" spc="-195" dirty="0">
                <a:latin typeface="Arial"/>
                <a:cs typeface="Arial"/>
              </a:rPr>
              <a:t>Sk</a:t>
            </a:r>
            <a:r>
              <a:rPr sz="3200" spc="-175" dirty="0">
                <a:latin typeface="Arial"/>
                <a:cs typeface="Arial"/>
              </a:rPr>
              <a:t>e</a:t>
            </a:r>
            <a:r>
              <a:rPr sz="3200" spc="5" dirty="0">
                <a:latin typeface="Arial"/>
                <a:cs typeface="Arial"/>
              </a:rPr>
              <a:t>letal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spc="-70" dirty="0">
                <a:latin typeface="Arial"/>
                <a:cs typeface="Arial"/>
              </a:rPr>
              <a:t>changes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204" dirty="0">
                <a:latin typeface="Arial"/>
                <a:cs typeface="Arial"/>
              </a:rPr>
              <a:t>as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Arial"/>
                <a:cs typeface="Arial"/>
              </a:rPr>
              <a:t>well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spc="-204" dirty="0">
                <a:latin typeface="Arial"/>
                <a:cs typeface="Arial"/>
              </a:rPr>
              <a:t>as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90" dirty="0">
                <a:latin typeface="Arial"/>
                <a:cs typeface="Arial"/>
              </a:rPr>
              <a:t>mus</a:t>
            </a:r>
            <a:r>
              <a:rPr sz="3200" spc="-75" dirty="0">
                <a:latin typeface="Arial"/>
                <a:cs typeface="Arial"/>
              </a:rPr>
              <a:t>c</a:t>
            </a:r>
            <a:r>
              <a:rPr sz="3200" spc="-30" dirty="0">
                <a:latin typeface="Arial"/>
                <a:cs typeface="Arial"/>
              </a:rPr>
              <a:t>uloskel</a:t>
            </a:r>
            <a:r>
              <a:rPr sz="3200" spc="-35" dirty="0">
                <a:latin typeface="Arial"/>
                <a:cs typeface="Arial"/>
              </a:rPr>
              <a:t>e</a:t>
            </a:r>
            <a:r>
              <a:rPr sz="3200" spc="30" dirty="0">
                <a:latin typeface="Arial"/>
                <a:cs typeface="Arial"/>
              </a:rPr>
              <a:t>tal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Arial"/>
                <a:cs typeface="Arial"/>
              </a:rPr>
              <a:t>c</a:t>
            </a:r>
            <a:r>
              <a:rPr sz="3200" spc="-30" dirty="0">
                <a:latin typeface="Arial"/>
                <a:cs typeface="Arial"/>
              </a:rPr>
              <a:t>o</a:t>
            </a:r>
            <a:r>
              <a:rPr sz="3200" spc="25" dirty="0">
                <a:latin typeface="Arial"/>
                <a:cs typeface="Arial"/>
              </a:rPr>
              <a:t>mpla</a:t>
            </a:r>
            <a:r>
              <a:rPr sz="3200" spc="20" dirty="0">
                <a:latin typeface="Arial"/>
                <a:cs typeface="Arial"/>
              </a:rPr>
              <a:t>i</a:t>
            </a:r>
            <a:r>
              <a:rPr sz="3200" spc="-15" dirty="0">
                <a:latin typeface="Arial"/>
                <a:cs typeface="Arial"/>
              </a:rPr>
              <a:t>nts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spc="-80" dirty="0">
                <a:latin typeface="Arial"/>
                <a:cs typeface="Arial"/>
              </a:rPr>
              <a:t>are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65" dirty="0">
                <a:latin typeface="Arial"/>
                <a:cs typeface="Arial"/>
              </a:rPr>
              <a:t>o</a:t>
            </a:r>
            <a:r>
              <a:rPr sz="3200" spc="-50" dirty="0">
                <a:latin typeface="Arial"/>
                <a:cs typeface="Arial"/>
              </a:rPr>
              <a:t>bserved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spc="15" dirty="0">
                <a:latin typeface="Arial"/>
                <a:cs typeface="Arial"/>
              </a:rPr>
              <a:t>i</a:t>
            </a:r>
            <a:r>
              <a:rPr sz="3200" spc="50" dirty="0">
                <a:latin typeface="Arial"/>
                <a:cs typeface="Arial"/>
              </a:rPr>
              <a:t>n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40" dirty="0">
                <a:latin typeface="Arial"/>
                <a:cs typeface="Arial"/>
              </a:rPr>
              <a:t>highly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55" dirty="0">
                <a:latin typeface="Arial"/>
                <a:cs typeface="Arial"/>
              </a:rPr>
              <a:t>exposed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15" dirty="0">
                <a:latin typeface="Arial"/>
                <a:cs typeface="Arial"/>
              </a:rPr>
              <a:t>groups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500" y="614172"/>
            <a:ext cx="5643880" cy="5643880"/>
          </a:xfrm>
          <a:custGeom>
            <a:avLst/>
            <a:gdLst/>
            <a:ahLst/>
            <a:cxnLst/>
            <a:rect l="l" t="t" r="r" b="b"/>
            <a:pathLst>
              <a:path w="5643880" h="5643880">
                <a:moveTo>
                  <a:pt x="2821685" y="0"/>
                </a:moveTo>
                <a:lnTo>
                  <a:pt x="2590257" y="9353"/>
                </a:lnTo>
                <a:lnTo>
                  <a:pt x="2363982" y="36930"/>
                </a:lnTo>
                <a:lnTo>
                  <a:pt x="2143586" y="82003"/>
                </a:lnTo>
                <a:lnTo>
                  <a:pt x="1929796" y="143847"/>
                </a:lnTo>
                <a:lnTo>
                  <a:pt x="1723338" y="221736"/>
                </a:lnTo>
                <a:lnTo>
                  <a:pt x="1524938" y="314944"/>
                </a:lnTo>
                <a:lnTo>
                  <a:pt x="1335321" y="422744"/>
                </a:lnTo>
                <a:lnTo>
                  <a:pt x="1155214" y="544410"/>
                </a:lnTo>
                <a:lnTo>
                  <a:pt x="985343" y="679217"/>
                </a:lnTo>
                <a:lnTo>
                  <a:pt x="826435" y="826438"/>
                </a:lnTo>
                <a:lnTo>
                  <a:pt x="679214" y="985347"/>
                </a:lnTo>
                <a:lnTo>
                  <a:pt x="544408" y="1155218"/>
                </a:lnTo>
                <a:lnTo>
                  <a:pt x="422742" y="1335325"/>
                </a:lnTo>
                <a:lnTo>
                  <a:pt x="314942" y="1524942"/>
                </a:lnTo>
                <a:lnTo>
                  <a:pt x="221735" y="1723342"/>
                </a:lnTo>
                <a:lnTo>
                  <a:pt x="143846" y="1929800"/>
                </a:lnTo>
                <a:lnTo>
                  <a:pt x="82003" y="2143589"/>
                </a:lnTo>
                <a:lnTo>
                  <a:pt x="36929" y="2363984"/>
                </a:lnTo>
                <a:lnTo>
                  <a:pt x="9353" y="2590258"/>
                </a:lnTo>
                <a:lnTo>
                  <a:pt x="0" y="2821685"/>
                </a:lnTo>
                <a:lnTo>
                  <a:pt x="9353" y="3053114"/>
                </a:lnTo>
                <a:lnTo>
                  <a:pt x="36929" y="3279389"/>
                </a:lnTo>
                <a:lnTo>
                  <a:pt x="82003" y="3499784"/>
                </a:lnTo>
                <a:lnTo>
                  <a:pt x="143846" y="3713574"/>
                </a:lnTo>
                <a:lnTo>
                  <a:pt x="221735" y="3920033"/>
                </a:lnTo>
                <a:lnTo>
                  <a:pt x="314942" y="4118433"/>
                </a:lnTo>
                <a:lnTo>
                  <a:pt x="422742" y="4308050"/>
                </a:lnTo>
                <a:lnTo>
                  <a:pt x="544408" y="4488157"/>
                </a:lnTo>
                <a:lnTo>
                  <a:pt x="679214" y="4658028"/>
                </a:lnTo>
                <a:lnTo>
                  <a:pt x="826435" y="4816936"/>
                </a:lnTo>
                <a:lnTo>
                  <a:pt x="985343" y="4964157"/>
                </a:lnTo>
                <a:lnTo>
                  <a:pt x="1155214" y="5098963"/>
                </a:lnTo>
                <a:lnTo>
                  <a:pt x="1335321" y="5220629"/>
                </a:lnTo>
                <a:lnTo>
                  <a:pt x="1524938" y="5328429"/>
                </a:lnTo>
                <a:lnTo>
                  <a:pt x="1723338" y="5421636"/>
                </a:lnTo>
                <a:lnTo>
                  <a:pt x="1929796" y="5499524"/>
                </a:lnTo>
                <a:lnTo>
                  <a:pt x="2143586" y="5561368"/>
                </a:lnTo>
                <a:lnTo>
                  <a:pt x="2363982" y="5606442"/>
                </a:lnTo>
                <a:lnTo>
                  <a:pt x="2590257" y="5634018"/>
                </a:lnTo>
                <a:lnTo>
                  <a:pt x="2821685" y="5643371"/>
                </a:lnTo>
                <a:lnTo>
                  <a:pt x="3053113" y="5634018"/>
                </a:lnTo>
                <a:lnTo>
                  <a:pt x="3279387" y="5606442"/>
                </a:lnTo>
                <a:lnTo>
                  <a:pt x="3499782" y="5561368"/>
                </a:lnTo>
                <a:lnTo>
                  <a:pt x="3713571" y="5499524"/>
                </a:lnTo>
                <a:lnTo>
                  <a:pt x="3920029" y="5421636"/>
                </a:lnTo>
                <a:lnTo>
                  <a:pt x="4118429" y="5328429"/>
                </a:lnTo>
                <a:lnTo>
                  <a:pt x="4308046" y="5220629"/>
                </a:lnTo>
                <a:lnTo>
                  <a:pt x="4488153" y="5098963"/>
                </a:lnTo>
                <a:lnTo>
                  <a:pt x="4658024" y="4964157"/>
                </a:lnTo>
                <a:lnTo>
                  <a:pt x="4816933" y="4816936"/>
                </a:lnTo>
                <a:lnTo>
                  <a:pt x="4964154" y="4658028"/>
                </a:lnTo>
                <a:lnTo>
                  <a:pt x="5098961" y="4488157"/>
                </a:lnTo>
                <a:lnTo>
                  <a:pt x="5220627" y="4308050"/>
                </a:lnTo>
                <a:lnTo>
                  <a:pt x="5328427" y="4118433"/>
                </a:lnTo>
                <a:lnTo>
                  <a:pt x="5421635" y="3920033"/>
                </a:lnTo>
                <a:lnTo>
                  <a:pt x="5499524" y="3713574"/>
                </a:lnTo>
                <a:lnTo>
                  <a:pt x="5561368" y="3499784"/>
                </a:lnTo>
                <a:lnTo>
                  <a:pt x="5606441" y="3279389"/>
                </a:lnTo>
                <a:lnTo>
                  <a:pt x="5634018" y="3053114"/>
                </a:lnTo>
                <a:lnTo>
                  <a:pt x="5643371" y="2821685"/>
                </a:lnTo>
                <a:lnTo>
                  <a:pt x="5634018" y="2590258"/>
                </a:lnTo>
                <a:lnTo>
                  <a:pt x="5606441" y="2363984"/>
                </a:lnTo>
                <a:lnTo>
                  <a:pt x="5561368" y="2143589"/>
                </a:lnTo>
                <a:lnTo>
                  <a:pt x="5499524" y="1929800"/>
                </a:lnTo>
                <a:lnTo>
                  <a:pt x="5421635" y="1723342"/>
                </a:lnTo>
                <a:lnTo>
                  <a:pt x="5328427" y="1524942"/>
                </a:lnTo>
                <a:lnTo>
                  <a:pt x="5220627" y="1335325"/>
                </a:lnTo>
                <a:lnTo>
                  <a:pt x="5098961" y="1155218"/>
                </a:lnTo>
                <a:lnTo>
                  <a:pt x="4964154" y="985347"/>
                </a:lnTo>
                <a:lnTo>
                  <a:pt x="4816933" y="826438"/>
                </a:lnTo>
                <a:lnTo>
                  <a:pt x="4658024" y="679217"/>
                </a:lnTo>
                <a:lnTo>
                  <a:pt x="4488153" y="544410"/>
                </a:lnTo>
                <a:lnTo>
                  <a:pt x="4308046" y="422744"/>
                </a:lnTo>
                <a:lnTo>
                  <a:pt x="4118429" y="314944"/>
                </a:lnTo>
                <a:lnTo>
                  <a:pt x="3920029" y="221736"/>
                </a:lnTo>
                <a:lnTo>
                  <a:pt x="3713571" y="143847"/>
                </a:lnTo>
                <a:lnTo>
                  <a:pt x="3499782" y="82003"/>
                </a:lnTo>
                <a:lnTo>
                  <a:pt x="3279387" y="36930"/>
                </a:lnTo>
                <a:lnTo>
                  <a:pt x="3053113" y="9353"/>
                </a:lnTo>
                <a:lnTo>
                  <a:pt x="2821685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1500" y="614172"/>
            <a:ext cx="5643880" cy="5643880"/>
          </a:xfrm>
          <a:custGeom>
            <a:avLst/>
            <a:gdLst/>
            <a:ahLst/>
            <a:cxnLst/>
            <a:rect l="l" t="t" r="r" b="b"/>
            <a:pathLst>
              <a:path w="5643880" h="5643880">
                <a:moveTo>
                  <a:pt x="0" y="2821685"/>
                </a:moveTo>
                <a:lnTo>
                  <a:pt x="9353" y="2590258"/>
                </a:lnTo>
                <a:lnTo>
                  <a:pt x="36929" y="2363984"/>
                </a:lnTo>
                <a:lnTo>
                  <a:pt x="82003" y="2143589"/>
                </a:lnTo>
                <a:lnTo>
                  <a:pt x="143846" y="1929800"/>
                </a:lnTo>
                <a:lnTo>
                  <a:pt x="221735" y="1723342"/>
                </a:lnTo>
                <a:lnTo>
                  <a:pt x="314942" y="1524942"/>
                </a:lnTo>
                <a:lnTo>
                  <a:pt x="422742" y="1335325"/>
                </a:lnTo>
                <a:lnTo>
                  <a:pt x="544408" y="1155218"/>
                </a:lnTo>
                <a:lnTo>
                  <a:pt x="679214" y="985347"/>
                </a:lnTo>
                <a:lnTo>
                  <a:pt x="826435" y="826438"/>
                </a:lnTo>
                <a:lnTo>
                  <a:pt x="985343" y="679217"/>
                </a:lnTo>
                <a:lnTo>
                  <a:pt x="1155214" y="544410"/>
                </a:lnTo>
                <a:lnTo>
                  <a:pt x="1335321" y="422744"/>
                </a:lnTo>
                <a:lnTo>
                  <a:pt x="1524938" y="314944"/>
                </a:lnTo>
                <a:lnTo>
                  <a:pt x="1723338" y="221736"/>
                </a:lnTo>
                <a:lnTo>
                  <a:pt x="1929796" y="143847"/>
                </a:lnTo>
                <a:lnTo>
                  <a:pt x="2143586" y="82003"/>
                </a:lnTo>
                <a:lnTo>
                  <a:pt x="2363982" y="36930"/>
                </a:lnTo>
                <a:lnTo>
                  <a:pt x="2590257" y="9353"/>
                </a:lnTo>
                <a:lnTo>
                  <a:pt x="2821685" y="0"/>
                </a:lnTo>
                <a:lnTo>
                  <a:pt x="3053113" y="9353"/>
                </a:lnTo>
                <a:lnTo>
                  <a:pt x="3279387" y="36930"/>
                </a:lnTo>
                <a:lnTo>
                  <a:pt x="3499782" y="82003"/>
                </a:lnTo>
                <a:lnTo>
                  <a:pt x="3713571" y="143847"/>
                </a:lnTo>
                <a:lnTo>
                  <a:pt x="3920029" y="221736"/>
                </a:lnTo>
                <a:lnTo>
                  <a:pt x="4118429" y="314944"/>
                </a:lnTo>
                <a:lnTo>
                  <a:pt x="4308046" y="422744"/>
                </a:lnTo>
                <a:lnTo>
                  <a:pt x="4488153" y="544410"/>
                </a:lnTo>
                <a:lnTo>
                  <a:pt x="4658024" y="679217"/>
                </a:lnTo>
                <a:lnTo>
                  <a:pt x="4816933" y="826438"/>
                </a:lnTo>
                <a:lnTo>
                  <a:pt x="4964154" y="985347"/>
                </a:lnTo>
                <a:lnTo>
                  <a:pt x="5098961" y="1155218"/>
                </a:lnTo>
                <a:lnTo>
                  <a:pt x="5220627" y="1335325"/>
                </a:lnTo>
                <a:lnTo>
                  <a:pt x="5328427" y="1524942"/>
                </a:lnTo>
                <a:lnTo>
                  <a:pt x="5421635" y="1723342"/>
                </a:lnTo>
                <a:lnTo>
                  <a:pt x="5499524" y="1929800"/>
                </a:lnTo>
                <a:lnTo>
                  <a:pt x="5561368" y="2143589"/>
                </a:lnTo>
                <a:lnTo>
                  <a:pt x="5606441" y="2363984"/>
                </a:lnTo>
                <a:lnTo>
                  <a:pt x="5634018" y="2590258"/>
                </a:lnTo>
                <a:lnTo>
                  <a:pt x="5643371" y="2821685"/>
                </a:lnTo>
                <a:lnTo>
                  <a:pt x="5634018" y="3053114"/>
                </a:lnTo>
                <a:lnTo>
                  <a:pt x="5606441" y="3279389"/>
                </a:lnTo>
                <a:lnTo>
                  <a:pt x="5561368" y="3499784"/>
                </a:lnTo>
                <a:lnTo>
                  <a:pt x="5499524" y="3713574"/>
                </a:lnTo>
                <a:lnTo>
                  <a:pt x="5421635" y="3920033"/>
                </a:lnTo>
                <a:lnTo>
                  <a:pt x="5328427" y="4118433"/>
                </a:lnTo>
                <a:lnTo>
                  <a:pt x="5220627" y="4308050"/>
                </a:lnTo>
                <a:lnTo>
                  <a:pt x="5098961" y="4488157"/>
                </a:lnTo>
                <a:lnTo>
                  <a:pt x="4964154" y="4658028"/>
                </a:lnTo>
                <a:lnTo>
                  <a:pt x="4816933" y="4816936"/>
                </a:lnTo>
                <a:lnTo>
                  <a:pt x="4658024" y="4964157"/>
                </a:lnTo>
                <a:lnTo>
                  <a:pt x="4488153" y="5098963"/>
                </a:lnTo>
                <a:lnTo>
                  <a:pt x="4308046" y="5220629"/>
                </a:lnTo>
                <a:lnTo>
                  <a:pt x="4118429" y="5328429"/>
                </a:lnTo>
                <a:lnTo>
                  <a:pt x="3920029" y="5421636"/>
                </a:lnTo>
                <a:lnTo>
                  <a:pt x="3713571" y="5499524"/>
                </a:lnTo>
                <a:lnTo>
                  <a:pt x="3499782" y="5561368"/>
                </a:lnTo>
                <a:lnTo>
                  <a:pt x="3279387" y="5606442"/>
                </a:lnTo>
                <a:lnTo>
                  <a:pt x="3053113" y="5634018"/>
                </a:lnTo>
                <a:lnTo>
                  <a:pt x="2821685" y="5643371"/>
                </a:lnTo>
                <a:lnTo>
                  <a:pt x="2590257" y="5634018"/>
                </a:lnTo>
                <a:lnTo>
                  <a:pt x="2363982" y="5606442"/>
                </a:lnTo>
                <a:lnTo>
                  <a:pt x="2143586" y="5561368"/>
                </a:lnTo>
                <a:lnTo>
                  <a:pt x="1929796" y="5499524"/>
                </a:lnTo>
                <a:lnTo>
                  <a:pt x="1723338" y="5421636"/>
                </a:lnTo>
                <a:lnTo>
                  <a:pt x="1524938" y="5328429"/>
                </a:lnTo>
                <a:lnTo>
                  <a:pt x="1335321" y="5220629"/>
                </a:lnTo>
                <a:lnTo>
                  <a:pt x="1155214" y="5098963"/>
                </a:lnTo>
                <a:lnTo>
                  <a:pt x="985343" y="4964157"/>
                </a:lnTo>
                <a:lnTo>
                  <a:pt x="826435" y="4816936"/>
                </a:lnTo>
                <a:lnTo>
                  <a:pt x="679214" y="4658028"/>
                </a:lnTo>
                <a:lnTo>
                  <a:pt x="544408" y="4488157"/>
                </a:lnTo>
                <a:lnTo>
                  <a:pt x="422742" y="4308050"/>
                </a:lnTo>
                <a:lnTo>
                  <a:pt x="314942" y="4118433"/>
                </a:lnTo>
                <a:lnTo>
                  <a:pt x="221735" y="3920033"/>
                </a:lnTo>
                <a:lnTo>
                  <a:pt x="143846" y="3713574"/>
                </a:lnTo>
                <a:lnTo>
                  <a:pt x="82003" y="3499784"/>
                </a:lnTo>
                <a:lnTo>
                  <a:pt x="36929" y="3279389"/>
                </a:lnTo>
                <a:lnTo>
                  <a:pt x="9353" y="3053114"/>
                </a:lnTo>
                <a:lnTo>
                  <a:pt x="0" y="2821685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86663" y="2102542"/>
            <a:ext cx="3813175" cy="2677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2540" algn="ctr">
              <a:lnSpc>
                <a:spcPct val="100000"/>
              </a:lnSpc>
            </a:pPr>
            <a:r>
              <a:rPr sz="3600" spc="-160" dirty="0">
                <a:solidFill>
                  <a:srgbClr val="FFFFFF"/>
                </a:solidFill>
                <a:latin typeface="Arial"/>
                <a:cs typeface="Arial"/>
              </a:rPr>
              <a:t>These</a:t>
            </a:r>
            <a:r>
              <a:rPr sz="36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22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oxic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40" dirty="0">
                <a:solidFill>
                  <a:srgbClr val="FFFFFF"/>
                </a:solidFill>
                <a:latin typeface="Arial"/>
                <a:cs typeface="Arial"/>
              </a:rPr>
              <a:t>elements</a:t>
            </a:r>
            <a:r>
              <a:rPr sz="36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40" dirty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3600" spc="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600" spc="-50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36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human</a:t>
            </a:r>
            <a:r>
              <a:rPr sz="36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55" dirty="0">
                <a:solidFill>
                  <a:srgbClr val="FFFFFF"/>
                </a:solidFill>
                <a:latin typeface="Arial"/>
                <a:cs typeface="Arial"/>
              </a:rPr>
              <a:t>body</a:t>
            </a:r>
            <a:r>
              <a:rPr sz="3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10" dirty="0">
                <a:solidFill>
                  <a:srgbClr val="FFFFFF"/>
                </a:solidFill>
                <a:latin typeface="Arial"/>
                <a:cs typeface="Arial"/>
              </a:rPr>
              <a:t>mostl</a:t>
            </a:r>
            <a:r>
              <a:rPr sz="3600" spc="1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36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65" dirty="0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sz="3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u="heavy" spc="-484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3600" u="heavy" spc="7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600" u="heavy" spc="6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600" u="heavy" spc="1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600" u="heavy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u="heavy" spc="-20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600" u="heavy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600" u="heavy" spc="1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600" u="heavy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u="heavy" spc="-7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3600" u="heavy" spc="-2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600" u="heavy" spc="18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600" u="heavy" spc="-1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600" u="heavy" spc="4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1456" y="2957918"/>
            <a:ext cx="3526790" cy="864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600" spc="-204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6600" spc="-40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66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600" spc="-25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6600" spc="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6600" spc="-57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6600" spc="-29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6600" spc="-4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6600" spc="-80" dirty="0">
                <a:solidFill>
                  <a:srgbClr val="FFFFFF"/>
                </a:solidFill>
                <a:latin typeface="Arial"/>
                <a:cs typeface="Arial"/>
              </a:rPr>
              <a:t>ic</a:t>
            </a:r>
            <a:endParaRPr sz="6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268" y="2032206"/>
            <a:ext cx="10653395" cy="3622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buFont typeface="Arial"/>
              <a:buAutoNum type="arabicPeriod"/>
              <a:tabLst>
                <a:tab pos="328295" algn="l"/>
              </a:tabLst>
            </a:pPr>
            <a:r>
              <a:rPr sz="2400" spc="-75" dirty="0">
                <a:latin typeface="Arial"/>
                <a:cs typeface="Arial"/>
              </a:rPr>
              <a:t>Ars</a:t>
            </a:r>
            <a:r>
              <a:rPr sz="2400" spc="-35" dirty="0">
                <a:latin typeface="Arial"/>
                <a:cs typeface="Arial"/>
              </a:rPr>
              <a:t>enic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Arial"/>
                <a:cs typeface="Arial"/>
              </a:rPr>
              <a:t>i</a:t>
            </a:r>
            <a:r>
              <a:rPr sz="2400" spc="-100" dirty="0">
                <a:latin typeface="Arial"/>
                <a:cs typeface="Arial"/>
              </a:rPr>
              <a:t>s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the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m</a:t>
            </a:r>
            <a:r>
              <a:rPr sz="2400" spc="10" dirty="0">
                <a:latin typeface="Arial"/>
                <a:cs typeface="Arial"/>
              </a:rPr>
              <a:t>ost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Arial"/>
                <a:cs typeface="Arial"/>
              </a:rPr>
              <a:t>com</a:t>
            </a:r>
            <a:r>
              <a:rPr sz="2400" spc="10" dirty="0">
                <a:latin typeface="Arial"/>
                <a:cs typeface="Arial"/>
              </a:rPr>
              <a:t>m</a:t>
            </a:r>
            <a:r>
              <a:rPr sz="2400" spc="40" dirty="0">
                <a:latin typeface="Arial"/>
                <a:cs typeface="Arial"/>
              </a:rPr>
              <a:t>on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Arial"/>
                <a:cs typeface="Arial"/>
              </a:rPr>
              <a:t>cause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of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Arial"/>
                <a:cs typeface="Arial"/>
              </a:rPr>
              <a:t>acute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Arial"/>
                <a:cs typeface="Arial"/>
              </a:rPr>
              <a:t>heavy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45" dirty="0">
                <a:latin typeface="Arial"/>
                <a:cs typeface="Arial"/>
              </a:rPr>
              <a:t>me</a:t>
            </a:r>
            <a:r>
              <a:rPr sz="2400" spc="25" dirty="0">
                <a:latin typeface="Arial"/>
                <a:cs typeface="Arial"/>
              </a:rPr>
              <a:t>t</a:t>
            </a:r>
            <a:r>
              <a:rPr sz="2400" spc="-40" dirty="0">
                <a:latin typeface="Arial"/>
                <a:cs typeface="Arial"/>
              </a:rPr>
              <a:t>al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poison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40" dirty="0">
                <a:latin typeface="Arial"/>
                <a:cs typeface="Arial"/>
              </a:rPr>
              <a:t>ng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i</a:t>
            </a:r>
            <a:r>
              <a:rPr sz="2400" spc="40" dirty="0">
                <a:latin typeface="Arial"/>
                <a:cs typeface="Arial"/>
              </a:rPr>
              <a:t>n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adults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Arial"/>
                <a:cs typeface="Arial"/>
              </a:rPr>
              <a:t>i</a:t>
            </a:r>
            <a:r>
              <a:rPr sz="2400" spc="-100" dirty="0">
                <a:latin typeface="Arial"/>
                <a:cs typeface="Arial"/>
              </a:rPr>
              <a:t>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u</a:t>
            </a:r>
            <a:r>
              <a:rPr sz="2400" spc="10" dirty="0">
                <a:latin typeface="Arial"/>
                <a:cs typeface="Arial"/>
              </a:rPr>
              <a:t>mbe</a:t>
            </a:r>
            <a:r>
              <a:rPr sz="2400" spc="5" dirty="0">
                <a:latin typeface="Arial"/>
                <a:cs typeface="Arial"/>
              </a:rPr>
              <a:t>r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1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Arial"/>
                <a:cs typeface="Arial"/>
              </a:rPr>
              <a:t>on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the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Arial"/>
                <a:cs typeface="Arial"/>
              </a:rPr>
              <a:t>ATSDR's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Arial"/>
                <a:cs typeface="Arial"/>
              </a:rPr>
              <a:t>"T</a:t>
            </a:r>
            <a:r>
              <a:rPr sz="2400" spc="-40" dirty="0">
                <a:latin typeface="Arial"/>
                <a:cs typeface="Arial"/>
              </a:rPr>
              <a:t>o</a:t>
            </a:r>
            <a:r>
              <a:rPr sz="2400" spc="65" dirty="0">
                <a:latin typeface="Arial"/>
                <a:cs typeface="Arial"/>
              </a:rPr>
              <a:t>p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Arial"/>
                <a:cs typeface="Arial"/>
              </a:rPr>
              <a:t>2</a:t>
            </a:r>
            <a:r>
              <a:rPr sz="2400" spc="-40" dirty="0">
                <a:latin typeface="Arial"/>
                <a:cs typeface="Arial"/>
              </a:rPr>
              <a:t>0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Arial"/>
                <a:cs typeface="Arial"/>
              </a:rPr>
              <a:t>L</a:t>
            </a:r>
            <a:r>
              <a:rPr sz="2400" spc="-60" dirty="0">
                <a:latin typeface="Arial"/>
                <a:cs typeface="Arial"/>
              </a:rPr>
              <a:t>i</a:t>
            </a:r>
            <a:r>
              <a:rPr sz="2400" spc="-30" dirty="0">
                <a:latin typeface="Arial"/>
                <a:cs typeface="Arial"/>
              </a:rPr>
              <a:t>s</a:t>
            </a:r>
            <a:r>
              <a:rPr sz="2400" spc="0" dirty="0">
                <a:latin typeface="Arial"/>
                <a:cs typeface="Arial"/>
              </a:rPr>
              <a:t>t</a:t>
            </a:r>
            <a:r>
              <a:rPr sz="2400" spc="-10" dirty="0">
                <a:latin typeface="Khmer UI"/>
                <a:cs typeface="Khmer UI"/>
              </a:rPr>
              <a:t>.“</a:t>
            </a:r>
            <a:endParaRPr sz="2400">
              <a:latin typeface="Khmer UI"/>
              <a:cs typeface="Khmer UI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194310">
              <a:lnSpc>
                <a:spcPct val="100000"/>
              </a:lnSpc>
              <a:buFont typeface="Arial"/>
              <a:buAutoNum type="arabicPeriod" startAt="2"/>
              <a:tabLst>
                <a:tab pos="328295" algn="l"/>
              </a:tabLst>
            </a:pPr>
            <a:r>
              <a:rPr sz="2400" spc="-75" dirty="0">
                <a:latin typeface="Arial"/>
                <a:cs typeface="Arial"/>
              </a:rPr>
              <a:t>Ars</a:t>
            </a:r>
            <a:r>
              <a:rPr sz="2400" spc="-35" dirty="0">
                <a:latin typeface="Arial"/>
                <a:cs typeface="Arial"/>
              </a:rPr>
              <a:t>enic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Arial"/>
                <a:cs typeface="Arial"/>
              </a:rPr>
              <a:t>i</a:t>
            </a:r>
            <a:r>
              <a:rPr sz="2400" spc="-100" dirty="0">
                <a:latin typeface="Arial"/>
                <a:cs typeface="Arial"/>
              </a:rPr>
              <a:t>s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Arial"/>
                <a:cs typeface="Arial"/>
              </a:rPr>
              <a:t>r</a:t>
            </a:r>
            <a:r>
              <a:rPr sz="2400" spc="-35" dirty="0">
                <a:latin typeface="Arial"/>
                <a:cs typeface="Arial"/>
              </a:rPr>
              <a:t>e</a:t>
            </a:r>
            <a:r>
              <a:rPr sz="2400" spc="-95" dirty="0">
                <a:latin typeface="Arial"/>
                <a:cs typeface="Arial"/>
              </a:rPr>
              <a:t>leas</a:t>
            </a:r>
            <a:r>
              <a:rPr sz="2400" spc="-105" dirty="0">
                <a:latin typeface="Arial"/>
                <a:cs typeface="Arial"/>
              </a:rPr>
              <a:t>e</a:t>
            </a:r>
            <a:r>
              <a:rPr sz="2400" spc="65" dirty="0">
                <a:latin typeface="Arial"/>
                <a:cs typeface="Arial"/>
              </a:rPr>
              <a:t>d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int</a:t>
            </a:r>
            <a:r>
              <a:rPr sz="2400" spc="90" dirty="0">
                <a:latin typeface="Arial"/>
                <a:cs typeface="Arial"/>
              </a:rPr>
              <a:t>o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the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environm</a:t>
            </a:r>
            <a:r>
              <a:rPr sz="2400" spc="20" dirty="0">
                <a:latin typeface="Arial"/>
                <a:cs typeface="Arial"/>
              </a:rPr>
              <a:t>ent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by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the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Arial"/>
                <a:cs typeface="Arial"/>
              </a:rPr>
              <a:t>sm</a:t>
            </a:r>
            <a:r>
              <a:rPr sz="2400" spc="-70" dirty="0">
                <a:latin typeface="Arial"/>
                <a:cs typeface="Arial"/>
              </a:rPr>
              <a:t>e</a:t>
            </a:r>
            <a:r>
              <a:rPr sz="2400" spc="40" dirty="0">
                <a:latin typeface="Arial"/>
                <a:cs typeface="Arial"/>
              </a:rPr>
              <a:t>lti</a:t>
            </a:r>
            <a:r>
              <a:rPr sz="2400" spc="95" dirty="0">
                <a:latin typeface="Arial"/>
                <a:cs typeface="Arial"/>
              </a:rPr>
              <a:t>n</a:t>
            </a:r>
            <a:r>
              <a:rPr sz="2400" spc="65" dirty="0">
                <a:latin typeface="Arial"/>
                <a:cs typeface="Arial"/>
              </a:rPr>
              <a:t>g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p</a:t>
            </a:r>
            <a:r>
              <a:rPr sz="2400" spc="-85" dirty="0">
                <a:latin typeface="Arial"/>
                <a:cs typeface="Arial"/>
              </a:rPr>
              <a:t>rocess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of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c</a:t>
            </a:r>
            <a:r>
              <a:rPr sz="2400" spc="-25" dirty="0">
                <a:latin typeface="Arial"/>
                <a:cs typeface="Arial"/>
              </a:rPr>
              <a:t>o</a:t>
            </a:r>
            <a:r>
              <a:rPr sz="2400" spc="65" dirty="0">
                <a:latin typeface="Arial"/>
                <a:cs typeface="Arial"/>
              </a:rPr>
              <a:t>p</a:t>
            </a:r>
            <a:r>
              <a:rPr sz="2400" spc="70" dirty="0">
                <a:latin typeface="Arial"/>
                <a:cs typeface="Arial"/>
              </a:rPr>
              <a:t>p</a:t>
            </a:r>
            <a:r>
              <a:rPr sz="2400" spc="-40" dirty="0">
                <a:latin typeface="Arial"/>
                <a:cs typeface="Arial"/>
              </a:rPr>
              <a:t>e</a:t>
            </a:r>
            <a:r>
              <a:rPr sz="2400" spc="-20" dirty="0">
                <a:latin typeface="Arial"/>
                <a:cs typeface="Arial"/>
              </a:rPr>
              <a:t>r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Arial"/>
                <a:cs typeface="Arial"/>
              </a:rPr>
              <a:t>z</a:t>
            </a:r>
            <a:r>
              <a:rPr sz="2400" spc="-35" dirty="0">
                <a:latin typeface="Arial"/>
                <a:cs typeface="Arial"/>
              </a:rPr>
              <a:t>i</a:t>
            </a:r>
            <a:r>
              <a:rPr sz="2400" spc="-40" dirty="0">
                <a:latin typeface="Arial"/>
                <a:cs typeface="Arial"/>
              </a:rPr>
              <a:t>n</a:t>
            </a:r>
            <a:r>
              <a:rPr sz="2400" spc="-50" dirty="0">
                <a:latin typeface="Arial"/>
                <a:cs typeface="Arial"/>
              </a:rPr>
              <a:t>c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Arial"/>
                <a:cs typeface="Arial"/>
              </a:rPr>
              <a:t>lea</a:t>
            </a:r>
            <a:r>
              <a:rPr sz="2400" spc="-25" dirty="0">
                <a:latin typeface="Arial"/>
                <a:cs typeface="Arial"/>
              </a:rPr>
              <a:t>d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Arial"/>
                <a:cs typeface="Arial"/>
              </a:rPr>
              <a:t>as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w</a:t>
            </a:r>
            <a:r>
              <a:rPr sz="2400" dirty="0">
                <a:latin typeface="Arial"/>
                <a:cs typeface="Arial"/>
              </a:rPr>
              <a:t>ell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Arial"/>
                <a:cs typeface="Arial"/>
              </a:rPr>
              <a:t>as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b</a:t>
            </a:r>
            <a:r>
              <a:rPr sz="2400" spc="-50" dirty="0">
                <a:latin typeface="Arial"/>
                <a:cs typeface="Arial"/>
              </a:rPr>
              <a:t>y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the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Arial"/>
                <a:cs typeface="Arial"/>
              </a:rPr>
              <a:t>manufacturin</a:t>
            </a:r>
            <a:r>
              <a:rPr sz="2400" spc="10" dirty="0">
                <a:latin typeface="Arial"/>
                <a:cs typeface="Arial"/>
              </a:rPr>
              <a:t>g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of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Arial"/>
                <a:cs typeface="Arial"/>
              </a:rPr>
              <a:t>chemi</a:t>
            </a:r>
            <a:r>
              <a:rPr sz="2400" spc="-40" dirty="0">
                <a:latin typeface="Arial"/>
                <a:cs typeface="Arial"/>
              </a:rPr>
              <a:t>c</a:t>
            </a:r>
            <a:r>
              <a:rPr sz="2400" spc="-95" dirty="0">
                <a:latin typeface="Arial"/>
                <a:cs typeface="Arial"/>
              </a:rPr>
              <a:t>als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and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g</a:t>
            </a:r>
            <a:r>
              <a:rPr sz="2400" spc="-114" dirty="0">
                <a:latin typeface="Arial"/>
                <a:cs typeface="Arial"/>
              </a:rPr>
              <a:t>lass</a:t>
            </a:r>
            <a:r>
              <a:rPr sz="2400" spc="-130" dirty="0">
                <a:latin typeface="Arial"/>
                <a:cs typeface="Arial"/>
              </a:rPr>
              <a:t>e</a:t>
            </a:r>
            <a:r>
              <a:rPr sz="2400" spc="-160" dirty="0">
                <a:latin typeface="Arial"/>
                <a:cs typeface="Arial"/>
              </a:rPr>
              <a:t>s</a:t>
            </a:r>
            <a:r>
              <a:rPr sz="2400" spc="-15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Font typeface="Arial"/>
              <a:buAutoNum type="arabicPeriod" startAt="2"/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Font typeface="Arial"/>
              <a:buAutoNum type="arabicPeriod" startAt="2"/>
              <a:tabLst>
                <a:tab pos="328295" algn="l"/>
              </a:tabLst>
            </a:pPr>
            <a:r>
              <a:rPr sz="2400" spc="-65" dirty="0">
                <a:latin typeface="Arial"/>
                <a:cs typeface="Arial"/>
              </a:rPr>
              <a:t>Peo</a:t>
            </a:r>
            <a:r>
              <a:rPr sz="2400" spc="-50" dirty="0">
                <a:latin typeface="Arial"/>
                <a:cs typeface="Arial"/>
              </a:rPr>
              <a:t>p</a:t>
            </a:r>
            <a:r>
              <a:rPr sz="2400" spc="-20" dirty="0">
                <a:latin typeface="Arial"/>
                <a:cs typeface="Arial"/>
              </a:rPr>
              <a:t>l</a:t>
            </a:r>
            <a:r>
              <a:rPr sz="2400" spc="-30" dirty="0">
                <a:latin typeface="Arial"/>
                <a:cs typeface="Arial"/>
              </a:rPr>
              <a:t>e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Arial"/>
                <a:cs typeface="Arial"/>
              </a:rPr>
              <a:t>can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be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Arial"/>
                <a:cs typeface="Arial"/>
              </a:rPr>
              <a:t>ex</a:t>
            </a:r>
            <a:r>
              <a:rPr sz="2400" spc="-40" dirty="0">
                <a:latin typeface="Arial"/>
                <a:cs typeface="Arial"/>
              </a:rPr>
              <a:t>pos</a:t>
            </a:r>
            <a:r>
              <a:rPr sz="2400" spc="-35" dirty="0">
                <a:latin typeface="Arial"/>
                <a:cs typeface="Arial"/>
              </a:rPr>
              <a:t>e</a:t>
            </a:r>
            <a:r>
              <a:rPr sz="2400" spc="65" dirty="0">
                <a:latin typeface="Arial"/>
                <a:cs typeface="Arial"/>
              </a:rPr>
              <a:t>d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Arial"/>
                <a:cs typeface="Arial"/>
              </a:rPr>
              <a:t>to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Arial"/>
                <a:cs typeface="Arial"/>
              </a:rPr>
              <a:t>a</a:t>
            </a:r>
            <a:r>
              <a:rPr sz="2400" spc="-30" dirty="0">
                <a:latin typeface="Arial"/>
                <a:cs typeface="Arial"/>
              </a:rPr>
              <a:t>r</a:t>
            </a:r>
            <a:r>
              <a:rPr sz="2400" spc="-75" dirty="0">
                <a:latin typeface="Arial"/>
                <a:cs typeface="Arial"/>
              </a:rPr>
              <a:t>senic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by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Arial"/>
                <a:cs typeface="Arial"/>
              </a:rPr>
              <a:t>in</a:t>
            </a:r>
            <a:r>
              <a:rPr sz="2400" spc="3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ali</a:t>
            </a:r>
            <a:r>
              <a:rPr sz="2400" spc="-15" dirty="0">
                <a:latin typeface="Arial"/>
                <a:cs typeface="Arial"/>
              </a:rPr>
              <a:t>n</a:t>
            </a:r>
            <a:r>
              <a:rPr sz="2400" spc="65" dirty="0">
                <a:latin typeface="Arial"/>
                <a:cs typeface="Arial"/>
              </a:rPr>
              <a:t>g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Arial"/>
                <a:cs typeface="Arial"/>
              </a:rPr>
              <a:t>it</a:t>
            </a:r>
            <a:r>
              <a:rPr sz="2400" spc="10" dirty="0">
                <a:latin typeface="Arial"/>
                <a:cs typeface="Arial"/>
              </a:rPr>
              <a:t>,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by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co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spc="-25" dirty="0">
                <a:latin typeface="Arial"/>
                <a:cs typeface="Arial"/>
              </a:rPr>
              <a:t>sum</a:t>
            </a:r>
            <a:r>
              <a:rPr sz="2400" spc="-20" dirty="0">
                <a:latin typeface="Arial"/>
                <a:cs typeface="Arial"/>
              </a:rPr>
              <a:t>i</a:t>
            </a:r>
            <a:r>
              <a:rPr sz="2400" spc="40" dirty="0">
                <a:latin typeface="Arial"/>
                <a:cs typeface="Arial"/>
              </a:rPr>
              <a:t>ng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c</a:t>
            </a:r>
            <a:r>
              <a:rPr sz="2400" spc="-25" dirty="0">
                <a:latin typeface="Arial"/>
                <a:cs typeface="Arial"/>
              </a:rPr>
              <a:t>o</a:t>
            </a:r>
            <a:r>
              <a:rPr sz="2400" spc="20" dirty="0">
                <a:latin typeface="Arial"/>
                <a:cs typeface="Arial"/>
              </a:rPr>
              <a:t>ntami</a:t>
            </a:r>
            <a:r>
              <a:rPr sz="2400" spc="15" dirty="0">
                <a:latin typeface="Arial"/>
                <a:cs typeface="Arial"/>
              </a:rPr>
              <a:t>n</a:t>
            </a:r>
            <a:r>
              <a:rPr sz="2400" spc="-20" dirty="0">
                <a:latin typeface="Arial"/>
                <a:cs typeface="Arial"/>
              </a:rPr>
              <a:t>at</a:t>
            </a:r>
            <a:r>
              <a:rPr sz="2400" spc="-25" dirty="0">
                <a:latin typeface="Arial"/>
                <a:cs typeface="Arial"/>
              </a:rPr>
              <a:t>e</a:t>
            </a:r>
            <a:r>
              <a:rPr sz="2400" spc="65" dirty="0">
                <a:latin typeface="Arial"/>
                <a:cs typeface="Arial"/>
              </a:rPr>
              <a:t>d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foods,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Arial"/>
                <a:cs typeface="Arial"/>
              </a:rPr>
              <a:t>wa</a:t>
            </a:r>
            <a:r>
              <a:rPr sz="2400" spc="5" dirty="0">
                <a:latin typeface="Arial"/>
                <a:cs typeface="Arial"/>
              </a:rPr>
              <a:t>t</a:t>
            </a:r>
            <a:r>
              <a:rPr sz="2400" spc="-40" dirty="0">
                <a:latin typeface="Arial"/>
                <a:cs typeface="Arial"/>
              </a:rPr>
              <a:t>e</a:t>
            </a:r>
            <a:r>
              <a:rPr sz="2400" spc="-20" dirty="0">
                <a:latin typeface="Arial"/>
                <a:cs typeface="Arial"/>
              </a:rPr>
              <a:t>r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or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b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80" dirty="0">
                <a:latin typeface="Arial"/>
                <a:cs typeface="Arial"/>
              </a:rPr>
              <a:t>ve</a:t>
            </a:r>
            <a:r>
              <a:rPr sz="2400" spc="-35" dirty="0">
                <a:latin typeface="Arial"/>
                <a:cs typeface="Arial"/>
              </a:rPr>
              <a:t>r</a:t>
            </a:r>
            <a:r>
              <a:rPr sz="2400" spc="-50" dirty="0">
                <a:latin typeface="Arial"/>
                <a:cs typeface="Arial"/>
              </a:rPr>
              <a:t>a</a:t>
            </a:r>
            <a:r>
              <a:rPr sz="2400" spc="-15" dirty="0">
                <a:latin typeface="Arial"/>
                <a:cs typeface="Arial"/>
              </a:rPr>
              <a:t>ge</a:t>
            </a:r>
            <a:r>
              <a:rPr sz="2400" spc="-210" dirty="0">
                <a:latin typeface="Arial"/>
                <a:cs typeface="Arial"/>
              </a:rPr>
              <a:t>s</a:t>
            </a:r>
            <a:r>
              <a:rPr sz="2400" spc="-155" dirty="0">
                <a:latin typeface="Arial"/>
                <a:cs typeface="Arial"/>
              </a:rPr>
              <a:t>,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or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by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Arial"/>
                <a:cs typeface="Arial"/>
              </a:rPr>
              <a:t>ski</a:t>
            </a:r>
            <a:r>
              <a:rPr sz="2400" spc="-40" dirty="0">
                <a:latin typeface="Arial"/>
                <a:cs typeface="Arial"/>
              </a:rPr>
              <a:t>n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c</a:t>
            </a:r>
            <a:r>
              <a:rPr sz="2400" spc="-25" dirty="0">
                <a:latin typeface="Arial"/>
                <a:cs typeface="Arial"/>
              </a:rPr>
              <a:t>o</a:t>
            </a:r>
            <a:r>
              <a:rPr sz="2400" spc="-10" dirty="0">
                <a:latin typeface="Arial"/>
                <a:cs typeface="Arial"/>
              </a:rPr>
              <a:t>ntact.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rabicPeriod" startAt="2"/>
            </a:pPr>
            <a:endParaRPr sz="2500">
              <a:latin typeface="Times New Roman"/>
              <a:cs typeface="Times New Roman"/>
            </a:endParaRPr>
          </a:p>
          <a:p>
            <a:pPr marL="327660" indent="-314960">
              <a:lnSpc>
                <a:spcPct val="100000"/>
              </a:lnSpc>
              <a:buFont typeface="Arial"/>
              <a:buAutoNum type="arabicPeriod" startAt="2"/>
              <a:tabLst>
                <a:tab pos="328295" algn="l"/>
              </a:tabLst>
            </a:pPr>
            <a:r>
              <a:rPr sz="2400" spc="-155" dirty="0">
                <a:latin typeface="Arial"/>
                <a:cs typeface="Arial"/>
              </a:rPr>
              <a:t>.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Arial"/>
                <a:cs typeface="Arial"/>
              </a:rPr>
              <a:t>Peo</a:t>
            </a:r>
            <a:r>
              <a:rPr sz="2400" spc="-50" dirty="0">
                <a:latin typeface="Arial"/>
                <a:cs typeface="Arial"/>
              </a:rPr>
              <a:t>p</a:t>
            </a:r>
            <a:r>
              <a:rPr sz="2400" spc="-20" dirty="0">
                <a:latin typeface="Arial"/>
                <a:cs typeface="Arial"/>
              </a:rPr>
              <a:t>l</a:t>
            </a:r>
            <a:r>
              <a:rPr sz="2400" spc="-30" dirty="0">
                <a:latin typeface="Arial"/>
                <a:cs typeface="Arial"/>
              </a:rPr>
              <a:t>e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ma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Arial"/>
                <a:cs typeface="Arial"/>
              </a:rPr>
              <a:t>b</a:t>
            </a:r>
            <a:r>
              <a:rPr sz="2400" spc="-80" dirty="0">
                <a:latin typeface="Arial"/>
                <a:cs typeface="Arial"/>
              </a:rPr>
              <a:t>e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ex</a:t>
            </a:r>
            <a:r>
              <a:rPr sz="2400" spc="-35" dirty="0">
                <a:latin typeface="Arial"/>
                <a:cs typeface="Arial"/>
              </a:rPr>
              <a:t>p</a:t>
            </a:r>
            <a:r>
              <a:rPr sz="2400" spc="-40" dirty="0">
                <a:latin typeface="Arial"/>
                <a:cs typeface="Arial"/>
              </a:rPr>
              <a:t>osed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Arial"/>
                <a:cs typeface="Arial"/>
              </a:rPr>
              <a:t>to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higher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Arial"/>
                <a:cs typeface="Arial"/>
              </a:rPr>
              <a:t>level</a:t>
            </a:r>
            <a:r>
              <a:rPr sz="2400" spc="-100" dirty="0">
                <a:latin typeface="Arial"/>
                <a:cs typeface="Arial"/>
              </a:rPr>
              <a:t>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Arial"/>
                <a:cs typeface="Arial"/>
              </a:rPr>
              <a:t>i</a:t>
            </a:r>
            <a:r>
              <a:rPr sz="2400" spc="70" dirty="0">
                <a:latin typeface="Arial"/>
                <a:cs typeface="Arial"/>
              </a:rPr>
              <a:t>f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Arial"/>
                <a:cs typeface="Arial"/>
              </a:rPr>
              <a:t>they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Arial"/>
                <a:cs typeface="Arial"/>
              </a:rPr>
              <a:t>live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Arial"/>
                <a:cs typeface="Arial"/>
              </a:rPr>
              <a:t>near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Arial"/>
                <a:cs typeface="Arial"/>
              </a:rPr>
              <a:t>industrial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Arial"/>
                <a:cs typeface="Arial"/>
              </a:rPr>
              <a:t>a</a:t>
            </a:r>
            <a:r>
              <a:rPr sz="2400" spc="-30" dirty="0">
                <a:latin typeface="Arial"/>
                <a:cs typeface="Arial"/>
              </a:rPr>
              <a:t>r</a:t>
            </a:r>
            <a:r>
              <a:rPr sz="2400" spc="-135" dirty="0">
                <a:latin typeface="Arial"/>
                <a:cs typeface="Arial"/>
              </a:rPr>
              <a:t>ea</a:t>
            </a:r>
            <a:r>
              <a:rPr sz="2400" spc="-114" dirty="0">
                <a:latin typeface="Arial"/>
                <a:cs typeface="Arial"/>
              </a:rPr>
              <a:t>s</a:t>
            </a:r>
            <a:r>
              <a:rPr sz="2400" spc="-15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50920" y="50292"/>
            <a:ext cx="4800600" cy="1914525"/>
          </a:xfrm>
          <a:custGeom>
            <a:avLst/>
            <a:gdLst/>
            <a:ahLst/>
            <a:cxnLst/>
            <a:rect l="l" t="t" r="r" b="b"/>
            <a:pathLst>
              <a:path w="4800600" h="1914525">
                <a:moveTo>
                  <a:pt x="2878835" y="1435607"/>
                </a:moveTo>
                <a:lnTo>
                  <a:pt x="1921763" y="1435607"/>
                </a:lnTo>
                <a:lnTo>
                  <a:pt x="2400299" y="1914143"/>
                </a:lnTo>
                <a:lnTo>
                  <a:pt x="2878835" y="1435607"/>
                </a:lnTo>
                <a:close/>
              </a:path>
              <a:path w="4800600" h="1914525">
                <a:moveTo>
                  <a:pt x="2639567" y="1243705"/>
                </a:moveTo>
                <a:lnTo>
                  <a:pt x="2161031" y="1243705"/>
                </a:lnTo>
                <a:lnTo>
                  <a:pt x="2161031" y="1435607"/>
                </a:lnTo>
                <a:lnTo>
                  <a:pt x="2639567" y="1435607"/>
                </a:lnTo>
                <a:lnTo>
                  <a:pt x="2639567" y="1243705"/>
                </a:lnTo>
                <a:close/>
              </a:path>
              <a:path w="4800600" h="1914525">
                <a:moveTo>
                  <a:pt x="4800599" y="0"/>
                </a:moveTo>
                <a:lnTo>
                  <a:pt x="0" y="0"/>
                </a:lnTo>
                <a:lnTo>
                  <a:pt x="0" y="1243705"/>
                </a:lnTo>
                <a:lnTo>
                  <a:pt x="4800599" y="1243705"/>
                </a:lnTo>
                <a:lnTo>
                  <a:pt x="480059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50920" y="50292"/>
            <a:ext cx="4800600" cy="1914525"/>
          </a:xfrm>
          <a:custGeom>
            <a:avLst/>
            <a:gdLst/>
            <a:ahLst/>
            <a:cxnLst/>
            <a:rect l="l" t="t" r="r" b="b"/>
            <a:pathLst>
              <a:path w="4800600" h="1914525">
                <a:moveTo>
                  <a:pt x="0" y="0"/>
                </a:moveTo>
                <a:lnTo>
                  <a:pt x="4800599" y="0"/>
                </a:lnTo>
                <a:lnTo>
                  <a:pt x="4800599" y="1243705"/>
                </a:lnTo>
                <a:lnTo>
                  <a:pt x="2639567" y="1243705"/>
                </a:lnTo>
                <a:lnTo>
                  <a:pt x="2639567" y="1435607"/>
                </a:lnTo>
                <a:lnTo>
                  <a:pt x="2878835" y="1435607"/>
                </a:lnTo>
                <a:lnTo>
                  <a:pt x="2400299" y="1914143"/>
                </a:lnTo>
                <a:lnTo>
                  <a:pt x="1921763" y="1435607"/>
                </a:lnTo>
                <a:lnTo>
                  <a:pt x="2161031" y="1435607"/>
                </a:lnTo>
                <a:lnTo>
                  <a:pt x="2161031" y="1243705"/>
                </a:lnTo>
                <a:lnTo>
                  <a:pt x="0" y="1243705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927478" y="510999"/>
            <a:ext cx="404876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2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9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u="heavy" spc="-40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32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27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2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34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r>
              <a:rPr sz="2400" u="heavy" spc="-2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u="heavy" spc="-1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u="heavy" spc="-13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u="heavy" spc="-22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u="heavy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u="heavy" spc="-8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3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33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u="heavy" spc="-43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u="heavy" spc="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u="heavy" spc="-5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-2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ct val="100000"/>
              </a:lnSpc>
            </a:pPr>
            <a:r>
              <a:rPr spc="-655" dirty="0"/>
              <a:t>S</a:t>
            </a:r>
            <a:r>
              <a:rPr spc="-560" dirty="0"/>
              <a:t>Y</a:t>
            </a:r>
            <a:r>
              <a:rPr spc="185" dirty="0"/>
              <a:t>M</a:t>
            </a:r>
            <a:r>
              <a:rPr spc="-509" dirty="0"/>
              <a:t>P</a:t>
            </a:r>
            <a:r>
              <a:rPr spc="-440" dirty="0"/>
              <a:t>T</a:t>
            </a:r>
            <a:r>
              <a:rPr spc="-210" dirty="0"/>
              <a:t>O</a:t>
            </a:r>
            <a:r>
              <a:rPr spc="180" dirty="0"/>
              <a:t>M</a:t>
            </a:r>
            <a:r>
              <a:rPr spc="-509" dirty="0"/>
              <a:t>P</a:t>
            </a:r>
            <a:r>
              <a:rPr spc="-6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5" y="2553609"/>
            <a:ext cx="4968240" cy="3393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30" dirty="0">
                <a:latin typeface="Arial"/>
                <a:cs typeface="Arial"/>
              </a:rPr>
              <a:t>Vomiting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20" dirty="0">
                <a:latin typeface="Arial"/>
                <a:cs typeface="Arial"/>
              </a:rPr>
              <a:t>Abdominal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Arial"/>
                <a:cs typeface="Arial"/>
              </a:rPr>
              <a:t>Pain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-25" dirty="0">
                <a:latin typeface="Arial"/>
                <a:cs typeface="Arial"/>
              </a:rPr>
              <a:t>Diar</a:t>
            </a:r>
            <a:r>
              <a:rPr sz="2000" spc="-30" dirty="0">
                <a:latin typeface="Arial"/>
                <a:cs typeface="Arial"/>
              </a:rPr>
              <a:t>rhea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-40" dirty="0">
                <a:latin typeface="Arial"/>
                <a:cs typeface="Arial"/>
              </a:rPr>
              <a:t>Dar</a:t>
            </a:r>
            <a:r>
              <a:rPr sz="2000" spc="-30" dirty="0">
                <a:latin typeface="Arial"/>
                <a:cs typeface="Arial"/>
              </a:rPr>
              <a:t>k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Arial"/>
                <a:cs typeface="Arial"/>
              </a:rPr>
              <a:t>urine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Arial"/>
                <a:cs typeface="Arial"/>
              </a:rPr>
              <a:t>(termed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65" dirty="0">
                <a:latin typeface="Arial"/>
                <a:cs typeface="Arial"/>
              </a:rPr>
              <a:t>b</a:t>
            </a:r>
            <a:r>
              <a:rPr sz="2000" spc="15" dirty="0">
                <a:latin typeface="Arial"/>
                <a:cs typeface="Arial"/>
              </a:rPr>
              <a:t>l</a:t>
            </a:r>
            <a:r>
              <a:rPr sz="2000" spc="-65" dirty="0">
                <a:latin typeface="Arial"/>
                <a:cs typeface="Arial"/>
              </a:rPr>
              <a:t>ack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Arial"/>
                <a:cs typeface="Arial"/>
              </a:rPr>
              <a:t>wat</a:t>
            </a:r>
            <a:r>
              <a:rPr sz="2000" spc="-20" dirty="0">
                <a:latin typeface="Arial"/>
                <a:cs typeface="Arial"/>
              </a:rPr>
              <a:t>er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Arial"/>
                <a:cs typeface="Arial"/>
              </a:rPr>
              <a:t>urine)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Dehydration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-180" dirty="0">
                <a:latin typeface="Arial"/>
                <a:cs typeface="Arial"/>
              </a:rPr>
              <a:t>C</a:t>
            </a:r>
            <a:r>
              <a:rPr sz="2000" spc="-145" dirty="0">
                <a:latin typeface="Arial"/>
                <a:cs typeface="Arial"/>
              </a:rPr>
              <a:t>a</a:t>
            </a:r>
            <a:r>
              <a:rPr sz="2000" spc="30" dirty="0">
                <a:latin typeface="Arial"/>
                <a:cs typeface="Arial"/>
              </a:rPr>
              <a:t>r</a:t>
            </a:r>
            <a:r>
              <a:rPr sz="2000" spc="45" dirty="0">
                <a:latin typeface="Arial"/>
                <a:cs typeface="Arial"/>
              </a:rPr>
              <a:t>d</a:t>
            </a:r>
            <a:r>
              <a:rPr sz="2000" spc="-25" dirty="0">
                <a:latin typeface="Arial"/>
                <a:cs typeface="Arial"/>
              </a:rPr>
              <a:t>i</a:t>
            </a:r>
            <a:r>
              <a:rPr sz="2000" spc="-55" dirty="0">
                <a:latin typeface="Arial"/>
                <a:cs typeface="Arial"/>
              </a:rPr>
              <a:t>a</a:t>
            </a:r>
            <a:r>
              <a:rPr sz="2000" spc="-80" dirty="0">
                <a:latin typeface="Arial"/>
                <a:cs typeface="Arial"/>
              </a:rPr>
              <a:t>c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55" dirty="0">
                <a:latin typeface="Arial"/>
                <a:cs typeface="Arial"/>
              </a:rPr>
              <a:t>p</a:t>
            </a:r>
            <a:r>
              <a:rPr sz="2000" spc="20" dirty="0">
                <a:latin typeface="Arial"/>
                <a:cs typeface="Arial"/>
              </a:rPr>
              <a:t>r</a:t>
            </a:r>
            <a:r>
              <a:rPr sz="2000" spc="65" dirty="0">
                <a:latin typeface="Arial"/>
                <a:cs typeface="Arial"/>
              </a:rPr>
              <a:t>ob</a:t>
            </a:r>
            <a:r>
              <a:rPr sz="2000" spc="10" dirty="0">
                <a:latin typeface="Arial"/>
                <a:cs typeface="Arial"/>
              </a:rPr>
              <a:t>l</a:t>
            </a:r>
            <a:r>
              <a:rPr sz="2000" spc="-55" dirty="0">
                <a:latin typeface="Arial"/>
                <a:cs typeface="Arial"/>
              </a:rPr>
              <a:t>ems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-35" dirty="0">
                <a:latin typeface="Arial"/>
                <a:cs typeface="Arial"/>
              </a:rPr>
              <a:t>Hemolysis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(</a:t>
            </a:r>
            <a:r>
              <a:rPr sz="2000" spc="-10" dirty="0">
                <a:latin typeface="Arial"/>
                <a:cs typeface="Arial"/>
              </a:rPr>
              <a:t>destru</a:t>
            </a:r>
            <a:r>
              <a:rPr sz="2000" spc="30" dirty="0">
                <a:latin typeface="Arial"/>
                <a:cs typeface="Arial"/>
              </a:rPr>
              <a:t>ction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65" dirty="0">
                <a:latin typeface="Arial"/>
                <a:cs typeface="Arial"/>
              </a:rPr>
              <a:t>of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Arial"/>
                <a:cs typeface="Arial"/>
              </a:rPr>
              <a:t>r</a:t>
            </a:r>
            <a:r>
              <a:rPr sz="2000" spc="-35" dirty="0">
                <a:latin typeface="Arial"/>
                <a:cs typeface="Arial"/>
              </a:rPr>
              <a:t>e</a:t>
            </a:r>
            <a:r>
              <a:rPr sz="2000" spc="65" dirty="0">
                <a:latin typeface="Arial"/>
                <a:cs typeface="Arial"/>
              </a:rPr>
              <a:t>d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65" dirty="0">
                <a:latin typeface="Arial"/>
                <a:cs typeface="Arial"/>
              </a:rPr>
              <a:t>b</a:t>
            </a:r>
            <a:r>
              <a:rPr sz="2000" spc="15" dirty="0">
                <a:latin typeface="Arial"/>
                <a:cs typeface="Arial"/>
              </a:rPr>
              <a:t>l</a:t>
            </a:r>
            <a:r>
              <a:rPr sz="2000" spc="55" dirty="0">
                <a:latin typeface="Arial"/>
                <a:cs typeface="Arial"/>
              </a:rPr>
              <a:t>ood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45" dirty="0">
                <a:latin typeface="Arial"/>
                <a:cs typeface="Arial"/>
              </a:rPr>
              <a:t>ce</a:t>
            </a:r>
            <a:r>
              <a:rPr sz="2000" spc="-35" dirty="0">
                <a:latin typeface="Arial"/>
                <a:cs typeface="Arial"/>
              </a:rPr>
              <a:t>l</a:t>
            </a:r>
            <a:r>
              <a:rPr sz="2000" spc="-70" dirty="0">
                <a:latin typeface="Arial"/>
                <a:cs typeface="Arial"/>
              </a:rPr>
              <a:t>ls)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10" dirty="0">
                <a:latin typeface="Arial"/>
                <a:cs typeface="Arial"/>
              </a:rPr>
              <a:t>Vertig</a:t>
            </a:r>
            <a:r>
              <a:rPr sz="2000" spc="55" dirty="0">
                <a:latin typeface="Arial"/>
                <a:cs typeface="Arial"/>
              </a:rPr>
              <a:t>o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-45" dirty="0">
                <a:latin typeface="Arial"/>
                <a:cs typeface="Arial"/>
              </a:rPr>
              <a:t>De</a:t>
            </a:r>
            <a:r>
              <a:rPr sz="2000" spc="-25" dirty="0">
                <a:latin typeface="Arial"/>
                <a:cs typeface="Arial"/>
              </a:rPr>
              <a:t>l</a:t>
            </a:r>
            <a:r>
              <a:rPr sz="2000" spc="20" dirty="0">
                <a:latin typeface="Arial"/>
                <a:cs typeface="Arial"/>
              </a:rPr>
              <a:t>i</a:t>
            </a:r>
            <a:r>
              <a:rPr sz="2000" spc="30" dirty="0">
                <a:latin typeface="Arial"/>
                <a:cs typeface="Arial"/>
              </a:rPr>
              <a:t>r</a:t>
            </a:r>
            <a:r>
              <a:rPr sz="2000" spc="25" dirty="0">
                <a:latin typeface="Arial"/>
                <a:cs typeface="Arial"/>
              </a:rPr>
              <a:t>ium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-155" dirty="0">
                <a:latin typeface="Arial"/>
                <a:cs typeface="Arial"/>
              </a:rPr>
              <a:t>S</a:t>
            </a:r>
            <a:r>
              <a:rPr sz="2000" spc="-120" dirty="0">
                <a:latin typeface="Arial"/>
                <a:cs typeface="Arial"/>
              </a:rPr>
              <a:t>h</a:t>
            </a:r>
            <a:r>
              <a:rPr sz="2000" spc="-15" dirty="0">
                <a:latin typeface="Arial"/>
                <a:cs typeface="Arial"/>
              </a:rPr>
              <a:t>ock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000" spc="-65" dirty="0">
                <a:latin typeface="Arial"/>
                <a:cs typeface="Arial"/>
              </a:rPr>
              <a:t>D</a:t>
            </a:r>
            <a:r>
              <a:rPr sz="2000" spc="-55" dirty="0">
                <a:latin typeface="Arial"/>
                <a:cs typeface="Arial"/>
              </a:rPr>
              <a:t>e</a:t>
            </a:r>
            <a:r>
              <a:rPr sz="2000" spc="15" dirty="0">
                <a:latin typeface="Arial"/>
                <a:cs typeface="Arial"/>
              </a:rPr>
              <a:t>ath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9410" y="928116"/>
            <a:ext cx="5618989" cy="4244340"/>
          </a:xfrm>
          <a:custGeom>
            <a:avLst/>
            <a:gdLst/>
            <a:ahLst/>
            <a:cxnLst/>
            <a:rect l="l" t="t" r="r" b="b"/>
            <a:pathLst>
              <a:path w="4243070" h="4244340">
                <a:moveTo>
                  <a:pt x="2121407" y="0"/>
                </a:moveTo>
                <a:lnTo>
                  <a:pt x="1947425" y="7034"/>
                </a:lnTo>
                <a:lnTo>
                  <a:pt x="1777315" y="27774"/>
                </a:lnTo>
                <a:lnTo>
                  <a:pt x="1611624" y="61673"/>
                </a:lnTo>
                <a:lnTo>
                  <a:pt x="1450896" y="108186"/>
                </a:lnTo>
                <a:lnTo>
                  <a:pt x="1295679" y="166765"/>
                </a:lnTo>
                <a:lnTo>
                  <a:pt x="1146519" y="236865"/>
                </a:lnTo>
                <a:lnTo>
                  <a:pt x="1003961" y="317941"/>
                </a:lnTo>
                <a:lnTo>
                  <a:pt x="868551" y="409445"/>
                </a:lnTo>
                <a:lnTo>
                  <a:pt x="740837" y="510832"/>
                </a:lnTo>
                <a:lnTo>
                  <a:pt x="621363" y="621555"/>
                </a:lnTo>
                <a:lnTo>
                  <a:pt x="510676" y="741069"/>
                </a:lnTo>
                <a:lnTo>
                  <a:pt x="409322" y="868828"/>
                </a:lnTo>
                <a:lnTo>
                  <a:pt x="317846" y="1004285"/>
                </a:lnTo>
                <a:lnTo>
                  <a:pt x="236796" y="1146894"/>
                </a:lnTo>
                <a:lnTo>
                  <a:pt x="166717" y="1296110"/>
                </a:lnTo>
                <a:lnTo>
                  <a:pt x="108155" y="1451386"/>
                </a:lnTo>
                <a:lnTo>
                  <a:pt x="61656" y="1612176"/>
                </a:lnTo>
                <a:lnTo>
                  <a:pt x="27766" y="1777934"/>
                </a:lnTo>
                <a:lnTo>
                  <a:pt x="7032" y="1948114"/>
                </a:lnTo>
                <a:lnTo>
                  <a:pt x="0" y="2122169"/>
                </a:lnTo>
                <a:lnTo>
                  <a:pt x="7032" y="2296226"/>
                </a:lnTo>
                <a:lnTo>
                  <a:pt x="27766" y="2466407"/>
                </a:lnTo>
                <a:lnTo>
                  <a:pt x="61656" y="2632166"/>
                </a:lnTo>
                <a:lnTo>
                  <a:pt x="108155" y="2792957"/>
                </a:lnTo>
                <a:lnTo>
                  <a:pt x="166717" y="2948233"/>
                </a:lnTo>
                <a:lnTo>
                  <a:pt x="236796" y="3097449"/>
                </a:lnTo>
                <a:lnTo>
                  <a:pt x="317846" y="3240058"/>
                </a:lnTo>
                <a:lnTo>
                  <a:pt x="409322" y="3375515"/>
                </a:lnTo>
                <a:lnTo>
                  <a:pt x="510676" y="3503273"/>
                </a:lnTo>
                <a:lnTo>
                  <a:pt x="621363" y="3622787"/>
                </a:lnTo>
                <a:lnTo>
                  <a:pt x="740837" y="3733510"/>
                </a:lnTo>
                <a:lnTo>
                  <a:pt x="868551" y="3834897"/>
                </a:lnTo>
                <a:lnTo>
                  <a:pt x="1003961" y="3926400"/>
                </a:lnTo>
                <a:lnTo>
                  <a:pt x="1146519" y="4007475"/>
                </a:lnTo>
                <a:lnTo>
                  <a:pt x="1295679" y="4077575"/>
                </a:lnTo>
                <a:lnTo>
                  <a:pt x="1450896" y="4136154"/>
                </a:lnTo>
                <a:lnTo>
                  <a:pt x="1611624" y="4182666"/>
                </a:lnTo>
                <a:lnTo>
                  <a:pt x="1777315" y="4216565"/>
                </a:lnTo>
                <a:lnTo>
                  <a:pt x="1947425" y="4237305"/>
                </a:lnTo>
                <a:lnTo>
                  <a:pt x="2121407" y="4244339"/>
                </a:lnTo>
                <a:lnTo>
                  <a:pt x="2295392" y="4237305"/>
                </a:lnTo>
                <a:lnTo>
                  <a:pt x="2465503" y="4216565"/>
                </a:lnTo>
                <a:lnTo>
                  <a:pt x="2631196" y="4182666"/>
                </a:lnTo>
                <a:lnTo>
                  <a:pt x="2791925" y="4136154"/>
                </a:lnTo>
                <a:lnTo>
                  <a:pt x="2947142" y="4077575"/>
                </a:lnTo>
                <a:lnTo>
                  <a:pt x="3096303" y="4007475"/>
                </a:lnTo>
                <a:lnTo>
                  <a:pt x="3238861" y="3926400"/>
                </a:lnTo>
                <a:lnTo>
                  <a:pt x="3374270" y="3834897"/>
                </a:lnTo>
                <a:lnTo>
                  <a:pt x="3501984" y="3733510"/>
                </a:lnTo>
                <a:lnTo>
                  <a:pt x="3621458" y="3622787"/>
                </a:lnTo>
                <a:lnTo>
                  <a:pt x="3732144" y="3503273"/>
                </a:lnTo>
                <a:lnTo>
                  <a:pt x="3833498" y="3375515"/>
                </a:lnTo>
                <a:lnTo>
                  <a:pt x="3924972" y="3240058"/>
                </a:lnTo>
                <a:lnTo>
                  <a:pt x="4006022" y="3097449"/>
                </a:lnTo>
                <a:lnTo>
                  <a:pt x="4076100" y="2948233"/>
                </a:lnTo>
                <a:lnTo>
                  <a:pt x="4134662" y="2792957"/>
                </a:lnTo>
                <a:lnTo>
                  <a:pt x="4181160" y="2632166"/>
                </a:lnTo>
                <a:lnTo>
                  <a:pt x="4215049" y="2466407"/>
                </a:lnTo>
                <a:lnTo>
                  <a:pt x="4235783" y="2296226"/>
                </a:lnTo>
                <a:lnTo>
                  <a:pt x="4242815" y="2122169"/>
                </a:lnTo>
                <a:lnTo>
                  <a:pt x="4235783" y="1948114"/>
                </a:lnTo>
                <a:lnTo>
                  <a:pt x="4215049" y="1777934"/>
                </a:lnTo>
                <a:lnTo>
                  <a:pt x="4181160" y="1612176"/>
                </a:lnTo>
                <a:lnTo>
                  <a:pt x="4134662" y="1451386"/>
                </a:lnTo>
                <a:lnTo>
                  <a:pt x="4076100" y="1296110"/>
                </a:lnTo>
                <a:lnTo>
                  <a:pt x="4006022" y="1146894"/>
                </a:lnTo>
                <a:lnTo>
                  <a:pt x="3924972" y="1004285"/>
                </a:lnTo>
                <a:lnTo>
                  <a:pt x="3833498" y="868828"/>
                </a:lnTo>
                <a:lnTo>
                  <a:pt x="3732144" y="741069"/>
                </a:lnTo>
                <a:lnTo>
                  <a:pt x="3621458" y="621555"/>
                </a:lnTo>
                <a:lnTo>
                  <a:pt x="3501984" y="510832"/>
                </a:lnTo>
                <a:lnTo>
                  <a:pt x="3374270" y="409445"/>
                </a:lnTo>
                <a:lnTo>
                  <a:pt x="3238861" y="317941"/>
                </a:lnTo>
                <a:lnTo>
                  <a:pt x="3096303" y="236865"/>
                </a:lnTo>
                <a:lnTo>
                  <a:pt x="2947142" y="166765"/>
                </a:lnTo>
                <a:lnTo>
                  <a:pt x="2791925" y="108186"/>
                </a:lnTo>
                <a:lnTo>
                  <a:pt x="2631196" y="61673"/>
                </a:lnTo>
                <a:lnTo>
                  <a:pt x="2465503" y="27774"/>
                </a:lnTo>
                <a:lnTo>
                  <a:pt x="2295392" y="7034"/>
                </a:lnTo>
                <a:lnTo>
                  <a:pt x="2121407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29410" y="928116"/>
            <a:ext cx="5618989" cy="4244340"/>
          </a:xfrm>
          <a:custGeom>
            <a:avLst/>
            <a:gdLst/>
            <a:ahLst/>
            <a:cxnLst/>
            <a:rect l="l" t="t" r="r" b="b"/>
            <a:pathLst>
              <a:path w="4243070" h="4244340">
                <a:moveTo>
                  <a:pt x="0" y="2122169"/>
                </a:moveTo>
                <a:lnTo>
                  <a:pt x="7032" y="1948114"/>
                </a:lnTo>
                <a:lnTo>
                  <a:pt x="27766" y="1777934"/>
                </a:lnTo>
                <a:lnTo>
                  <a:pt x="61656" y="1612176"/>
                </a:lnTo>
                <a:lnTo>
                  <a:pt x="108155" y="1451386"/>
                </a:lnTo>
                <a:lnTo>
                  <a:pt x="166717" y="1296110"/>
                </a:lnTo>
                <a:lnTo>
                  <a:pt x="236796" y="1146894"/>
                </a:lnTo>
                <a:lnTo>
                  <a:pt x="317846" y="1004285"/>
                </a:lnTo>
                <a:lnTo>
                  <a:pt x="409322" y="868828"/>
                </a:lnTo>
                <a:lnTo>
                  <a:pt x="510676" y="741069"/>
                </a:lnTo>
                <a:lnTo>
                  <a:pt x="621363" y="621555"/>
                </a:lnTo>
                <a:lnTo>
                  <a:pt x="740837" y="510832"/>
                </a:lnTo>
                <a:lnTo>
                  <a:pt x="868551" y="409445"/>
                </a:lnTo>
                <a:lnTo>
                  <a:pt x="1003961" y="317941"/>
                </a:lnTo>
                <a:lnTo>
                  <a:pt x="1146519" y="236865"/>
                </a:lnTo>
                <a:lnTo>
                  <a:pt x="1295679" y="166765"/>
                </a:lnTo>
                <a:lnTo>
                  <a:pt x="1450896" y="108186"/>
                </a:lnTo>
                <a:lnTo>
                  <a:pt x="1611624" y="61673"/>
                </a:lnTo>
                <a:lnTo>
                  <a:pt x="1777315" y="27774"/>
                </a:lnTo>
                <a:lnTo>
                  <a:pt x="1947425" y="7034"/>
                </a:lnTo>
                <a:lnTo>
                  <a:pt x="2121407" y="0"/>
                </a:lnTo>
                <a:lnTo>
                  <a:pt x="2295392" y="7034"/>
                </a:lnTo>
                <a:lnTo>
                  <a:pt x="2465503" y="27774"/>
                </a:lnTo>
                <a:lnTo>
                  <a:pt x="2631196" y="61673"/>
                </a:lnTo>
                <a:lnTo>
                  <a:pt x="2791925" y="108186"/>
                </a:lnTo>
                <a:lnTo>
                  <a:pt x="2947142" y="166765"/>
                </a:lnTo>
                <a:lnTo>
                  <a:pt x="3096303" y="236865"/>
                </a:lnTo>
                <a:lnTo>
                  <a:pt x="3238861" y="317941"/>
                </a:lnTo>
                <a:lnTo>
                  <a:pt x="3374270" y="409445"/>
                </a:lnTo>
                <a:lnTo>
                  <a:pt x="3501984" y="510832"/>
                </a:lnTo>
                <a:lnTo>
                  <a:pt x="3621458" y="621555"/>
                </a:lnTo>
                <a:lnTo>
                  <a:pt x="3732144" y="741069"/>
                </a:lnTo>
                <a:lnTo>
                  <a:pt x="3833498" y="868828"/>
                </a:lnTo>
                <a:lnTo>
                  <a:pt x="3924972" y="1004285"/>
                </a:lnTo>
                <a:lnTo>
                  <a:pt x="4006022" y="1146894"/>
                </a:lnTo>
                <a:lnTo>
                  <a:pt x="4076100" y="1296110"/>
                </a:lnTo>
                <a:lnTo>
                  <a:pt x="4134662" y="1451386"/>
                </a:lnTo>
                <a:lnTo>
                  <a:pt x="4181160" y="1612176"/>
                </a:lnTo>
                <a:lnTo>
                  <a:pt x="4215049" y="1777934"/>
                </a:lnTo>
                <a:lnTo>
                  <a:pt x="4235783" y="1948114"/>
                </a:lnTo>
                <a:lnTo>
                  <a:pt x="4242815" y="2122169"/>
                </a:lnTo>
                <a:lnTo>
                  <a:pt x="4235783" y="2296226"/>
                </a:lnTo>
                <a:lnTo>
                  <a:pt x="4215049" y="2466407"/>
                </a:lnTo>
                <a:lnTo>
                  <a:pt x="4181160" y="2632166"/>
                </a:lnTo>
                <a:lnTo>
                  <a:pt x="4134662" y="2792957"/>
                </a:lnTo>
                <a:lnTo>
                  <a:pt x="4076100" y="2948233"/>
                </a:lnTo>
                <a:lnTo>
                  <a:pt x="4006022" y="3097449"/>
                </a:lnTo>
                <a:lnTo>
                  <a:pt x="3924972" y="3240058"/>
                </a:lnTo>
                <a:lnTo>
                  <a:pt x="3833498" y="3375515"/>
                </a:lnTo>
                <a:lnTo>
                  <a:pt x="3732144" y="3503273"/>
                </a:lnTo>
                <a:lnTo>
                  <a:pt x="3621458" y="3622787"/>
                </a:lnTo>
                <a:lnTo>
                  <a:pt x="3501984" y="3733510"/>
                </a:lnTo>
                <a:lnTo>
                  <a:pt x="3374270" y="3834897"/>
                </a:lnTo>
                <a:lnTo>
                  <a:pt x="3238861" y="3926400"/>
                </a:lnTo>
                <a:lnTo>
                  <a:pt x="3096303" y="4007475"/>
                </a:lnTo>
                <a:lnTo>
                  <a:pt x="2947142" y="4077575"/>
                </a:lnTo>
                <a:lnTo>
                  <a:pt x="2791925" y="4136154"/>
                </a:lnTo>
                <a:lnTo>
                  <a:pt x="2631196" y="4182666"/>
                </a:lnTo>
                <a:lnTo>
                  <a:pt x="2465503" y="4216565"/>
                </a:lnTo>
                <a:lnTo>
                  <a:pt x="2295392" y="4237305"/>
                </a:lnTo>
                <a:lnTo>
                  <a:pt x="2121407" y="4244339"/>
                </a:lnTo>
                <a:lnTo>
                  <a:pt x="1947425" y="4237305"/>
                </a:lnTo>
                <a:lnTo>
                  <a:pt x="1777315" y="4216565"/>
                </a:lnTo>
                <a:lnTo>
                  <a:pt x="1611624" y="4182666"/>
                </a:lnTo>
                <a:lnTo>
                  <a:pt x="1450896" y="4136154"/>
                </a:lnTo>
                <a:lnTo>
                  <a:pt x="1295679" y="4077575"/>
                </a:lnTo>
                <a:lnTo>
                  <a:pt x="1146519" y="4007475"/>
                </a:lnTo>
                <a:lnTo>
                  <a:pt x="1003961" y="3926400"/>
                </a:lnTo>
                <a:lnTo>
                  <a:pt x="868551" y="3834897"/>
                </a:lnTo>
                <a:lnTo>
                  <a:pt x="740837" y="3733510"/>
                </a:lnTo>
                <a:lnTo>
                  <a:pt x="621363" y="3622787"/>
                </a:lnTo>
                <a:lnTo>
                  <a:pt x="510676" y="3503273"/>
                </a:lnTo>
                <a:lnTo>
                  <a:pt x="409322" y="3375515"/>
                </a:lnTo>
                <a:lnTo>
                  <a:pt x="317846" y="3240058"/>
                </a:lnTo>
                <a:lnTo>
                  <a:pt x="236796" y="3097449"/>
                </a:lnTo>
                <a:lnTo>
                  <a:pt x="166717" y="2948233"/>
                </a:lnTo>
                <a:lnTo>
                  <a:pt x="108155" y="2792957"/>
                </a:lnTo>
                <a:lnTo>
                  <a:pt x="61656" y="2632166"/>
                </a:lnTo>
                <a:lnTo>
                  <a:pt x="27766" y="2466407"/>
                </a:lnTo>
                <a:lnTo>
                  <a:pt x="7032" y="2296226"/>
                </a:lnTo>
                <a:lnTo>
                  <a:pt x="0" y="2122169"/>
                </a:lnTo>
                <a:close/>
              </a:path>
            </a:pathLst>
          </a:custGeom>
          <a:ln w="12191">
            <a:solidFill>
              <a:srgbClr val="4070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01907" y="1792430"/>
            <a:ext cx="2496185" cy="215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rs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enic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has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assified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u="heavy" spc="-2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5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u="heavy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u="heavy" spc="-4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u="heavy" spc="-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u="heavy" spc="10" dirty="0">
                <a:solidFill>
                  <a:srgbClr val="FFFFFF"/>
                </a:solidFill>
                <a:latin typeface="Arial"/>
                <a:cs typeface="Arial"/>
              </a:rPr>
              <a:t>nogen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Env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ronmental</a:t>
            </a:r>
            <a:r>
              <a:rPr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Prot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35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Ag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cy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20" dirty="0">
                <a:solidFill>
                  <a:srgbClr val="FFFFFF"/>
                </a:solidFill>
                <a:latin typeface="Arial"/>
                <a:cs typeface="Arial"/>
              </a:rPr>
              <a:t>(E</a:t>
            </a:r>
            <a:r>
              <a:rPr sz="2400" spc="-3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A).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</TotalTime>
  <Words>1185</Words>
  <Application>Microsoft Office PowerPoint</Application>
  <PresentationFormat>Custom</PresentationFormat>
  <Paragraphs>173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SYMPTOMPS</vt:lpstr>
      <vt:lpstr>Slide 9</vt:lpstr>
      <vt:lpstr>Slide 10</vt:lpstr>
      <vt:lpstr>Slide 11</vt:lpstr>
      <vt:lpstr>Slide 12</vt:lpstr>
      <vt:lpstr>SOURCES</vt:lpstr>
      <vt:lpstr>SYMPTOMPS</vt:lpstr>
      <vt:lpstr>Slide 15</vt:lpstr>
      <vt:lpstr>Slide 16</vt:lpstr>
      <vt:lpstr>Slide 17</vt:lpstr>
      <vt:lpstr>SOURCES</vt:lpstr>
      <vt:lpstr>Slide 19</vt:lpstr>
      <vt:lpstr>SYMPTOMPS</vt:lpstr>
      <vt:lpstr>Slide 21</vt:lpstr>
      <vt:lpstr>SOURCES</vt:lpstr>
      <vt:lpstr>Slide 23</vt:lpstr>
      <vt:lpstr>SYMPTOMPS</vt:lpstr>
      <vt:lpstr>Slide 25</vt:lpstr>
      <vt:lpstr>Slide 26</vt:lpstr>
      <vt:lpstr>Slide 27</vt:lpstr>
      <vt:lpstr>SYMPTOMPS</vt:lpstr>
      <vt:lpstr>Slide 29</vt:lpstr>
      <vt:lpstr>Slide 30</vt:lpstr>
      <vt:lpstr>Slide 31</vt:lpstr>
      <vt:lpstr>SOURCES</vt:lpstr>
      <vt:lpstr>SYMPTOMPS</vt:lpstr>
      <vt:lpstr>Slide 34</vt:lpstr>
      <vt:lpstr>Slide 35</vt:lpstr>
      <vt:lpstr>SOURCES</vt:lpstr>
      <vt:lpstr>SYMPTOMPS</vt:lpstr>
      <vt:lpstr>Slide 38</vt:lpstr>
      <vt:lpstr>Slide 39</vt:lpstr>
      <vt:lpstr>Slide 40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MUHAMMAD JAVAID KHAN</cp:lastModifiedBy>
  <cp:revision>12</cp:revision>
  <dcterms:created xsi:type="dcterms:W3CDTF">2018-10-28T23:03:09Z</dcterms:created>
  <dcterms:modified xsi:type="dcterms:W3CDTF">2019-12-10T05:22:13Z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2018-10-28T00:00:00Z</vt:filetime>
  </property>
  <property fmtid="{D5CDD505-2E9C-101B-9397-08002B2CF9AE}" pid="3" name="LastSaved">
    <vt:filetime>2018-10-28T00:00:00Z</vt:filetime>
  </property>
</Properties>
</file>