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90" r:id="rId4"/>
    <p:sldId id="275" r:id="rId5"/>
    <p:sldId id="276" r:id="rId6"/>
    <p:sldId id="277" r:id="rId7"/>
    <p:sldId id="279" r:id="rId8"/>
    <p:sldId id="288" r:id="rId9"/>
    <p:sldId id="267" r:id="rId10"/>
    <p:sldId id="278" r:id="rId11"/>
    <p:sldId id="287" r:id="rId12"/>
    <p:sldId id="293" r:id="rId13"/>
    <p:sldId id="292" r:id="rId14"/>
    <p:sldId id="281" r:id="rId15"/>
    <p:sldId id="282" r:id="rId16"/>
    <p:sldId id="283" r:id="rId17"/>
    <p:sldId id="284" r:id="rId18"/>
    <p:sldId id="312" r:id="rId19"/>
    <p:sldId id="273" r:id="rId20"/>
    <p:sldId id="272" r:id="rId21"/>
    <p:sldId id="262" r:id="rId22"/>
    <p:sldId id="264" r:id="rId23"/>
    <p:sldId id="261" r:id="rId24"/>
    <p:sldId id="259" r:id="rId25"/>
    <p:sldId id="286" r:id="rId26"/>
    <p:sldId id="265" r:id="rId27"/>
    <p:sldId id="266" r:id="rId28"/>
    <p:sldId id="268" r:id="rId29"/>
    <p:sldId id="269" r:id="rId30"/>
    <p:sldId id="294" r:id="rId31"/>
    <p:sldId id="295" r:id="rId32"/>
    <p:sldId id="296" r:id="rId33"/>
    <p:sldId id="297" r:id="rId34"/>
    <p:sldId id="298" r:id="rId35"/>
    <p:sldId id="299" r:id="rId36"/>
    <p:sldId id="257" r:id="rId37"/>
    <p:sldId id="302" r:id="rId38"/>
    <p:sldId id="310" r:id="rId39"/>
    <p:sldId id="303" r:id="rId40"/>
    <p:sldId id="304" r:id="rId41"/>
    <p:sldId id="305" r:id="rId42"/>
    <p:sldId id="306" r:id="rId43"/>
    <p:sldId id="308" r:id="rId44"/>
    <p:sldId id="309" r:id="rId4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8256" autoAdjust="0"/>
  </p:normalViewPr>
  <p:slideViewPr>
    <p:cSldViewPr snapToGrid="0" snapToObjects="1"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1FCD-EADD-574C-AAA9-F0EC037CF2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CBEA-2231-F145-AF07-517354A75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66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1FCD-EADD-574C-AAA9-F0EC037CF2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CBEA-2231-F145-AF07-517354A75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85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1FCD-EADD-574C-AAA9-F0EC037CF2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CBEA-2231-F145-AF07-517354A75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535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FE36-68AB-5147-BB40-00E79E611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00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1FCD-EADD-574C-AAA9-F0EC037CF2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CBEA-2231-F145-AF07-517354A75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77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1FCD-EADD-574C-AAA9-F0EC037CF2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CBEA-2231-F145-AF07-517354A75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91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1FCD-EADD-574C-AAA9-F0EC037CF2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CBEA-2231-F145-AF07-517354A75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92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1FCD-EADD-574C-AAA9-F0EC037CF2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CBEA-2231-F145-AF07-517354A75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97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1FCD-EADD-574C-AAA9-F0EC037CF2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CBEA-2231-F145-AF07-517354A75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135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1FCD-EADD-574C-AAA9-F0EC037CF2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CBEA-2231-F145-AF07-517354A75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6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1FCD-EADD-574C-AAA9-F0EC037CF2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CBEA-2231-F145-AF07-517354A75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53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1FCD-EADD-574C-AAA9-F0EC037CF2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CBEA-2231-F145-AF07-517354A75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35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1FCD-EADD-574C-AAA9-F0EC037CF2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6CBEA-2231-F145-AF07-517354A75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89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centers/goddard/news/topstory/2003/0110chinahaze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mos.washington.edu/2005Q4/212/UrbanAirPollutio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SMOG and Air Quality Index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51894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Muhammad Khalil </a:t>
            </a:r>
            <a:r>
              <a:rPr lang="en-US" b="1" dirty="0" err="1" smtClean="0">
                <a:solidFill>
                  <a:srgbClr val="FF0000"/>
                </a:solidFill>
              </a:rPr>
              <a:t>ahmad</a:t>
            </a:r>
            <a:r>
              <a:rPr lang="en-US" b="1" dirty="0" smtClean="0">
                <a:solidFill>
                  <a:srgbClr val="FF0000"/>
                </a:solidFill>
              </a:rPr>
              <a:t> khan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9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Photochemical smog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Photochemical smog</a:t>
            </a:r>
            <a:r>
              <a:rPr lang="en-US" dirty="0"/>
              <a:t> is a mixture of pollutants that are </a:t>
            </a:r>
            <a:r>
              <a:rPr lang="en-US" b="1" dirty="0"/>
              <a:t>formed</a:t>
            </a:r>
            <a:r>
              <a:rPr lang="en-US" dirty="0"/>
              <a:t> when </a:t>
            </a:r>
            <a:r>
              <a:rPr lang="en-US" b="1" dirty="0">
                <a:solidFill>
                  <a:srgbClr val="FF0000"/>
                </a:solidFill>
              </a:rPr>
              <a:t>nitrogen oxides and volatile organic compounds (VOCs) </a:t>
            </a:r>
            <a:r>
              <a:rPr lang="en-US" dirty="0"/>
              <a:t>react to sunlight, creating a </a:t>
            </a:r>
            <a:r>
              <a:rPr lang="en-US" b="1" dirty="0">
                <a:solidFill>
                  <a:srgbClr val="FF0000"/>
                </a:solidFill>
              </a:rPr>
              <a:t>brown haze </a:t>
            </a:r>
            <a:r>
              <a:rPr lang="en-US" dirty="0"/>
              <a:t>above cities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It tends to </a:t>
            </a:r>
            <a:r>
              <a:rPr lang="en-US" b="1" dirty="0">
                <a:solidFill>
                  <a:srgbClr val="0000FF"/>
                </a:solidFill>
              </a:rPr>
              <a:t>occur more often in summer, </a:t>
            </a:r>
            <a:r>
              <a:rPr lang="en-US" dirty="0"/>
              <a:t>because that is </a:t>
            </a:r>
            <a:r>
              <a:rPr lang="en-US" b="1" dirty="0">
                <a:solidFill>
                  <a:srgbClr val="FF0000"/>
                </a:solidFill>
              </a:rPr>
              <a:t>when we have the most sunlight.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28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xide </a:t>
            </a:r>
            <a:r>
              <a:rPr lang="en-US" sz="2400" b="1" dirty="0">
                <a:solidFill>
                  <a:srgbClr val="FF0000"/>
                </a:solidFill>
              </a:rPr>
              <a:t>(NO) acts to remove ozone (O3) from the atmosphere and this mechanism occurs naturally </a:t>
            </a:r>
            <a:r>
              <a:rPr lang="en-US" sz="2400" b="1" dirty="0" smtClean="0">
                <a:solidFill>
                  <a:srgbClr val="FF0000"/>
                </a:solidFill>
              </a:rPr>
              <a:t>in an </a:t>
            </a:r>
            <a:r>
              <a:rPr lang="en-US" sz="2400" b="1" dirty="0">
                <a:solidFill>
                  <a:srgbClr val="FF0000"/>
                </a:solidFill>
              </a:rPr>
              <a:t>unpolluted atmosphere.</a:t>
            </a:r>
          </a:p>
          <a:p>
            <a:r>
              <a:rPr lang="en-US" sz="2400" b="1" dirty="0"/>
              <a:t>O 3 + NO »»» NO 2 +O 2</a:t>
            </a:r>
          </a:p>
          <a:p>
            <a:r>
              <a:rPr lang="en-US" sz="2400" b="1" dirty="0"/>
              <a:t>NO + RO 2 »»» NO </a:t>
            </a:r>
            <a:r>
              <a:rPr lang="en-US" sz="2400" b="1" dirty="0" smtClean="0"/>
              <a:t>2</a:t>
            </a:r>
            <a:endParaRPr lang="en-US" sz="2400" b="1" dirty="0"/>
          </a:p>
          <a:p>
            <a:r>
              <a:rPr lang="en-US" sz="2400" b="1" dirty="0" smtClean="0">
                <a:solidFill>
                  <a:srgbClr val="0000FF"/>
                </a:solidFill>
              </a:rPr>
              <a:t>Sunlight </a:t>
            </a:r>
            <a:r>
              <a:rPr lang="en-US" sz="2400" b="1" dirty="0">
                <a:solidFill>
                  <a:srgbClr val="0000FF"/>
                </a:solidFill>
              </a:rPr>
              <a:t>can break down nitrogen dioxide (NO2) back into nitrogen oxide (NO).</a:t>
            </a:r>
          </a:p>
          <a:p>
            <a:r>
              <a:rPr lang="en-US" sz="2400" b="1" dirty="0"/>
              <a:t>NO 2 + sunlight »»» NO +O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atomic oxygen (O) formed in the above reaction then reacts with one of the </a:t>
            </a:r>
            <a:r>
              <a:rPr lang="en-US" sz="2400" b="1" dirty="0">
                <a:solidFill>
                  <a:srgbClr val="FF0000"/>
                </a:solidFill>
              </a:rPr>
              <a:t>abundant </a:t>
            </a:r>
            <a:r>
              <a:rPr lang="en-US" sz="2400" b="1" dirty="0" smtClean="0">
                <a:solidFill>
                  <a:srgbClr val="FF0000"/>
                </a:solidFill>
              </a:rPr>
              <a:t>oxygen molecules </a:t>
            </a:r>
            <a:r>
              <a:rPr lang="en-US" sz="2400" b="1" dirty="0">
                <a:solidFill>
                  <a:srgbClr val="FF0000"/>
                </a:solidFill>
              </a:rPr>
              <a:t>(which makes up 20.94 % of the atmosphere)</a:t>
            </a:r>
            <a:r>
              <a:rPr lang="en-US" sz="2400" b="1" dirty="0"/>
              <a:t> producing ozone (O3).</a:t>
            </a:r>
          </a:p>
          <a:p>
            <a:r>
              <a:rPr lang="en-US" sz="2400" b="1" dirty="0"/>
              <a:t>O + O 2 »»»O 3</a:t>
            </a:r>
          </a:p>
          <a:p>
            <a:r>
              <a:rPr lang="en-US" sz="2400" b="1" dirty="0" smtClean="0"/>
              <a:t>However</a:t>
            </a:r>
            <a:r>
              <a:rPr lang="en-US" sz="2400" b="1" dirty="0"/>
              <a:t>, </a:t>
            </a:r>
            <a:r>
              <a:rPr lang="en-US" sz="2400" b="1" dirty="0" smtClean="0"/>
              <a:t>it is </a:t>
            </a:r>
            <a:r>
              <a:rPr lang="en-US" sz="2400" b="1" dirty="0"/>
              <a:t>consumed by nitrogen oxide as illustrated in the first reaction. 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The </a:t>
            </a:r>
            <a:r>
              <a:rPr lang="en-US" sz="2400" b="1" dirty="0">
                <a:solidFill>
                  <a:srgbClr val="0000FF"/>
                </a:solidFill>
              </a:rPr>
              <a:t>introduction of </a:t>
            </a:r>
            <a:r>
              <a:rPr lang="en-US" sz="2400" b="1" dirty="0" smtClean="0">
                <a:solidFill>
                  <a:srgbClr val="0000FF"/>
                </a:solidFill>
              </a:rPr>
              <a:t>volatile organic </a:t>
            </a:r>
            <a:r>
              <a:rPr lang="en-US" sz="2400" b="1" dirty="0">
                <a:solidFill>
                  <a:srgbClr val="0000FF"/>
                </a:solidFill>
              </a:rPr>
              <a:t>compounds results in an alternative pathway for the nitrogen oxide, still forming </a:t>
            </a:r>
            <a:r>
              <a:rPr lang="en-US" sz="2400" b="1" dirty="0" smtClean="0">
                <a:solidFill>
                  <a:srgbClr val="0000FF"/>
                </a:solidFill>
              </a:rPr>
              <a:t>nitrogen dioxide </a:t>
            </a:r>
            <a:r>
              <a:rPr lang="en-US" sz="2400" b="1" dirty="0">
                <a:solidFill>
                  <a:srgbClr val="0000FF"/>
                </a:solidFill>
              </a:rPr>
              <a:t>but not consuming the ozone</a:t>
            </a:r>
            <a:r>
              <a:rPr lang="en-US" sz="2400" b="1" dirty="0"/>
              <a:t>, and therefore ozone concentrations can be elevated to </a:t>
            </a:r>
            <a:r>
              <a:rPr lang="en-US" sz="2400" b="1" dirty="0" smtClean="0"/>
              <a:t>toxic </a:t>
            </a:r>
            <a:r>
              <a:rPr lang="nb-NO" sz="2400" b="1" dirty="0" smtClean="0"/>
              <a:t>levels</a:t>
            </a:r>
            <a:r>
              <a:rPr lang="nb-NO" sz="24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8932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3329" y="477266"/>
            <a:ext cx="4109720" cy="101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Photolytic</a:t>
            </a:r>
            <a:r>
              <a:rPr sz="4000" spc="-80" dirty="0"/>
              <a:t> </a:t>
            </a:r>
            <a:r>
              <a:rPr sz="4000" dirty="0"/>
              <a:t>Cycle</a:t>
            </a:r>
            <a:endParaRPr sz="4000"/>
          </a:p>
          <a:p>
            <a:pPr marL="1061720">
              <a:lnSpc>
                <a:spcPct val="100000"/>
              </a:lnSpc>
              <a:spcBef>
                <a:spcPts val="110"/>
              </a:spcBef>
            </a:pP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ENGINE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8100" y="2082800"/>
            <a:ext cx="647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NO</a:t>
            </a:r>
            <a:r>
              <a:rPr sz="2400" b="1" spc="-7" baseline="-20833" dirty="0"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8123" y="3634994"/>
            <a:ext cx="1066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NO </a:t>
            </a:r>
            <a:r>
              <a:rPr sz="2400" b="1" dirty="0">
                <a:latin typeface="Arial"/>
                <a:cs typeface="Arial"/>
              </a:rPr>
              <a:t>+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6217" y="5683250"/>
            <a:ext cx="426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baseline="-20833" dirty="0"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5205" y="5683248"/>
            <a:ext cx="426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spc="-7" baseline="-20833" dirty="0">
                <a:latin typeface="Arial"/>
                <a:cs typeface="Arial"/>
              </a:rPr>
              <a:t>3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9297" y="2082800"/>
            <a:ext cx="197103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UV Radiation  from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sunlight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70603" y="1491996"/>
            <a:ext cx="76200" cy="571500"/>
          </a:xfrm>
          <a:custGeom>
            <a:avLst/>
            <a:gdLst/>
            <a:ahLst/>
            <a:cxnLst/>
            <a:rect l="l" t="t" r="r" b="b"/>
            <a:pathLst>
              <a:path w="76200" h="571500">
                <a:moveTo>
                  <a:pt x="38100" y="521207"/>
                </a:moveTo>
                <a:lnTo>
                  <a:pt x="0" y="495299"/>
                </a:lnTo>
                <a:lnTo>
                  <a:pt x="31242" y="557784"/>
                </a:lnTo>
                <a:lnTo>
                  <a:pt x="31242" y="521207"/>
                </a:lnTo>
                <a:lnTo>
                  <a:pt x="38100" y="521207"/>
                </a:lnTo>
                <a:close/>
              </a:path>
              <a:path w="76200" h="571500">
                <a:moveTo>
                  <a:pt x="44196" y="517062"/>
                </a:moveTo>
                <a:lnTo>
                  <a:pt x="44196" y="0"/>
                </a:lnTo>
                <a:lnTo>
                  <a:pt x="31242" y="0"/>
                </a:lnTo>
                <a:lnTo>
                  <a:pt x="31242" y="516544"/>
                </a:lnTo>
                <a:lnTo>
                  <a:pt x="38100" y="521207"/>
                </a:lnTo>
                <a:lnTo>
                  <a:pt x="44196" y="517062"/>
                </a:lnTo>
                <a:close/>
              </a:path>
              <a:path w="76200" h="571500">
                <a:moveTo>
                  <a:pt x="44196" y="559307"/>
                </a:moveTo>
                <a:lnTo>
                  <a:pt x="44196" y="521207"/>
                </a:lnTo>
                <a:lnTo>
                  <a:pt x="31242" y="521207"/>
                </a:lnTo>
                <a:lnTo>
                  <a:pt x="31242" y="557784"/>
                </a:lnTo>
                <a:lnTo>
                  <a:pt x="38100" y="571499"/>
                </a:lnTo>
                <a:lnTo>
                  <a:pt x="44196" y="559307"/>
                </a:lnTo>
                <a:close/>
              </a:path>
              <a:path w="76200" h="571500">
                <a:moveTo>
                  <a:pt x="76200" y="495299"/>
                </a:moveTo>
                <a:lnTo>
                  <a:pt x="38100" y="521207"/>
                </a:lnTo>
                <a:lnTo>
                  <a:pt x="44196" y="521207"/>
                </a:lnTo>
                <a:lnTo>
                  <a:pt x="44196" y="559307"/>
                </a:lnTo>
                <a:lnTo>
                  <a:pt x="76200" y="495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5048" y="2228850"/>
            <a:ext cx="1788160" cy="0"/>
          </a:xfrm>
          <a:custGeom>
            <a:avLst/>
            <a:gdLst/>
            <a:ahLst/>
            <a:cxnLst/>
            <a:rect l="l" t="t" r="r" b="b"/>
            <a:pathLst>
              <a:path w="1788160">
                <a:moveTo>
                  <a:pt x="0" y="0"/>
                </a:moveTo>
                <a:lnTo>
                  <a:pt x="178765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6123" y="2228850"/>
            <a:ext cx="76200" cy="1308735"/>
          </a:xfrm>
          <a:custGeom>
            <a:avLst/>
            <a:gdLst/>
            <a:ahLst/>
            <a:cxnLst/>
            <a:rect l="l" t="t" r="r" b="b"/>
            <a:pathLst>
              <a:path w="76200" h="1308735">
                <a:moveTo>
                  <a:pt x="38100" y="1257299"/>
                </a:moveTo>
                <a:lnTo>
                  <a:pt x="0" y="1232153"/>
                </a:lnTo>
                <a:lnTo>
                  <a:pt x="32003" y="1296161"/>
                </a:lnTo>
                <a:lnTo>
                  <a:pt x="32003" y="1257299"/>
                </a:lnTo>
                <a:lnTo>
                  <a:pt x="38100" y="1257299"/>
                </a:lnTo>
                <a:close/>
              </a:path>
              <a:path w="76200" h="1308735">
                <a:moveTo>
                  <a:pt x="44196" y="1253276"/>
                </a:moveTo>
                <a:lnTo>
                  <a:pt x="44196" y="0"/>
                </a:lnTo>
                <a:lnTo>
                  <a:pt x="32003" y="0"/>
                </a:lnTo>
                <a:lnTo>
                  <a:pt x="32003" y="1253276"/>
                </a:lnTo>
                <a:lnTo>
                  <a:pt x="38100" y="1257299"/>
                </a:lnTo>
                <a:lnTo>
                  <a:pt x="44196" y="1253276"/>
                </a:lnTo>
                <a:close/>
              </a:path>
              <a:path w="76200" h="1308735">
                <a:moveTo>
                  <a:pt x="44196" y="1296161"/>
                </a:moveTo>
                <a:lnTo>
                  <a:pt x="44196" y="1257299"/>
                </a:lnTo>
                <a:lnTo>
                  <a:pt x="32003" y="1257299"/>
                </a:lnTo>
                <a:lnTo>
                  <a:pt x="32003" y="1296161"/>
                </a:lnTo>
                <a:lnTo>
                  <a:pt x="38100" y="1308353"/>
                </a:lnTo>
                <a:lnTo>
                  <a:pt x="44196" y="1296161"/>
                </a:lnTo>
                <a:close/>
              </a:path>
              <a:path w="76200" h="1308735">
                <a:moveTo>
                  <a:pt x="76200" y="1232153"/>
                </a:moveTo>
                <a:lnTo>
                  <a:pt x="38100" y="1257299"/>
                </a:lnTo>
                <a:lnTo>
                  <a:pt x="44196" y="1257299"/>
                </a:lnTo>
                <a:lnTo>
                  <a:pt x="44196" y="1296161"/>
                </a:lnTo>
                <a:lnTo>
                  <a:pt x="76200" y="1232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53328" y="4110228"/>
            <a:ext cx="0" cy="1308100"/>
          </a:xfrm>
          <a:custGeom>
            <a:avLst/>
            <a:gdLst/>
            <a:ahLst/>
            <a:cxnLst/>
            <a:rect l="l" t="t" r="r" b="b"/>
            <a:pathLst>
              <a:path h="1308100">
                <a:moveTo>
                  <a:pt x="0" y="0"/>
                </a:moveTo>
                <a:lnTo>
                  <a:pt x="0" y="130759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8076" y="5419344"/>
            <a:ext cx="5443855" cy="0"/>
          </a:xfrm>
          <a:custGeom>
            <a:avLst/>
            <a:gdLst/>
            <a:ahLst/>
            <a:cxnLst/>
            <a:rect l="l" t="t" r="r" b="b"/>
            <a:pathLst>
              <a:path w="5443855">
                <a:moveTo>
                  <a:pt x="54437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2225801"/>
            <a:ext cx="0" cy="3188970"/>
          </a:xfrm>
          <a:custGeom>
            <a:avLst/>
            <a:gdLst/>
            <a:ahLst/>
            <a:cxnLst/>
            <a:rect l="l" t="t" r="r" b="b"/>
            <a:pathLst>
              <a:path h="3188970">
                <a:moveTo>
                  <a:pt x="0" y="318896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2190750"/>
            <a:ext cx="3187700" cy="76200"/>
          </a:xfrm>
          <a:custGeom>
            <a:avLst/>
            <a:gdLst/>
            <a:ahLst/>
            <a:cxnLst/>
            <a:rect l="l" t="t" r="r" b="b"/>
            <a:pathLst>
              <a:path w="3187700" h="76200">
                <a:moveTo>
                  <a:pt x="3137154" y="38099"/>
                </a:moveTo>
                <a:lnTo>
                  <a:pt x="3133008" y="32003"/>
                </a:lnTo>
                <a:lnTo>
                  <a:pt x="0" y="32003"/>
                </a:lnTo>
                <a:lnTo>
                  <a:pt x="0" y="44195"/>
                </a:lnTo>
                <a:lnTo>
                  <a:pt x="3133008" y="44195"/>
                </a:lnTo>
                <a:lnTo>
                  <a:pt x="3137154" y="38099"/>
                </a:lnTo>
                <a:close/>
              </a:path>
              <a:path w="3187700" h="76200">
                <a:moveTo>
                  <a:pt x="3187446" y="38099"/>
                </a:moveTo>
                <a:lnTo>
                  <a:pt x="3111246" y="0"/>
                </a:lnTo>
                <a:lnTo>
                  <a:pt x="3133008" y="32003"/>
                </a:lnTo>
                <a:lnTo>
                  <a:pt x="3137154" y="32003"/>
                </a:lnTo>
                <a:lnTo>
                  <a:pt x="3137154" y="63245"/>
                </a:lnTo>
                <a:lnTo>
                  <a:pt x="3187446" y="38099"/>
                </a:lnTo>
                <a:close/>
              </a:path>
              <a:path w="3187700" h="76200">
                <a:moveTo>
                  <a:pt x="3137154" y="63245"/>
                </a:moveTo>
                <a:lnTo>
                  <a:pt x="3137154" y="44195"/>
                </a:lnTo>
                <a:lnTo>
                  <a:pt x="3133008" y="44195"/>
                </a:lnTo>
                <a:lnTo>
                  <a:pt x="3111246" y="76199"/>
                </a:lnTo>
                <a:lnTo>
                  <a:pt x="3137154" y="63245"/>
                </a:lnTo>
                <a:close/>
              </a:path>
              <a:path w="3187700" h="76200">
                <a:moveTo>
                  <a:pt x="3137154" y="38099"/>
                </a:moveTo>
                <a:lnTo>
                  <a:pt x="3137154" y="32003"/>
                </a:lnTo>
                <a:lnTo>
                  <a:pt x="3133008" y="32003"/>
                </a:lnTo>
                <a:lnTo>
                  <a:pt x="3137154" y="38099"/>
                </a:lnTo>
                <a:close/>
              </a:path>
              <a:path w="3187700" h="76200">
                <a:moveTo>
                  <a:pt x="3137154" y="44195"/>
                </a:moveTo>
                <a:lnTo>
                  <a:pt x="3137154" y="38099"/>
                </a:lnTo>
                <a:lnTo>
                  <a:pt x="3133008" y="44195"/>
                </a:lnTo>
                <a:lnTo>
                  <a:pt x="3137154" y="44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52843" y="4110228"/>
            <a:ext cx="0" cy="1798320"/>
          </a:xfrm>
          <a:custGeom>
            <a:avLst/>
            <a:gdLst/>
            <a:ahLst/>
            <a:cxnLst/>
            <a:rect l="l" t="t" r="r" b="b"/>
            <a:pathLst>
              <a:path h="1798320">
                <a:moveTo>
                  <a:pt x="0" y="0"/>
                </a:moveTo>
                <a:lnTo>
                  <a:pt x="0" y="17983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28971" y="5871971"/>
            <a:ext cx="2021205" cy="76200"/>
          </a:xfrm>
          <a:custGeom>
            <a:avLst/>
            <a:gdLst/>
            <a:ahLst/>
            <a:cxnLst/>
            <a:rect l="l" t="t" r="r" b="b"/>
            <a:pathLst>
              <a:path w="2021204" h="76200">
                <a:moveTo>
                  <a:pt x="76200" y="0"/>
                </a:moveTo>
                <a:lnTo>
                  <a:pt x="0" y="38100"/>
                </a:lnTo>
                <a:lnTo>
                  <a:pt x="51053" y="63626"/>
                </a:lnTo>
                <a:lnTo>
                  <a:pt x="51053" y="32003"/>
                </a:lnTo>
                <a:lnTo>
                  <a:pt x="55077" y="32003"/>
                </a:lnTo>
                <a:lnTo>
                  <a:pt x="76200" y="0"/>
                </a:lnTo>
                <a:close/>
              </a:path>
              <a:path w="2021204" h="76200">
                <a:moveTo>
                  <a:pt x="55077" y="32003"/>
                </a:moveTo>
                <a:lnTo>
                  <a:pt x="51053" y="32003"/>
                </a:lnTo>
                <a:lnTo>
                  <a:pt x="51053" y="38100"/>
                </a:lnTo>
                <a:lnTo>
                  <a:pt x="55077" y="32003"/>
                </a:lnTo>
                <a:close/>
              </a:path>
              <a:path w="2021204" h="76200">
                <a:moveTo>
                  <a:pt x="2020823" y="44957"/>
                </a:moveTo>
                <a:lnTo>
                  <a:pt x="2020823" y="32003"/>
                </a:lnTo>
                <a:lnTo>
                  <a:pt x="55077" y="32003"/>
                </a:lnTo>
                <a:lnTo>
                  <a:pt x="51053" y="38100"/>
                </a:lnTo>
                <a:lnTo>
                  <a:pt x="55580" y="44957"/>
                </a:lnTo>
                <a:lnTo>
                  <a:pt x="2020823" y="44957"/>
                </a:lnTo>
                <a:close/>
              </a:path>
              <a:path w="2021204" h="76200">
                <a:moveTo>
                  <a:pt x="55580" y="44957"/>
                </a:moveTo>
                <a:lnTo>
                  <a:pt x="51053" y="38100"/>
                </a:lnTo>
                <a:lnTo>
                  <a:pt x="51053" y="44957"/>
                </a:lnTo>
                <a:lnTo>
                  <a:pt x="55580" y="44957"/>
                </a:lnTo>
                <a:close/>
              </a:path>
              <a:path w="2021204" h="76200">
                <a:moveTo>
                  <a:pt x="76200" y="76200"/>
                </a:moveTo>
                <a:lnTo>
                  <a:pt x="55580" y="44957"/>
                </a:lnTo>
                <a:lnTo>
                  <a:pt x="51053" y="44957"/>
                </a:lnTo>
                <a:lnTo>
                  <a:pt x="51053" y="63626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38550" y="5416296"/>
            <a:ext cx="624205" cy="414020"/>
          </a:xfrm>
          <a:custGeom>
            <a:avLst/>
            <a:gdLst/>
            <a:ahLst/>
            <a:cxnLst/>
            <a:rect l="l" t="t" r="r" b="b"/>
            <a:pathLst>
              <a:path w="624204" h="414020">
                <a:moveTo>
                  <a:pt x="84582" y="9905"/>
                </a:moveTo>
                <a:lnTo>
                  <a:pt x="0" y="0"/>
                </a:lnTo>
                <a:lnTo>
                  <a:pt x="38862" y="67314"/>
                </a:lnTo>
                <a:lnTo>
                  <a:pt x="38862" y="33527"/>
                </a:lnTo>
                <a:lnTo>
                  <a:pt x="45720" y="22859"/>
                </a:lnTo>
                <a:lnTo>
                  <a:pt x="49380" y="25266"/>
                </a:lnTo>
                <a:lnTo>
                  <a:pt x="84582" y="9905"/>
                </a:lnTo>
                <a:close/>
              </a:path>
              <a:path w="624204" h="414020">
                <a:moveTo>
                  <a:pt x="49380" y="25266"/>
                </a:moveTo>
                <a:lnTo>
                  <a:pt x="45720" y="22859"/>
                </a:lnTo>
                <a:lnTo>
                  <a:pt x="38862" y="33527"/>
                </a:lnTo>
                <a:lnTo>
                  <a:pt x="42672" y="36032"/>
                </a:lnTo>
                <a:lnTo>
                  <a:pt x="42672" y="28193"/>
                </a:lnTo>
                <a:lnTo>
                  <a:pt x="49380" y="25266"/>
                </a:lnTo>
                <a:close/>
              </a:path>
              <a:path w="624204" h="414020">
                <a:moveTo>
                  <a:pt x="42672" y="73913"/>
                </a:moveTo>
                <a:lnTo>
                  <a:pt x="42672" y="36032"/>
                </a:lnTo>
                <a:lnTo>
                  <a:pt x="38862" y="33527"/>
                </a:lnTo>
                <a:lnTo>
                  <a:pt x="38862" y="67314"/>
                </a:lnTo>
                <a:lnTo>
                  <a:pt x="42672" y="73913"/>
                </a:lnTo>
                <a:close/>
              </a:path>
              <a:path w="624204" h="414020">
                <a:moveTo>
                  <a:pt x="624078" y="403097"/>
                </a:moveTo>
                <a:lnTo>
                  <a:pt x="49380" y="25266"/>
                </a:lnTo>
                <a:lnTo>
                  <a:pt x="42672" y="28193"/>
                </a:lnTo>
                <a:lnTo>
                  <a:pt x="42672" y="36032"/>
                </a:lnTo>
                <a:lnTo>
                  <a:pt x="617220" y="413765"/>
                </a:lnTo>
                <a:lnTo>
                  <a:pt x="624078" y="403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8622" y="5410961"/>
            <a:ext cx="624205" cy="414020"/>
          </a:xfrm>
          <a:custGeom>
            <a:avLst/>
            <a:gdLst/>
            <a:ahLst/>
            <a:cxnLst/>
            <a:rect l="l" t="t" r="r" b="b"/>
            <a:pathLst>
              <a:path w="624205" h="414020">
                <a:moveTo>
                  <a:pt x="42672" y="377733"/>
                </a:moveTo>
                <a:lnTo>
                  <a:pt x="42672" y="339852"/>
                </a:lnTo>
                <a:lnTo>
                  <a:pt x="0" y="413766"/>
                </a:lnTo>
                <a:lnTo>
                  <a:pt x="38862" y="409214"/>
                </a:lnTo>
                <a:lnTo>
                  <a:pt x="38862" y="380238"/>
                </a:lnTo>
                <a:lnTo>
                  <a:pt x="42672" y="377733"/>
                </a:lnTo>
                <a:close/>
              </a:path>
              <a:path w="624205" h="414020">
                <a:moveTo>
                  <a:pt x="624078" y="10667"/>
                </a:moveTo>
                <a:lnTo>
                  <a:pt x="617220" y="0"/>
                </a:lnTo>
                <a:lnTo>
                  <a:pt x="38862" y="380238"/>
                </a:lnTo>
                <a:lnTo>
                  <a:pt x="42672" y="385572"/>
                </a:lnTo>
                <a:lnTo>
                  <a:pt x="49835" y="388698"/>
                </a:lnTo>
                <a:lnTo>
                  <a:pt x="624078" y="10667"/>
                </a:lnTo>
                <a:close/>
              </a:path>
              <a:path w="624205" h="414020">
                <a:moveTo>
                  <a:pt x="84582" y="403859"/>
                </a:moveTo>
                <a:lnTo>
                  <a:pt x="49835" y="388698"/>
                </a:lnTo>
                <a:lnTo>
                  <a:pt x="46482" y="390905"/>
                </a:lnTo>
                <a:lnTo>
                  <a:pt x="38862" y="380238"/>
                </a:lnTo>
                <a:lnTo>
                  <a:pt x="38862" y="409214"/>
                </a:lnTo>
                <a:lnTo>
                  <a:pt x="84582" y="403859"/>
                </a:lnTo>
                <a:close/>
              </a:path>
              <a:path w="624205" h="414020">
                <a:moveTo>
                  <a:pt x="49835" y="388698"/>
                </a:moveTo>
                <a:lnTo>
                  <a:pt x="42672" y="385572"/>
                </a:lnTo>
                <a:lnTo>
                  <a:pt x="46482" y="390905"/>
                </a:lnTo>
                <a:lnTo>
                  <a:pt x="49835" y="388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1794" y="5907023"/>
            <a:ext cx="624840" cy="413384"/>
          </a:xfrm>
          <a:custGeom>
            <a:avLst/>
            <a:gdLst/>
            <a:ahLst/>
            <a:cxnLst/>
            <a:rect l="l" t="t" r="r" b="b"/>
            <a:pathLst>
              <a:path w="624840" h="413385">
                <a:moveTo>
                  <a:pt x="84582" y="9905"/>
                </a:moveTo>
                <a:lnTo>
                  <a:pt x="0" y="0"/>
                </a:lnTo>
                <a:lnTo>
                  <a:pt x="39624" y="67430"/>
                </a:lnTo>
                <a:lnTo>
                  <a:pt x="39624" y="33527"/>
                </a:lnTo>
                <a:lnTo>
                  <a:pt x="42672" y="28786"/>
                </a:lnTo>
                <a:lnTo>
                  <a:pt x="42672" y="28193"/>
                </a:lnTo>
                <a:lnTo>
                  <a:pt x="43201" y="27962"/>
                </a:lnTo>
                <a:lnTo>
                  <a:pt x="46482" y="22859"/>
                </a:lnTo>
                <a:lnTo>
                  <a:pt x="49838" y="25066"/>
                </a:lnTo>
                <a:lnTo>
                  <a:pt x="84582" y="9905"/>
                </a:lnTo>
                <a:close/>
              </a:path>
              <a:path w="624840" h="413385">
                <a:moveTo>
                  <a:pt x="42795" y="35611"/>
                </a:moveTo>
                <a:lnTo>
                  <a:pt x="42681" y="28771"/>
                </a:lnTo>
                <a:lnTo>
                  <a:pt x="39624" y="33527"/>
                </a:lnTo>
                <a:lnTo>
                  <a:pt x="42795" y="35611"/>
                </a:lnTo>
                <a:close/>
              </a:path>
              <a:path w="624840" h="413385">
                <a:moveTo>
                  <a:pt x="43434" y="73913"/>
                </a:moveTo>
                <a:lnTo>
                  <a:pt x="42795" y="35611"/>
                </a:lnTo>
                <a:lnTo>
                  <a:pt x="39624" y="33527"/>
                </a:lnTo>
                <a:lnTo>
                  <a:pt x="39624" y="67430"/>
                </a:lnTo>
                <a:lnTo>
                  <a:pt x="43434" y="73913"/>
                </a:lnTo>
                <a:close/>
              </a:path>
              <a:path w="624840" h="413385">
                <a:moveTo>
                  <a:pt x="42681" y="28771"/>
                </a:moveTo>
                <a:lnTo>
                  <a:pt x="42672" y="28193"/>
                </a:lnTo>
                <a:lnTo>
                  <a:pt x="42672" y="28786"/>
                </a:lnTo>
                <a:close/>
              </a:path>
              <a:path w="624840" h="413385">
                <a:moveTo>
                  <a:pt x="624840" y="403097"/>
                </a:moveTo>
                <a:lnTo>
                  <a:pt x="49838" y="25066"/>
                </a:lnTo>
                <a:lnTo>
                  <a:pt x="43201" y="27962"/>
                </a:lnTo>
                <a:lnTo>
                  <a:pt x="42681" y="28771"/>
                </a:lnTo>
                <a:lnTo>
                  <a:pt x="42795" y="35611"/>
                </a:lnTo>
                <a:lnTo>
                  <a:pt x="617220" y="413003"/>
                </a:lnTo>
                <a:lnTo>
                  <a:pt x="624840" y="403097"/>
                </a:lnTo>
                <a:close/>
              </a:path>
              <a:path w="624840" h="413385">
                <a:moveTo>
                  <a:pt x="49838" y="25066"/>
                </a:moveTo>
                <a:lnTo>
                  <a:pt x="46482" y="22859"/>
                </a:lnTo>
                <a:lnTo>
                  <a:pt x="43201" y="27962"/>
                </a:lnTo>
                <a:lnTo>
                  <a:pt x="49838" y="25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1650" y="38036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35750" y="6173215"/>
            <a:ext cx="196977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61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spc="-7" baseline="-20833" dirty="0"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  <a:p>
            <a:pPr marL="901700">
              <a:lnSpc>
                <a:spcPts val="1889"/>
              </a:lnSpc>
            </a:pPr>
            <a:r>
              <a:rPr sz="1800" i="1" spc="-5" dirty="0">
                <a:latin typeface="Arial"/>
                <a:cs typeface="Arial"/>
              </a:rPr>
              <a:t>Continued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3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3329" y="477266"/>
            <a:ext cx="4109720" cy="101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Photolytic</a:t>
            </a:r>
            <a:r>
              <a:rPr sz="4000" spc="-80" dirty="0"/>
              <a:t> </a:t>
            </a:r>
            <a:r>
              <a:rPr sz="4000" dirty="0"/>
              <a:t>Cycle</a:t>
            </a:r>
            <a:endParaRPr sz="4000"/>
          </a:p>
          <a:p>
            <a:pPr marL="1061720">
              <a:lnSpc>
                <a:spcPct val="100000"/>
              </a:lnSpc>
              <a:spcBef>
                <a:spcPts val="110"/>
              </a:spcBef>
            </a:pP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ENGINE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8100" y="2082800"/>
            <a:ext cx="647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NO</a:t>
            </a:r>
            <a:r>
              <a:rPr sz="2400" b="1" spc="-7" baseline="-20833" dirty="0"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8123" y="3634994"/>
            <a:ext cx="1066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NO </a:t>
            </a:r>
            <a:r>
              <a:rPr sz="2400" b="1" dirty="0">
                <a:latin typeface="Arial"/>
                <a:cs typeface="Arial"/>
              </a:rPr>
              <a:t>+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6217" y="5683250"/>
            <a:ext cx="426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baseline="-20833" dirty="0"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5205" y="5683248"/>
            <a:ext cx="426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spc="-7" baseline="-20833" dirty="0">
                <a:latin typeface="Arial"/>
                <a:cs typeface="Arial"/>
              </a:rPr>
              <a:t>3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9297" y="2082800"/>
            <a:ext cx="197103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UV Radiation  from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sunlight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70603" y="1491996"/>
            <a:ext cx="76200" cy="571500"/>
          </a:xfrm>
          <a:custGeom>
            <a:avLst/>
            <a:gdLst/>
            <a:ahLst/>
            <a:cxnLst/>
            <a:rect l="l" t="t" r="r" b="b"/>
            <a:pathLst>
              <a:path w="76200" h="571500">
                <a:moveTo>
                  <a:pt x="38100" y="521207"/>
                </a:moveTo>
                <a:lnTo>
                  <a:pt x="0" y="495299"/>
                </a:lnTo>
                <a:lnTo>
                  <a:pt x="31242" y="557784"/>
                </a:lnTo>
                <a:lnTo>
                  <a:pt x="31242" y="521207"/>
                </a:lnTo>
                <a:lnTo>
                  <a:pt x="38100" y="521207"/>
                </a:lnTo>
                <a:close/>
              </a:path>
              <a:path w="76200" h="571500">
                <a:moveTo>
                  <a:pt x="44196" y="517062"/>
                </a:moveTo>
                <a:lnTo>
                  <a:pt x="44196" y="0"/>
                </a:lnTo>
                <a:lnTo>
                  <a:pt x="31242" y="0"/>
                </a:lnTo>
                <a:lnTo>
                  <a:pt x="31242" y="516544"/>
                </a:lnTo>
                <a:lnTo>
                  <a:pt x="38100" y="521207"/>
                </a:lnTo>
                <a:lnTo>
                  <a:pt x="44196" y="517062"/>
                </a:lnTo>
                <a:close/>
              </a:path>
              <a:path w="76200" h="571500">
                <a:moveTo>
                  <a:pt x="44196" y="559307"/>
                </a:moveTo>
                <a:lnTo>
                  <a:pt x="44196" y="521207"/>
                </a:lnTo>
                <a:lnTo>
                  <a:pt x="31242" y="521207"/>
                </a:lnTo>
                <a:lnTo>
                  <a:pt x="31242" y="557784"/>
                </a:lnTo>
                <a:lnTo>
                  <a:pt x="38100" y="571499"/>
                </a:lnTo>
                <a:lnTo>
                  <a:pt x="44196" y="559307"/>
                </a:lnTo>
                <a:close/>
              </a:path>
              <a:path w="76200" h="571500">
                <a:moveTo>
                  <a:pt x="76200" y="495299"/>
                </a:moveTo>
                <a:lnTo>
                  <a:pt x="38100" y="521207"/>
                </a:lnTo>
                <a:lnTo>
                  <a:pt x="44196" y="521207"/>
                </a:lnTo>
                <a:lnTo>
                  <a:pt x="44196" y="559307"/>
                </a:lnTo>
                <a:lnTo>
                  <a:pt x="76200" y="495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5048" y="2228850"/>
            <a:ext cx="1788160" cy="0"/>
          </a:xfrm>
          <a:custGeom>
            <a:avLst/>
            <a:gdLst/>
            <a:ahLst/>
            <a:cxnLst/>
            <a:rect l="l" t="t" r="r" b="b"/>
            <a:pathLst>
              <a:path w="1788160">
                <a:moveTo>
                  <a:pt x="0" y="0"/>
                </a:moveTo>
                <a:lnTo>
                  <a:pt x="178765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6123" y="2228850"/>
            <a:ext cx="76200" cy="1308735"/>
          </a:xfrm>
          <a:custGeom>
            <a:avLst/>
            <a:gdLst/>
            <a:ahLst/>
            <a:cxnLst/>
            <a:rect l="l" t="t" r="r" b="b"/>
            <a:pathLst>
              <a:path w="76200" h="1308735">
                <a:moveTo>
                  <a:pt x="38100" y="1257299"/>
                </a:moveTo>
                <a:lnTo>
                  <a:pt x="0" y="1232153"/>
                </a:lnTo>
                <a:lnTo>
                  <a:pt x="32003" y="1296161"/>
                </a:lnTo>
                <a:lnTo>
                  <a:pt x="32003" y="1257299"/>
                </a:lnTo>
                <a:lnTo>
                  <a:pt x="38100" y="1257299"/>
                </a:lnTo>
                <a:close/>
              </a:path>
              <a:path w="76200" h="1308735">
                <a:moveTo>
                  <a:pt x="44196" y="1253276"/>
                </a:moveTo>
                <a:lnTo>
                  <a:pt x="44196" y="0"/>
                </a:lnTo>
                <a:lnTo>
                  <a:pt x="32003" y="0"/>
                </a:lnTo>
                <a:lnTo>
                  <a:pt x="32003" y="1253276"/>
                </a:lnTo>
                <a:lnTo>
                  <a:pt x="38100" y="1257299"/>
                </a:lnTo>
                <a:lnTo>
                  <a:pt x="44196" y="1253276"/>
                </a:lnTo>
                <a:close/>
              </a:path>
              <a:path w="76200" h="1308735">
                <a:moveTo>
                  <a:pt x="44196" y="1296161"/>
                </a:moveTo>
                <a:lnTo>
                  <a:pt x="44196" y="1257299"/>
                </a:lnTo>
                <a:lnTo>
                  <a:pt x="32003" y="1257299"/>
                </a:lnTo>
                <a:lnTo>
                  <a:pt x="32003" y="1296161"/>
                </a:lnTo>
                <a:lnTo>
                  <a:pt x="38100" y="1308353"/>
                </a:lnTo>
                <a:lnTo>
                  <a:pt x="44196" y="1296161"/>
                </a:lnTo>
                <a:close/>
              </a:path>
              <a:path w="76200" h="1308735">
                <a:moveTo>
                  <a:pt x="76200" y="1232153"/>
                </a:moveTo>
                <a:lnTo>
                  <a:pt x="38100" y="1257299"/>
                </a:lnTo>
                <a:lnTo>
                  <a:pt x="44196" y="1257299"/>
                </a:lnTo>
                <a:lnTo>
                  <a:pt x="44196" y="1296161"/>
                </a:lnTo>
                <a:lnTo>
                  <a:pt x="76200" y="1232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53328" y="4110228"/>
            <a:ext cx="0" cy="1308100"/>
          </a:xfrm>
          <a:custGeom>
            <a:avLst/>
            <a:gdLst/>
            <a:ahLst/>
            <a:cxnLst/>
            <a:rect l="l" t="t" r="r" b="b"/>
            <a:pathLst>
              <a:path h="1308100">
                <a:moveTo>
                  <a:pt x="0" y="0"/>
                </a:moveTo>
                <a:lnTo>
                  <a:pt x="0" y="130759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8076" y="5419344"/>
            <a:ext cx="5443855" cy="0"/>
          </a:xfrm>
          <a:custGeom>
            <a:avLst/>
            <a:gdLst/>
            <a:ahLst/>
            <a:cxnLst/>
            <a:rect l="l" t="t" r="r" b="b"/>
            <a:pathLst>
              <a:path w="5443855">
                <a:moveTo>
                  <a:pt x="54437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2225801"/>
            <a:ext cx="0" cy="3188970"/>
          </a:xfrm>
          <a:custGeom>
            <a:avLst/>
            <a:gdLst/>
            <a:ahLst/>
            <a:cxnLst/>
            <a:rect l="l" t="t" r="r" b="b"/>
            <a:pathLst>
              <a:path h="3188970">
                <a:moveTo>
                  <a:pt x="0" y="318896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2190750"/>
            <a:ext cx="3187700" cy="76200"/>
          </a:xfrm>
          <a:custGeom>
            <a:avLst/>
            <a:gdLst/>
            <a:ahLst/>
            <a:cxnLst/>
            <a:rect l="l" t="t" r="r" b="b"/>
            <a:pathLst>
              <a:path w="3187700" h="76200">
                <a:moveTo>
                  <a:pt x="3137154" y="38099"/>
                </a:moveTo>
                <a:lnTo>
                  <a:pt x="3133008" y="32003"/>
                </a:lnTo>
                <a:lnTo>
                  <a:pt x="0" y="32003"/>
                </a:lnTo>
                <a:lnTo>
                  <a:pt x="0" y="44195"/>
                </a:lnTo>
                <a:lnTo>
                  <a:pt x="3133008" y="44195"/>
                </a:lnTo>
                <a:lnTo>
                  <a:pt x="3137154" y="38099"/>
                </a:lnTo>
                <a:close/>
              </a:path>
              <a:path w="3187700" h="76200">
                <a:moveTo>
                  <a:pt x="3187446" y="38099"/>
                </a:moveTo>
                <a:lnTo>
                  <a:pt x="3111246" y="0"/>
                </a:lnTo>
                <a:lnTo>
                  <a:pt x="3133008" y="32003"/>
                </a:lnTo>
                <a:lnTo>
                  <a:pt x="3137154" y="32003"/>
                </a:lnTo>
                <a:lnTo>
                  <a:pt x="3137154" y="63245"/>
                </a:lnTo>
                <a:lnTo>
                  <a:pt x="3187446" y="38099"/>
                </a:lnTo>
                <a:close/>
              </a:path>
              <a:path w="3187700" h="76200">
                <a:moveTo>
                  <a:pt x="3137154" y="63245"/>
                </a:moveTo>
                <a:lnTo>
                  <a:pt x="3137154" y="44195"/>
                </a:lnTo>
                <a:lnTo>
                  <a:pt x="3133008" y="44195"/>
                </a:lnTo>
                <a:lnTo>
                  <a:pt x="3111246" y="76199"/>
                </a:lnTo>
                <a:lnTo>
                  <a:pt x="3137154" y="63245"/>
                </a:lnTo>
                <a:close/>
              </a:path>
              <a:path w="3187700" h="76200">
                <a:moveTo>
                  <a:pt x="3137154" y="38099"/>
                </a:moveTo>
                <a:lnTo>
                  <a:pt x="3137154" y="32003"/>
                </a:lnTo>
                <a:lnTo>
                  <a:pt x="3133008" y="32003"/>
                </a:lnTo>
                <a:lnTo>
                  <a:pt x="3137154" y="38099"/>
                </a:lnTo>
                <a:close/>
              </a:path>
              <a:path w="3187700" h="76200">
                <a:moveTo>
                  <a:pt x="3137154" y="44195"/>
                </a:moveTo>
                <a:lnTo>
                  <a:pt x="3137154" y="38099"/>
                </a:lnTo>
                <a:lnTo>
                  <a:pt x="3133008" y="44195"/>
                </a:lnTo>
                <a:lnTo>
                  <a:pt x="3137154" y="44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52843" y="4110228"/>
            <a:ext cx="0" cy="1798320"/>
          </a:xfrm>
          <a:custGeom>
            <a:avLst/>
            <a:gdLst/>
            <a:ahLst/>
            <a:cxnLst/>
            <a:rect l="l" t="t" r="r" b="b"/>
            <a:pathLst>
              <a:path h="1798320">
                <a:moveTo>
                  <a:pt x="0" y="0"/>
                </a:moveTo>
                <a:lnTo>
                  <a:pt x="0" y="17983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28971" y="5871971"/>
            <a:ext cx="2021205" cy="76200"/>
          </a:xfrm>
          <a:custGeom>
            <a:avLst/>
            <a:gdLst/>
            <a:ahLst/>
            <a:cxnLst/>
            <a:rect l="l" t="t" r="r" b="b"/>
            <a:pathLst>
              <a:path w="2021204" h="76200">
                <a:moveTo>
                  <a:pt x="76200" y="0"/>
                </a:moveTo>
                <a:lnTo>
                  <a:pt x="0" y="38100"/>
                </a:lnTo>
                <a:lnTo>
                  <a:pt x="51053" y="63626"/>
                </a:lnTo>
                <a:lnTo>
                  <a:pt x="51053" y="32003"/>
                </a:lnTo>
                <a:lnTo>
                  <a:pt x="55077" y="32003"/>
                </a:lnTo>
                <a:lnTo>
                  <a:pt x="76200" y="0"/>
                </a:lnTo>
                <a:close/>
              </a:path>
              <a:path w="2021204" h="76200">
                <a:moveTo>
                  <a:pt x="55077" y="32003"/>
                </a:moveTo>
                <a:lnTo>
                  <a:pt x="51053" y="32003"/>
                </a:lnTo>
                <a:lnTo>
                  <a:pt x="51053" y="38100"/>
                </a:lnTo>
                <a:lnTo>
                  <a:pt x="55077" y="32003"/>
                </a:lnTo>
                <a:close/>
              </a:path>
              <a:path w="2021204" h="76200">
                <a:moveTo>
                  <a:pt x="2020823" y="44957"/>
                </a:moveTo>
                <a:lnTo>
                  <a:pt x="2020823" y="32003"/>
                </a:lnTo>
                <a:lnTo>
                  <a:pt x="55077" y="32003"/>
                </a:lnTo>
                <a:lnTo>
                  <a:pt x="51053" y="38100"/>
                </a:lnTo>
                <a:lnTo>
                  <a:pt x="55580" y="44957"/>
                </a:lnTo>
                <a:lnTo>
                  <a:pt x="2020823" y="44957"/>
                </a:lnTo>
                <a:close/>
              </a:path>
              <a:path w="2021204" h="76200">
                <a:moveTo>
                  <a:pt x="55580" y="44957"/>
                </a:moveTo>
                <a:lnTo>
                  <a:pt x="51053" y="38100"/>
                </a:lnTo>
                <a:lnTo>
                  <a:pt x="51053" y="44957"/>
                </a:lnTo>
                <a:lnTo>
                  <a:pt x="55580" y="44957"/>
                </a:lnTo>
                <a:close/>
              </a:path>
              <a:path w="2021204" h="76200">
                <a:moveTo>
                  <a:pt x="76200" y="76200"/>
                </a:moveTo>
                <a:lnTo>
                  <a:pt x="55580" y="44957"/>
                </a:lnTo>
                <a:lnTo>
                  <a:pt x="51053" y="44957"/>
                </a:lnTo>
                <a:lnTo>
                  <a:pt x="51053" y="63626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38550" y="5416296"/>
            <a:ext cx="624205" cy="414020"/>
          </a:xfrm>
          <a:custGeom>
            <a:avLst/>
            <a:gdLst/>
            <a:ahLst/>
            <a:cxnLst/>
            <a:rect l="l" t="t" r="r" b="b"/>
            <a:pathLst>
              <a:path w="624204" h="414020">
                <a:moveTo>
                  <a:pt x="84582" y="9905"/>
                </a:moveTo>
                <a:lnTo>
                  <a:pt x="0" y="0"/>
                </a:lnTo>
                <a:lnTo>
                  <a:pt x="38862" y="67314"/>
                </a:lnTo>
                <a:lnTo>
                  <a:pt x="38862" y="33527"/>
                </a:lnTo>
                <a:lnTo>
                  <a:pt x="45720" y="22859"/>
                </a:lnTo>
                <a:lnTo>
                  <a:pt x="49380" y="25266"/>
                </a:lnTo>
                <a:lnTo>
                  <a:pt x="84582" y="9905"/>
                </a:lnTo>
                <a:close/>
              </a:path>
              <a:path w="624204" h="414020">
                <a:moveTo>
                  <a:pt x="49380" y="25266"/>
                </a:moveTo>
                <a:lnTo>
                  <a:pt x="45720" y="22859"/>
                </a:lnTo>
                <a:lnTo>
                  <a:pt x="38862" y="33527"/>
                </a:lnTo>
                <a:lnTo>
                  <a:pt x="42672" y="36032"/>
                </a:lnTo>
                <a:lnTo>
                  <a:pt x="42672" y="28193"/>
                </a:lnTo>
                <a:lnTo>
                  <a:pt x="49380" y="25266"/>
                </a:lnTo>
                <a:close/>
              </a:path>
              <a:path w="624204" h="414020">
                <a:moveTo>
                  <a:pt x="42672" y="73913"/>
                </a:moveTo>
                <a:lnTo>
                  <a:pt x="42672" y="36032"/>
                </a:lnTo>
                <a:lnTo>
                  <a:pt x="38862" y="33527"/>
                </a:lnTo>
                <a:lnTo>
                  <a:pt x="38862" y="67314"/>
                </a:lnTo>
                <a:lnTo>
                  <a:pt x="42672" y="73913"/>
                </a:lnTo>
                <a:close/>
              </a:path>
              <a:path w="624204" h="414020">
                <a:moveTo>
                  <a:pt x="624078" y="403097"/>
                </a:moveTo>
                <a:lnTo>
                  <a:pt x="49380" y="25266"/>
                </a:lnTo>
                <a:lnTo>
                  <a:pt x="42672" y="28193"/>
                </a:lnTo>
                <a:lnTo>
                  <a:pt x="42672" y="36032"/>
                </a:lnTo>
                <a:lnTo>
                  <a:pt x="617220" y="413765"/>
                </a:lnTo>
                <a:lnTo>
                  <a:pt x="624078" y="403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8622" y="5410961"/>
            <a:ext cx="624205" cy="414020"/>
          </a:xfrm>
          <a:custGeom>
            <a:avLst/>
            <a:gdLst/>
            <a:ahLst/>
            <a:cxnLst/>
            <a:rect l="l" t="t" r="r" b="b"/>
            <a:pathLst>
              <a:path w="624205" h="414020">
                <a:moveTo>
                  <a:pt x="42672" y="377733"/>
                </a:moveTo>
                <a:lnTo>
                  <a:pt x="42672" y="339852"/>
                </a:lnTo>
                <a:lnTo>
                  <a:pt x="0" y="413766"/>
                </a:lnTo>
                <a:lnTo>
                  <a:pt x="38862" y="409214"/>
                </a:lnTo>
                <a:lnTo>
                  <a:pt x="38862" y="380238"/>
                </a:lnTo>
                <a:lnTo>
                  <a:pt x="42672" y="377733"/>
                </a:lnTo>
                <a:close/>
              </a:path>
              <a:path w="624205" h="414020">
                <a:moveTo>
                  <a:pt x="624078" y="10667"/>
                </a:moveTo>
                <a:lnTo>
                  <a:pt x="617220" y="0"/>
                </a:lnTo>
                <a:lnTo>
                  <a:pt x="38862" y="380238"/>
                </a:lnTo>
                <a:lnTo>
                  <a:pt x="42672" y="385572"/>
                </a:lnTo>
                <a:lnTo>
                  <a:pt x="49835" y="388698"/>
                </a:lnTo>
                <a:lnTo>
                  <a:pt x="624078" y="10667"/>
                </a:lnTo>
                <a:close/>
              </a:path>
              <a:path w="624205" h="414020">
                <a:moveTo>
                  <a:pt x="84582" y="403859"/>
                </a:moveTo>
                <a:lnTo>
                  <a:pt x="49835" y="388698"/>
                </a:lnTo>
                <a:lnTo>
                  <a:pt x="46482" y="390905"/>
                </a:lnTo>
                <a:lnTo>
                  <a:pt x="38862" y="380238"/>
                </a:lnTo>
                <a:lnTo>
                  <a:pt x="38862" y="409214"/>
                </a:lnTo>
                <a:lnTo>
                  <a:pt x="84582" y="403859"/>
                </a:lnTo>
                <a:close/>
              </a:path>
              <a:path w="624205" h="414020">
                <a:moveTo>
                  <a:pt x="49835" y="388698"/>
                </a:moveTo>
                <a:lnTo>
                  <a:pt x="42672" y="385572"/>
                </a:lnTo>
                <a:lnTo>
                  <a:pt x="46482" y="390905"/>
                </a:lnTo>
                <a:lnTo>
                  <a:pt x="49835" y="388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1794" y="5907023"/>
            <a:ext cx="624840" cy="413384"/>
          </a:xfrm>
          <a:custGeom>
            <a:avLst/>
            <a:gdLst/>
            <a:ahLst/>
            <a:cxnLst/>
            <a:rect l="l" t="t" r="r" b="b"/>
            <a:pathLst>
              <a:path w="624840" h="413385">
                <a:moveTo>
                  <a:pt x="84582" y="9905"/>
                </a:moveTo>
                <a:lnTo>
                  <a:pt x="0" y="0"/>
                </a:lnTo>
                <a:lnTo>
                  <a:pt x="39624" y="67430"/>
                </a:lnTo>
                <a:lnTo>
                  <a:pt x="39624" y="33527"/>
                </a:lnTo>
                <a:lnTo>
                  <a:pt x="42672" y="28786"/>
                </a:lnTo>
                <a:lnTo>
                  <a:pt x="42672" y="28193"/>
                </a:lnTo>
                <a:lnTo>
                  <a:pt x="43201" y="27962"/>
                </a:lnTo>
                <a:lnTo>
                  <a:pt x="46482" y="22859"/>
                </a:lnTo>
                <a:lnTo>
                  <a:pt x="49838" y="25066"/>
                </a:lnTo>
                <a:lnTo>
                  <a:pt x="84582" y="9905"/>
                </a:lnTo>
                <a:close/>
              </a:path>
              <a:path w="624840" h="413385">
                <a:moveTo>
                  <a:pt x="42795" y="35611"/>
                </a:moveTo>
                <a:lnTo>
                  <a:pt x="42681" y="28771"/>
                </a:lnTo>
                <a:lnTo>
                  <a:pt x="39624" y="33527"/>
                </a:lnTo>
                <a:lnTo>
                  <a:pt x="42795" y="35611"/>
                </a:lnTo>
                <a:close/>
              </a:path>
              <a:path w="624840" h="413385">
                <a:moveTo>
                  <a:pt x="43434" y="73913"/>
                </a:moveTo>
                <a:lnTo>
                  <a:pt x="42795" y="35611"/>
                </a:lnTo>
                <a:lnTo>
                  <a:pt x="39624" y="33527"/>
                </a:lnTo>
                <a:lnTo>
                  <a:pt x="39624" y="67430"/>
                </a:lnTo>
                <a:lnTo>
                  <a:pt x="43434" y="73913"/>
                </a:lnTo>
                <a:close/>
              </a:path>
              <a:path w="624840" h="413385">
                <a:moveTo>
                  <a:pt x="42681" y="28771"/>
                </a:moveTo>
                <a:lnTo>
                  <a:pt x="42672" y="28193"/>
                </a:lnTo>
                <a:lnTo>
                  <a:pt x="42672" y="28786"/>
                </a:lnTo>
                <a:close/>
              </a:path>
              <a:path w="624840" h="413385">
                <a:moveTo>
                  <a:pt x="624840" y="403097"/>
                </a:moveTo>
                <a:lnTo>
                  <a:pt x="49838" y="25066"/>
                </a:lnTo>
                <a:lnTo>
                  <a:pt x="43201" y="27962"/>
                </a:lnTo>
                <a:lnTo>
                  <a:pt x="42681" y="28771"/>
                </a:lnTo>
                <a:lnTo>
                  <a:pt x="42795" y="35611"/>
                </a:lnTo>
                <a:lnTo>
                  <a:pt x="617220" y="413003"/>
                </a:lnTo>
                <a:lnTo>
                  <a:pt x="624840" y="403097"/>
                </a:lnTo>
                <a:close/>
              </a:path>
              <a:path w="624840" h="413385">
                <a:moveTo>
                  <a:pt x="49838" y="25066"/>
                </a:moveTo>
                <a:lnTo>
                  <a:pt x="46482" y="22859"/>
                </a:lnTo>
                <a:lnTo>
                  <a:pt x="43201" y="27962"/>
                </a:lnTo>
                <a:lnTo>
                  <a:pt x="49838" y="25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1650" y="38036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35750" y="6173215"/>
            <a:ext cx="196977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61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spc="-7" baseline="-20833" dirty="0"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  <a:p>
            <a:pPr marL="901700">
              <a:lnSpc>
                <a:spcPts val="1889"/>
              </a:lnSpc>
            </a:pPr>
            <a:r>
              <a:rPr sz="1800" i="1" spc="-5" dirty="0">
                <a:latin typeface="Arial"/>
                <a:cs typeface="Arial"/>
              </a:rPr>
              <a:t>Continued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2981" y="3415409"/>
            <a:ext cx="389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Alternative Pathway for formation of NO2 but not consuming the O3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2323" y="2894499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Volatile Organic Compounds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>
            <a:off x="3062111" y="2473960"/>
            <a:ext cx="576439" cy="602262"/>
          </a:xfrm>
          <a:prstGeom prst="ben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3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cs typeface="+mj-cs"/>
              </a:rPr>
              <a:t>Human Response to One Hour Pollutant Exposure </a:t>
            </a:r>
          </a:p>
        </p:txBody>
      </p:sp>
      <p:graphicFrame>
        <p:nvGraphicFramePr>
          <p:cNvPr id="115917" name="Group 20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1045651"/>
              </p:ext>
            </p:extLst>
          </p:nvPr>
        </p:nvGraphicFramePr>
        <p:xfrm>
          <a:off x="685800" y="1905000"/>
          <a:ext cx="7772400" cy="3855631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6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Pollutant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Concentration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Part per million by mass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Symptom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10-30 ppmm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Time distortion (typical urban level)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100 ppmm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Throbbing headache              (freeway background, 100 ppmm)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300 ppmm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Vomiting, collapse                 (tobacco smoke, 400 ppmm)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600 ppmm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Death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5916" name="Text Box 204"/>
          <p:cNvSpPr txBox="1">
            <a:spLocks noChangeArrowheads="1"/>
          </p:cNvSpPr>
          <p:nvPr/>
        </p:nvSpPr>
        <p:spPr bwMode="auto">
          <a:xfrm>
            <a:off x="533400" y="5807075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cs typeface="+mn-cs"/>
              </a:rPr>
              <a:t>CO sticks to hemoglobin, forming </a:t>
            </a:r>
            <a:r>
              <a:rPr lang="en-US" sz="2400" b="1" dirty="0" err="1">
                <a:solidFill>
                  <a:srgbClr val="0000FF"/>
                </a:solidFill>
                <a:cs typeface="+mn-cs"/>
              </a:rPr>
              <a:t>carboxyhemoglobin</a:t>
            </a:r>
            <a:r>
              <a:rPr lang="en-US" sz="2400" b="1" dirty="0">
                <a:solidFill>
                  <a:srgbClr val="0000FF"/>
                </a:solidFill>
                <a:cs typeface="+mn-cs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cs typeface="+mn-cs"/>
              </a:rPr>
              <a:t>COHb</a:t>
            </a:r>
            <a:r>
              <a:rPr lang="en-US" sz="2400" b="1" dirty="0">
                <a:solidFill>
                  <a:srgbClr val="0000FF"/>
                </a:solidFill>
                <a:cs typeface="+mn-cs"/>
              </a:rPr>
              <a:t>), which reduces the capacity of hemoglobin to carry O2 to cells</a:t>
            </a:r>
          </a:p>
        </p:txBody>
      </p:sp>
    </p:spTree>
    <p:extLst>
      <p:ext uri="{BB962C8B-B14F-4D97-AF65-F5344CB8AC3E}">
        <p14:creationId xmlns:p14="http://schemas.microsoft.com/office/powerpoint/2010/main" xmlns="" val="1858804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Human Response to One Hour Pollutant Exposure </a:t>
            </a:r>
          </a:p>
        </p:txBody>
      </p:sp>
      <p:graphicFrame>
        <p:nvGraphicFramePr>
          <p:cNvPr id="118816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95974"/>
              </p:ext>
            </p:extLst>
          </p:nvPr>
        </p:nvGraphicFramePr>
        <p:xfrm>
          <a:off x="685800" y="1981200"/>
          <a:ext cx="7772400" cy="3825875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6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Pollutant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Concentration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Parts per million by mass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Symptom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0.06-0.1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ppmm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Respiratory impact (long term exposure promotes disease)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1.5-5.0 ppmm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Breathing difficulty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25-100 ppmm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Acute asthma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150 ppmm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Death (may be delayed)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28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Human Response to One Hour Pollutant Exposure </a:t>
            </a:r>
          </a:p>
        </p:txBody>
      </p:sp>
      <p:graphicFrame>
        <p:nvGraphicFramePr>
          <p:cNvPr id="117794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75311"/>
              </p:ext>
            </p:extLst>
          </p:nvPr>
        </p:nvGraphicFramePr>
        <p:xfrm>
          <a:off x="685800" y="1981200"/>
          <a:ext cx="7772400" cy="414515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6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Pollutant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Concentration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Parts per million by mass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Symptom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O3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0.02 ppmm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Odor threshold (sweet)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 ppmm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Nose and throat irritation in sensitive people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0.3 ppmm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General nose and throat irritation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1.0 ppmm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Airway resistance, headaches      (long term lead to premature aging of lung tissue)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617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Human Response to One Hour Pollutant Exposure </a:t>
            </a:r>
          </a:p>
        </p:txBody>
      </p:sp>
      <p:graphicFrame>
        <p:nvGraphicFramePr>
          <p:cNvPr id="120861" name="Group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0280638"/>
              </p:ext>
            </p:extLst>
          </p:nvPr>
        </p:nvGraphicFramePr>
        <p:xfrm>
          <a:off x="685800" y="1981200"/>
          <a:ext cx="7772400" cy="3140076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7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Pollutant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Concentration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Parts per million by mass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Symptom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SO2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0.3 ppmm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Taste threshold (acidic)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0.5 ppmm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Odor threshold (acrid)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1.5 ppmm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Bronchiolar constriction    Respiratory infection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9118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197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Major Air Pollution Episodes of Historic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/>
              <a:t>1960s - NYC had several severe smog episodes </a:t>
            </a:r>
          </a:p>
          <a:p>
            <a:pPr>
              <a:defRPr/>
            </a:pPr>
            <a:r>
              <a:rPr lang="en-US" sz="2800" b="1" dirty="0"/>
              <a:t>1950s onward – LA had many smog alerts from an increase in industry and motor vehicle use</a:t>
            </a:r>
          </a:p>
          <a:p>
            <a:pPr>
              <a:defRPr/>
            </a:pPr>
            <a:r>
              <a:rPr lang="en-US" sz="2800" b="1" dirty="0"/>
              <a:t>Led to passage of the Clean Air Act of 1970 (updated 1977 and 1990) </a:t>
            </a:r>
          </a:p>
          <a:p>
            <a:pPr lvl="1">
              <a:defRPr/>
            </a:pPr>
            <a:r>
              <a:rPr lang="en-US" sz="2400" b="1" dirty="0">
                <a:solidFill>
                  <a:srgbClr val="FF0000"/>
                </a:solidFill>
              </a:rPr>
              <a:t>Empowered Federal Government to set emission standards that each state had to meet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37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33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Air Quality Index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930201"/>
            <a:ext cx="9000915" cy="576009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The AQI takes into consideration 6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major pollutants</a:t>
            </a:r>
            <a:r>
              <a:rPr lang="en-US" b="1" dirty="0" smtClean="0">
                <a:solidFill>
                  <a:srgbClr val="008000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Sulfur </a:t>
            </a:r>
            <a:r>
              <a:rPr lang="en-US" b="1" dirty="0">
                <a:solidFill>
                  <a:srgbClr val="FF0000"/>
                </a:solidFill>
              </a:rPr>
              <a:t>Dioxide (SO2),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Carbon </a:t>
            </a:r>
            <a:r>
              <a:rPr lang="en-US" b="1" dirty="0">
                <a:solidFill>
                  <a:srgbClr val="FF0000"/>
                </a:solidFill>
              </a:rPr>
              <a:t>Monoxide (CO),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Nitrogen </a:t>
            </a:r>
            <a:r>
              <a:rPr lang="en-US" b="1" dirty="0">
                <a:solidFill>
                  <a:srgbClr val="FF0000"/>
                </a:solidFill>
              </a:rPr>
              <a:t>Dioxide (NO2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Ozone (O3)</a:t>
            </a:r>
          </a:p>
          <a:p>
            <a:r>
              <a:rPr lang="en-US" b="1" dirty="0">
                <a:solidFill>
                  <a:srgbClr val="FF0000"/>
                </a:solidFill>
              </a:rPr>
              <a:t>Atmospheric Particulate </a:t>
            </a:r>
            <a:r>
              <a:rPr lang="en-US" b="1" dirty="0" smtClean="0">
                <a:solidFill>
                  <a:srgbClr val="FF0000"/>
                </a:solidFill>
              </a:rPr>
              <a:t>Matter</a:t>
            </a:r>
          </a:p>
          <a:p>
            <a:r>
              <a:rPr lang="en-US" b="1" dirty="0">
                <a:solidFill>
                  <a:srgbClr val="FF0000"/>
                </a:solidFill>
              </a:rPr>
              <a:t> Lead (Pb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EPA </a:t>
            </a:r>
            <a:r>
              <a:rPr lang="en-US" dirty="0"/>
              <a:t>can assign a number regarding its </a:t>
            </a:r>
            <a:r>
              <a:rPr lang="en-US" b="1" dirty="0">
                <a:solidFill>
                  <a:srgbClr val="0000FF"/>
                </a:solidFill>
              </a:rPr>
              <a:t>AQI Range</a:t>
            </a:r>
            <a:r>
              <a:rPr lang="en-US" dirty="0"/>
              <a:t>. </a:t>
            </a:r>
            <a:endParaRPr lang="en-US" dirty="0" smtClean="0">
              <a:sym typeface="Symbol"/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 AQI is divided in 6 categories: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0 </a:t>
            </a:r>
            <a:r>
              <a:rPr lang="en-US" b="1" dirty="0"/>
              <a:t>– 50 (Good), </a:t>
            </a:r>
            <a:endParaRPr lang="en-US" b="1" dirty="0" smtClean="0"/>
          </a:p>
          <a:p>
            <a:r>
              <a:rPr lang="en-US" b="1" dirty="0" smtClean="0"/>
              <a:t>51 </a:t>
            </a:r>
            <a:r>
              <a:rPr lang="en-US" b="1" dirty="0"/>
              <a:t>– 100 (Moderate), </a:t>
            </a:r>
            <a:endParaRPr lang="en-US" b="1" dirty="0" smtClean="0"/>
          </a:p>
          <a:p>
            <a:r>
              <a:rPr lang="en-US" b="1" dirty="0" smtClean="0"/>
              <a:t>101 </a:t>
            </a:r>
            <a:r>
              <a:rPr lang="en-US" b="1" dirty="0"/>
              <a:t>-150 (Unhealthy for sensitive groups), </a:t>
            </a:r>
            <a:endParaRPr lang="en-US" b="1" dirty="0" smtClean="0"/>
          </a:p>
          <a:p>
            <a:r>
              <a:rPr lang="en-US" b="1" dirty="0" smtClean="0"/>
              <a:t>151 </a:t>
            </a:r>
            <a:r>
              <a:rPr lang="en-US" b="1" dirty="0"/>
              <a:t>– 200 (Unhealthy), </a:t>
            </a:r>
            <a:endParaRPr lang="en-US" b="1" dirty="0" smtClean="0"/>
          </a:p>
          <a:p>
            <a:r>
              <a:rPr lang="en-US" b="1" dirty="0" smtClean="0"/>
              <a:t>201 </a:t>
            </a:r>
            <a:r>
              <a:rPr lang="en-US" b="1" dirty="0"/>
              <a:t>– 250 (Very Unhealthy) and </a:t>
            </a: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251 </a:t>
            </a:r>
            <a:r>
              <a:rPr lang="en-US" b="1" dirty="0">
                <a:solidFill>
                  <a:srgbClr val="FF0000"/>
                </a:solidFill>
              </a:rPr>
              <a:t>– 300 (Hazardous).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1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Major Air Pollution Episodes of Historic Significance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/>
              <a:t>Some of the worst events in the last two centuries occurred in London </a:t>
            </a:r>
          </a:p>
          <a:p>
            <a:pPr lvl="1">
              <a:defRPr/>
            </a:pPr>
            <a:r>
              <a:rPr lang="en-US" sz="2400" b="1" dirty="0">
                <a:solidFill>
                  <a:srgbClr val="FF0000"/>
                </a:solidFill>
              </a:rPr>
              <a:t>Key ingredients: calm winds, fog, smoke particles from coal burning</a:t>
            </a:r>
          </a:p>
          <a:p>
            <a:pPr lvl="1">
              <a:defRPr/>
            </a:pPr>
            <a:r>
              <a:rPr lang="en-US" sz="2400" b="1" dirty="0">
                <a:solidFill>
                  <a:srgbClr val="FF0000"/>
                </a:solidFill>
              </a:rPr>
              <a:t>1873 - 700 deaths </a:t>
            </a:r>
          </a:p>
          <a:p>
            <a:pPr lvl="1">
              <a:defRPr/>
            </a:pPr>
            <a:r>
              <a:rPr lang="en-US" sz="2400" b="1" dirty="0">
                <a:solidFill>
                  <a:srgbClr val="FF0000"/>
                </a:solidFill>
              </a:rPr>
              <a:t>1911- 1150 deaths </a:t>
            </a:r>
          </a:p>
          <a:p>
            <a:pPr lvl="1">
              <a:defRPr/>
            </a:pPr>
            <a:r>
              <a:rPr lang="en-US" sz="2400" b="1" dirty="0">
                <a:solidFill>
                  <a:srgbClr val="FF0000"/>
                </a:solidFill>
              </a:rPr>
              <a:t>1952 - 4000 deaths </a:t>
            </a:r>
          </a:p>
          <a:p>
            <a:pPr>
              <a:defRPr/>
            </a:pPr>
            <a:r>
              <a:rPr lang="en-US" sz="2800" b="1" dirty="0"/>
              <a:t>Last event led to the Parliament passing a Clean Air Act in 1956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375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London Smog Disaster of 1952.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Days of toxic darkness.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Early on 5</a:t>
            </a:r>
            <a:r>
              <a:rPr lang="en-US" baseline="30000" dirty="0" smtClean="0"/>
              <a:t>th</a:t>
            </a:r>
            <a:r>
              <a:rPr lang="en-US" dirty="0" smtClean="0"/>
              <a:t> of December 1952 the London sky was clear, the weather was considerably colder than usual, as it had been for some weeks.</a:t>
            </a:r>
          </a:p>
          <a:p>
            <a:r>
              <a:rPr lang="en-US" dirty="0" smtClean="0"/>
              <a:t> As a result the people of London were burning large amounts of coal and smoke bellowed from the chimneys. </a:t>
            </a:r>
          </a:p>
          <a:p>
            <a:r>
              <a:rPr lang="en-US" dirty="0" smtClean="0"/>
              <a:t>The winds were light and the air near the ground was moist, conditions ideal for formation of </a:t>
            </a:r>
            <a:r>
              <a:rPr lang="en-US" b="1" i="1" dirty="0" smtClean="0"/>
              <a:t>radiation fog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8902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36" y="1168323"/>
            <a:ext cx="8077664" cy="486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4475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0438"/>
            <a:ext cx="9144000" cy="626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914401" y="6057901"/>
            <a:ext cx="5211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How Claude Monet saw London in 1899 </a:t>
            </a:r>
          </a:p>
        </p:txBody>
      </p:sp>
    </p:spTree>
    <p:extLst>
      <p:ext uri="{BB962C8B-B14F-4D97-AF65-F5344CB8AC3E}">
        <p14:creationId xmlns:p14="http://schemas.microsoft.com/office/powerpoint/2010/main" xmlns="" val="30738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5251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cs typeface="+mj-cs"/>
              </a:rPr>
              <a:t>SMOG and Haze over China</a:t>
            </a:r>
            <a:br>
              <a:rPr lang="en-US" sz="40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i="1" dirty="0" smtClean="0">
                <a:solidFill>
                  <a:srgbClr val="FF0000"/>
                </a:solidFill>
                <a:cs typeface="+mj-cs"/>
              </a:rPr>
              <a:t>January 10, 2003</a:t>
            </a:r>
          </a:p>
        </p:txBody>
      </p:sp>
      <p:pic>
        <p:nvPicPr>
          <p:cNvPr id="25602" name="Picture 6" descr="93276main_st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71650"/>
            <a:ext cx="6858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52400" y="6384925"/>
            <a:ext cx="876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cs typeface="+mn-cs"/>
                <a:hlinkClick r:id="rId3"/>
              </a:rPr>
              <a:t>http://www.nasa.gov/centers/goddard/news/topstory/2003/0110chinahaze.html</a:t>
            </a:r>
            <a:endParaRPr lang="en-US" sz="20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74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753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Health Effects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27" y="1037532"/>
            <a:ext cx="8656617" cy="5820468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The deaths which resulted from the smog can be attributed primarily to;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charset="0"/>
              <a:buChar char="·"/>
            </a:pPr>
            <a:r>
              <a:rPr lang="en-US" b="1" dirty="0" smtClean="0">
                <a:solidFill>
                  <a:srgbClr val="FF0000"/>
                </a:solidFill>
              </a:rPr>
              <a:t>Pneumonia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charset="0"/>
              <a:buChar char="·"/>
            </a:pPr>
            <a:r>
              <a:rPr lang="en-US" b="1" dirty="0" smtClean="0">
                <a:solidFill>
                  <a:srgbClr val="FF0000"/>
                </a:solidFill>
              </a:rPr>
              <a:t>Bronchitis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charset="0"/>
              <a:buChar char="·"/>
            </a:pPr>
            <a:r>
              <a:rPr lang="en-US" b="1" dirty="0" smtClean="0">
                <a:solidFill>
                  <a:srgbClr val="FF0000"/>
                </a:solidFill>
              </a:rPr>
              <a:t>Tuberculosis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charset="0"/>
              <a:buChar char="·"/>
            </a:pPr>
            <a:r>
              <a:rPr lang="en-US" b="1" dirty="0" smtClean="0">
                <a:solidFill>
                  <a:srgbClr val="FF0000"/>
                </a:solidFill>
              </a:rPr>
              <a:t>Heart failure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 dirty="0" smtClean="0"/>
              <a:t>People with bronchitis and other respiratory conditions such as asthma wheezed to their deaths in their beds.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Most deaths were a result of respiratory and cardiac distress. </a:t>
            </a:r>
            <a:r>
              <a:rPr lang="en-US" sz="2400" b="1" dirty="0" smtClean="0"/>
              <a:t>Since that time the adverse health effects of smog have been identified, including: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 dirty="0" smtClean="0"/>
              <a:t>An increased number of deaths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 dirty="0" smtClean="0"/>
              <a:t>Increased hospital admissions and sick days</a:t>
            </a:r>
          </a:p>
        </p:txBody>
      </p:sp>
    </p:spTree>
    <p:extLst>
      <p:ext uri="{BB962C8B-B14F-4D97-AF65-F5344CB8AC3E}">
        <p14:creationId xmlns:p14="http://schemas.microsoft.com/office/powerpoint/2010/main" xmlns="" val="2415301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54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Health Effects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0318"/>
            <a:ext cx="9144000" cy="5597682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Respiratory effects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charset="0"/>
              <a:buChar char="·"/>
            </a:pPr>
            <a:r>
              <a:rPr lang="en-US" b="1" dirty="0" smtClean="0"/>
              <a:t>Short term decrease in breathing ability and increase in chest pains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charset="0"/>
              <a:buChar char="·"/>
            </a:pPr>
            <a:r>
              <a:rPr lang="en-US" b="1" dirty="0" smtClean="0"/>
              <a:t>Inflammation of the lungs and damage to respiratory cells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charset="0"/>
              <a:buChar char="·"/>
            </a:pPr>
            <a:r>
              <a:rPr lang="en-US" b="1" dirty="0" smtClean="0"/>
              <a:t>Permanent lung damage and reduced quality of life due to ozone.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charset="0"/>
              <a:buChar char="·"/>
            </a:pPr>
            <a:r>
              <a:rPr lang="en-US" b="1" dirty="0" smtClean="0"/>
              <a:t>Increased number of asthma attacks due to nitrogen dioxide.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Cardiovascular effects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charset="0"/>
              <a:buChar char="·"/>
            </a:pPr>
            <a:r>
              <a:rPr lang="en-US" b="1" dirty="0" smtClean="0"/>
              <a:t>A lack of oxygen in the bloodstream in those with heart disease due to carbon monoxide.</a:t>
            </a:r>
            <a:endParaRPr lang="en-US" sz="2400" b="1" dirty="0" smtClean="0"/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charset="0"/>
              <a:buChar char="·"/>
            </a:pPr>
            <a:r>
              <a:rPr lang="en-US" b="1" dirty="0" smtClean="0"/>
              <a:t>Increased risk of cancer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charset="0"/>
              <a:buChar char="·"/>
            </a:pPr>
            <a:r>
              <a:rPr lang="en-US" b="1" dirty="0" smtClean="0"/>
              <a:t>Increased susceptibility to infection among children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27218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82720"/>
            <a:ext cx="4507164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Pollutants such as </a:t>
            </a:r>
            <a:r>
              <a:rPr lang="en-US" sz="2800" b="1" dirty="0" smtClean="0">
                <a:solidFill>
                  <a:srgbClr val="0000FF"/>
                </a:solidFill>
              </a:rPr>
              <a:t>smoke and </a:t>
            </a:r>
            <a:r>
              <a:rPr lang="en-US" sz="2800" b="1" dirty="0" err="1" smtClean="0">
                <a:solidFill>
                  <a:srgbClr val="0000FF"/>
                </a:solidFill>
              </a:rPr>
              <a:t>sulphur</a:t>
            </a:r>
            <a:r>
              <a:rPr lang="en-US" sz="2800" b="1" dirty="0" smtClean="0">
                <a:solidFill>
                  <a:srgbClr val="0000FF"/>
                </a:solidFill>
              </a:rPr>
              <a:t> dioxide </a:t>
            </a:r>
            <a:r>
              <a:rPr lang="en-US" sz="2800" dirty="0" smtClean="0"/>
              <a:t>were partly to blame. </a:t>
            </a:r>
          </a:p>
          <a:p>
            <a:r>
              <a:rPr lang="en-US" sz="2800" dirty="0" smtClean="0"/>
              <a:t>In the following graph you can see that </a:t>
            </a:r>
            <a:r>
              <a:rPr lang="en-US" sz="2800" b="1" dirty="0" smtClean="0">
                <a:solidFill>
                  <a:srgbClr val="FF0000"/>
                </a:solidFill>
              </a:rPr>
              <a:t>smoke and </a:t>
            </a:r>
            <a:r>
              <a:rPr lang="en-US" sz="2800" b="1" dirty="0" err="1" smtClean="0">
                <a:solidFill>
                  <a:srgbClr val="FF0000"/>
                </a:solidFill>
              </a:rPr>
              <a:t>sulphur</a:t>
            </a:r>
            <a:r>
              <a:rPr lang="en-US" sz="2800" b="1" dirty="0" smtClean="0">
                <a:solidFill>
                  <a:srgbClr val="FF0000"/>
                </a:solidFill>
              </a:rPr>
              <a:t> dioxide peaks coincide with peaks in the peaks in deaths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8012" y="0"/>
            <a:ext cx="47259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1009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220"/>
            <a:ext cx="8978558" cy="6547188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5900" dirty="0" smtClean="0"/>
              <a:t>The Great London Smog shocked the government to clean up the nation</a:t>
            </a:r>
            <a:r>
              <a:rPr lang="ja-JP" altLang="en-US" sz="5900" dirty="0" smtClean="0"/>
              <a:t>’</a:t>
            </a:r>
            <a:r>
              <a:rPr lang="en-US" sz="5900" dirty="0" smtClean="0"/>
              <a:t>s air and as a consequence the first clean air acts were introduced.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5900" b="1" dirty="0" smtClean="0">
                <a:solidFill>
                  <a:srgbClr val="0000FF"/>
                </a:solidFill>
              </a:rPr>
              <a:t>1956 Clean Air Act.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5900" dirty="0" smtClean="0"/>
              <a:t>This Act was directed at domestic sources of smoke pollution </a:t>
            </a:r>
            <a:r>
              <a:rPr lang="en-US" sz="5900" dirty="0" err="1" smtClean="0"/>
              <a:t>authorising</a:t>
            </a:r>
            <a:r>
              <a:rPr lang="en-US" sz="5900" dirty="0" smtClean="0"/>
              <a:t> local councils to set up smokeless zones and make grants to householders to convert their homes from traditional coal fires to heaters fuelled by gas, oil, smokeless coal or electricity.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5900" b="1" dirty="0" smtClean="0">
                <a:solidFill>
                  <a:srgbClr val="0000FF"/>
                </a:solidFill>
              </a:rPr>
              <a:t>The 1968 Clean Air Act; Tall Chimneys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5900" dirty="0" smtClean="0"/>
              <a:t>This act brought in the basic principal for the use of tall chimneys for industries burning coal, liquid or gaseous fuels.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697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7" y="304800"/>
            <a:ext cx="9177867" cy="729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Set of Air Pollutants that cause Smog, Acid Rain and other health effects</a:t>
            </a:r>
          </a:p>
          <a:p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8000"/>
                </a:solidFill>
              </a:rPr>
              <a:t>Six criteria air pollutants were the first set of pollutants recognized  by US EPA as needing standards on National Level. </a:t>
            </a:r>
          </a:p>
          <a:p>
            <a:endParaRPr lang="en-US" sz="2400" b="1" dirty="0" smtClean="0">
              <a:solidFill>
                <a:srgbClr val="008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Ozone (O3)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Atmospheric Particulate Matter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PM10; Coarse particles (2.5-10uM in size 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PM2.5; Fine Particles (2.5uM in size or less)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 Lead (Pb)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Carbon monoxide (CO)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Sulfur Oxides (</a:t>
            </a:r>
            <a:r>
              <a:rPr lang="en-US" sz="2400" b="1" dirty="0" err="1" smtClean="0">
                <a:solidFill>
                  <a:srgbClr val="FF0000"/>
                </a:solidFill>
              </a:rPr>
              <a:t>SOx</a:t>
            </a:r>
            <a:r>
              <a:rPr lang="en-US" sz="2400" b="1" dirty="0" smtClean="0">
                <a:solidFill>
                  <a:srgbClr val="FF0000"/>
                </a:solidFill>
              </a:rPr>
              <a:t>); </a:t>
            </a:r>
            <a:r>
              <a:rPr lang="en-US" sz="2400" b="1" dirty="0" smtClean="0">
                <a:solidFill>
                  <a:srgbClr val="0000FF"/>
                </a:solidFill>
              </a:rPr>
              <a:t>esp. SO2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Nitrogen Oxides (</a:t>
            </a:r>
            <a:r>
              <a:rPr lang="en-US" sz="2400" b="1" dirty="0" err="1" smtClean="0">
                <a:solidFill>
                  <a:srgbClr val="FF0000"/>
                </a:solidFill>
              </a:rPr>
              <a:t>NOx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dirty="0" smtClean="0">
                <a:solidFill>
                  <a:srgbClr val="0000FF"/>
                </a:solidFill>
              </a:rPr>
              <a:t>; Nitric Oxide (NO), Nitrous Oxide (N2O), Nitrogen Dioxide (NO2)</a:t>
            </a:r>
          </a:p>
          <a:p>
            <a:pPr marL="457200" indent="-457200">
              <a:buAutoNum type="arabicPeriod"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lvl="1"/>
            <a:endParaRPr lang="en-US" sz="2400" b="1" dirty="0" smtClean="0">
              <a:solidFill>
                <a:srgbClr val="0000FF"/>
              </a:solidFill>
            </a:endParaRPr>
          </a:p>
          <a:p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62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192150"/>
            <a:ext cx="6400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00FF"/>
                </a:solidFill>
              </a:rPr>
              <a:t>Control of air</a:t>
            </a:r>
            <a:r>
              <a:rPr sz="4000" b="1" spc="-30" dirty="0">
                <a:solidFill>
                  <a:srgbClr val="0000FF"/>
                </a:solidFill>
              </a:rPr>
              <a:t> </a:t>
            </a:r>
            <a:r>
              <a:rPr sz="4000" b="1" dirty="0">
                <a:solidFill>
                  <a:srgbClr val="0000FF"/>
                </a:solidFill>
              </a:rPr>
              <a:t>pollution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850137"/>
            <a:ext cx="8189595" cy="480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Source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Control:</a:t>
            </a:r>
            <a:endParaRPr sz="280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Use only 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unleaded</a:t>
            </a:r>
            <a:r>
              <a:rPr sz="2800" b="1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petrol.</a:t>
            </a:r>
          </a:p>
          <a:p>
            <a:pPr marL="355600" marR="5080" indent="-342900">
              <a:lnSpc>
                <a:spcPts val="2690"/>
              </a:lnSpc>
              <a:spcBef>
                <a:spcPts val="65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Use petroleum products and other </a:t>
            </a:r>
            <a:r>
              <a:rPr sz="2800" dirty="0">
                <a:latin typeface="Times New Roman"/>
                <a:cs typeface="Times New Roman"/>
              </a:rPr>
              <a:t>fuels </a:t>
            </a:r>
            <a:r>
              <a:rPr sz="2800" spc="-5" dirty="0">
                <a:latin typeface="Times New Roman"/>
                <a:cs typeface="Times New Roman"/>
              </a:rPr>
              <a:t>that have </a:t>
            </a:r>
            <a:r>
              <a:rPr sz="2800" b="1" dirty="0">
                <a:solidFill>
                  <a:srgbClr val="660033"/>
                </a:solidFill>
                <a:latin typeface="Times New Roman"/>
                <a:cs typeface="Times New Roman"/>
              </a:rPr>
              <a:t>low  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sulphur </a:t>
            </a:r>
            <a:r>
              <a:rPr sz="2800" b="1" dirty="0">
                <a:solidFill>
                  <a:srgbClr val="660033"/>
                </a:solidFill>
                <a:latin typeface="Times New Roman"/>
                <a:cs typeface="Times New Roman"/>
              </a:rPr>
              <a:t>and 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ash</a:t>
            </a:r>
            <a:r>
              <a:rPr sz="2800" b="1" spc="-35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content</a:t>
            </a:r>
            <a:r>
              <a:rPr sz="2800" b="1" spc="-5" dirty="0">
                <a:solidFill>
                  <a:srgbClr val="D50092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Reduce </a:t>
            </a:r>
            <a:r>
              <a:rPr sz="2800" dirty="0">
                <a:latin typeface="Times New Roman"/>
                <a:cs typeface="Times New Roman"/>
              </a:rPr>
              <a:t>the no. of </a:t>
            </a:r>
            <a:r>
              <a:rPr sz="2800" spc="-5" dirty="0">
                <a:latin typeface="Times New Roman"/>
                <a:cs typeface="Times New Roman"/>
              </a:rPr>
              <a:t>private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vehicles</a:t>
            </a:r>
            <a:endParaRPr sz="2800" dirty="0">
              <a:latin typeface="Times New Roman"/>
              <a:cs typeface="Times New Roman"/>
            </a:endParaRPr>
          </a:p>
          <a:p>
            <a:pPr marL="355600" marR="8255" indent="-342900">
              <a:lnSpc>
                <a:spcPts val="2690"/>
              </a:lnSpc>
              <a:spcBef>
                <a:spcPts val="650"/>
              </a:spcBef>
              <a:buFont typeface="Wingdings"/>
              <a:buChar char=""/>
              <a:tabLst>
                <a:tab pos="356235" algn="l"/>
                <a:tab pos="1496695" algn="l"/>
                <a:tab pos="2083435" algn="l"/>
                <a:tab pos="3294379" algn="l"/>
                <a:tab pos="4514850" algn="l"/>
                <a:tab pos="5100320" algn="l"/>
                <a:tab pos="5749290" algn="l"/>
                <a:tab pos="6990715" algn="l"/>
                <a:tab pos="7501255" algn="l"/>
              </a:tabLst>
            </a:pPr>
            <a:r>
              <a:rPr sz="2800" spc="-5" dirty="0">
                <a:latin typeface="Times New Roman"/>
                <a:cs typeface="Times New Roman"/>
              </a:rPr>
              <a:t>Ens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es,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sch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ols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dirty="0">
                <a:solidFill>
                  <a:srgbClr val="660033"/>
                </a:solidFill>
                <a:latin typeface="Times New Roman"/>
                <a:cs typeface="Times New Roman"/>
              </a:rPr>
              <a:t>no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t</a:t>
            </a:r>
            <a:r>
              <a:rPr sz="2800" b="1" dirty="0">
                <a:solidFill>
                  <a:srgbClr val="660033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l</a:t>
            </a:r>
            <a:r>
              <a:rPr sz="2800" b="1" dirty="0">
                <a:solidFill>
                  <a:srgbClr val="660033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cated</a:t>
            </a:r>
            <a:r>
              <a:rPr sz="2800" b="1" dirty="0">
                <a:solidFill>
                  <a:srgbClr val="660033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sy  streets.</a:t>
            </a:r>
            <a:endParaRPr sz="2800" dirty="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80000"/>
              </a:lnSpc>
              <a:spcBef>
                <a:spcPts val="695"/>
              </a:spcBef>
              <a:buFont typeface="Wingdings"/>
              <a:buChar char=""/>
              <a:tabLst>
                <a:tab pos="356235" algn="l"/>
                <a:tab pos="1304925" algn="l"/>
                <a:tab pos="2167255" algn="l"/>
                <a:tab pos="3096260" algn="l"/>
                <a:tab pos="3906520" algn="l"/>
                <a:tab pos="4951095" algn="l"/>
                <a:tab pos="5367020" algn="l"/>
                <a:tab pos="6450965" algn="l"/>
              </a:tabLst>
            </a:pP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Pla</a:t>
            </a:r>
            <a:r>
              <a:rPr sz="2800" b="1" dirty="0">
                <a:solidFill>
                  <a:srgbClr val="660033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t</a:t>
            </a:r>
            <a:r>
              <a:rPr sz="2800" b="1" dirty="0">
                <a:solidFill>
                  <a:srgbClr val="660033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t</a:t>
            </a:r>
            <a:r>
              <a:rPr sz="2800" b="1" spc="-55" dirty="0">
                <a:solidFill>
                  <a:srgbClr val="660033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ees</a:t>
            </a:r>
            <a:r>
              <a:rPr sz="2800" b="1" dirty="0">
                <a:solidFill>
                  <a:srgbClr val="660033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along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busy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stre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ts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red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ce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part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cul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es,  </a:t>
            </a:r>
            <a:r>
              <a:rPr sz="2800" spc="-10" dirty="0">
                <a:latin typeface="Times New Roman"/>
                <a:cs typeface="Times New Roman"/>
              </a:rPr>
              <a:t>CO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noise.</a:t>
            </a: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Industries should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situated outside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city</a:t>
            </a:r>
            <a:endParaRPr sz="2800" dirty="0">
              <a:latin typeface="Times New Roman"/>
              <a:cs typeface="Times New Roman"/>
            </a:endParaRPr>
          </a:p>
          <a:p>
            <a:pPr marL="355600" marR="8255" indent="-342900">
              <a:lnSpc>
                <a:spcPts val="2690"/>
              </a:lnSpc>
              <a:spcBef>
                <a:spcPts val="645"/>
              </a:spcBef>
              <a:buFont typeface="Wingdings"/>
              <a:buChar char=""/>
              <a:tabLst>
                <a:tab pos="356235" algn="l"/>
                <a:tab pos="1428115" algn="l"/>
                <a:tab pos="3235960" algn="l"/>
                <a:tab pos="5353050" algn="l"/>
                <a:tab pos="6151880" algn="l"/>
                <a:tab pos="7680959" algn="l"/>
              </a:tabLst>
            </a:pPr>
            <a:r>
              <a:rPr sz="2800" spc="-5" dirty="0">
                <a:latin typeface="Times New Roman"/>
                <a:cs typeface="Times New Roman"/>
              </a:rPr>
              <a:t>Use	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ca</a:t>
            </a:r>
            <a:r>
              <a:rPr sz="2800" b="1" spc="5" dirty="0">
                <a:solidFill>
                  <a:srgbClr val="660033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al</a:t>
            </a:r>
            <a:r>
              <a:rPr sz="2800" b="1" dirty="0">
                <a:solidFill>
                  <a:srgbClr val="660033"/>
                </a:solidFill>
                <a:latin typeface="Times New Roman"/>
                <a:cs typeface="Times New Roman"/>
              </a:rPr>
              <a:t>y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tic</a:t>
            </a:r>
            <a:r>
              <a:rPr sz="2800" b="1" dirty="0">
                <a:solidFill>
                  <a:srgbClr val="660033"/>
                </a:solidFill>
                <a:latin typeface="Times New Roman"/>
                <a:cs typeface="Times New Roman"/>
              </a:rPr>
              <a:t>	</a:t>
            </a:r>
            <a:r>
              <a:rPr sz="2800" b="1" spc="-25" dirty="0">
                <a:solidFill>
                  <a:srgbClr val="660033"/>
                </a:solidFill>
                <a:latin typeface="Times New Roman"/>
                <a:cs typeface="Times New Roman"/>
              </a:rPr>
              <a:t>c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660033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vert</a:t>
            </a:r>
            <a:r>
              <a:rPr sz="2800" b="1" spc="-20" dirty="0">
                <a:solidFill>
                  <a:srgbClr val="660033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rs</a:t>
            </a:r>
            <a:r>
              <a:rPr sz="2800" b="1" dirty="0">
                <a:solidFill>
                  <a:srgbClr val="660033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cont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CO  </a:t>
            </a:r>
            <a:r>
              <a:rPr sz="2800" spc="-5" dirty="0" smtClean="0">
                <a:latin typeface="Times New Roman"/>
                <a:cs typeface="Times New Roman"/>
              </a:rPr>
              <a:t>&amp;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hydrocarbons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3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464" y="344550"/>
            <a:ext cx="6682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heavy" spc="-15" dirty="0">
                <a:solidFill>
                  <a:srgbClr val="0000FF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Control measures </a:t>
            </a:r>
            <a:r>
              <a:rPr sz="4000" b="1" u="heavy" spc="-5" dirty="0">
                <a:solidFill>
                  <a:srgbClr val="0000FF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4000" b="1" u="heavy" spc="55" dirty="0">
                <a:solidFill>
                  <a:srgbClr val="0000FF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heavy" spc="-5" dirty="0">
                <a:solidFill>
                  <a:srgbClr val="0000FF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industries</a:t>
            </a:r>
            <a:endParaRPr sz="4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162557"/>
            <a:ext cx="761555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6350" indent="-342265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emission rates </a:t>
            </a:r>
            <a:r>
              <a:rPr sz="3200" dirty="0">
                <a:latin typeface="Times New Roman"/>
                <a:cs typeface="Times New Roman"/>
              </a:rPr>
              <a:t>should be </a:t>
            </a:r>
            <a:r>
              <a:rPr sz="3200" spc="-5" dirty="0">
                <a:latin typeface="Times New Roman"/>
                <a:cs typeface="Times New Roman"/>
              </a:rPr>
              <a:t>restricted </a:t>
            </a:r>
            <a:r>
              <a:rPr sz="3200" spc="-15" dirty="0">
                <a:latin typeface="Times New Roman"/>
                <a:cs typeface="Times New Roman"/>
              </a:rPr>
              <a:t>to  </a:t>
            </a:r>
            <a:r>
              <a:rPr sz="3200" dirty="0">
                <a:latin typeface="Times New Roman"/>
                <a:cs typeface="Times New Roman"/>
              </a:rPr>
              <a:t>permissible levels by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industries.</a:t>
            </a:r>
          </a:p>
          <a:p>
            <a:pPr marL="354965" marR="5080" indent="-342265" algn="just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Air </a:t>
            </a:r>
            <a:r>
              <a:rPr sz="3200" spc="-5" dirty="0">
                <a:latin typeface="Times New Roman"/>
                <a:cs typeface="Times New Roman"/>
              </a:rPr>
              <a:t>pollution </a:t>
            </a:r>
            <a:r>
              <a:rPr sz="3200" b="1" spc="-10" dirty="0">
                <a:solidFill>
                  <a:srgbClr val="660033"/>
                </a:solidFill>
                <a:latin typeface="Times New Roman"/>
                <a:cs typeface="Times New Roman"/>
              </a:rPr>
              <a:t>control </a:t>
            </a:r>
            <a:r>
              <a:rPr sz="32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equipments </a:t>
            </a:r>
            <a:r>
              <a:rPr sz="3200" dirty="0">
                <a:latin typeface="Times New Roman"/>
                <a:cs typeface="Times New Roman"/>
              </a:rPr>
              <a:t>must </a:t>
            </a:r>
            <a:r>
              <a:rPr sz="3200" spc="-10" dirty="0">
                <a:latin typeface="Times New Roman"/>
                <a:cs typeface="Times New Roman"/>
              </a:rPr>
              <a:t>be  </a:t>
            </a:r>
            <a:r>
              <a:rPr sz="3200" dirty="0">
                <a:latin typeface="Times New Roman"/>
                <a:cs typeface="Times New Roman"/>
              </a:rPr>
              <a:t>made</a:t>
            </a:r>
            <a:r>
              <a:rPr sz="3200" spc="-20" dirty="0">
                <a:latin typeface="Times New Roman"/>
                <a:cs typeface="Times New Roman"/>
              </a:rPr>
              <a:t> mandatory.</a:t>
            </a:r>
            <a:endParaRPr sz="3200" dirty="0">
              <a:latin typeface="Times New Roman"/>
              <a:cs typeface="Times New Roman"/>
            </a:endParaRPr>
          </a:p>
          <a:p>
            <a:pPr marL="354965" marR="5080" indent="-342265" algn="just">
              <a:lnSpc>
                <a:spcPct val="100000"/>
              </a:lnSpc>
              <a:spcBef>
                <a:spcPts val="76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Continuous </a:t>
            </a:r>
            <a:r>
              <a:rPr sz="32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monitoring </a:t>
            </a:r>
            <a:r>
              <a:rPr sz="3200" b="1" dirty="0">
                <a:solidFill>
                  <a:srgbClr val="660033"/>
                </a:solidFill>
                <a:latin typeface="Times New Roman"/>
                <a:cs typeface="Times New Roman"/>
              </a:rPr>
              <a:t>of the </a:t>
            </a:r>
            <a:r>
              <a:rPr sz="3200" b="1" spc="-10" dirty="0">
                <a:solidFill>
                  <a:srgbClr val="660033"/>
                </a:solidFill>
                <a:latin typeface="Times New Roman"/>
                <a:cs typeface="Times New Roman"/>
              </a:rPr>
              <a:t>atmosphere  </a:t>
            </a:r>
            <a:r>
              <a:rPr sz="3200" b="1" dirty="0">
                <a:solidFill>
                  <a:srgbClr val="660033"/>
                </a:solidFill>
                <a:latin typeface="Times New Roman"/>
                <a:cs typeface="Times New Roman"/>
              </a:rPr>
              <a:t>for the </a:t>
            </a:r>
            <a:r>
              <a:rPr sz="32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pollutants</a:t>
            </a:r>
            <a:r>
              <a:rPr sz="3200" spc="-5" dirty="0">
                <a:latin typeface="Times New Roman"/>
                <a:cs typeface="Times New Roman"/>
              </a:rPr>
              <a:t>, to know the pollution  </a:t>
            </a:r>
            <a:r>
              <a:rPr sz="3200" dirty="0">
                <a:latin typeface="Times New Roman"/>
                <a:cs typeface="Times New Roman"/>
              </a:rPr>
              <a:t>levels.</a:t>
            </a:r>
          </a:p>
        </p:txBody>
      </p:sp>
    </p:spTree>
    <p:extLst>
      <p:ext uri="{BB962C8B-B14F-4D97-AF65-F5344CB8AC3E}">
        <p14:creationId xmlns:p14="http://schemas.microsoft.com/office/powerpoint/2010/main" xmlns="" val="23333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104" y="303631"/>
            <a:ext cx="822579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8290" marR="5080" indent="-273939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</a:rPr>
              <a:t>EQUIPMENTS </a:t>
            </a:r>
            <a:r>
              <a:rPr spc="-5" dirty="0">
                <a:solidFill>
                  <a:srgbClr val="0000FF"/>
                </a:solidFill>
              </a:rPr>
              <a:t>USED </a:t>
            </a:r>
            <a:r>
              <a:rPr spc="-35" dirty="0">
                <a:solidFill>
                  <a:srgbClr val="0000FF"/>
                </a:solidFill>
              </a:rPr>
              <a:t>TO </a:t>
            </a:r>
            <a:r>
              <a:rPr dirty="0">
                <a:solidFill>
                  <a:srgbClr val="0000FF"/>
                </a:solidFill>
              </a:rPr>
              <a:t>CONTROL</a:t>
            </a:r>
            <a:r>
              <a:rPr spc="-409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AIR  POLLUTION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0685"/>
            <a:ext cx="8025765" cy="337789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29209" indent="-342900">
              <a:lnSpc>
                <a:spcPct val="90000"/>
              </a:lnSpc>
              <a:spcBef>
                <a:spcPts val="49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Use </a:t>
            </a:r>
            <a:r>
              <a:rPr sz="3200" b="1" dirty="0">
                <a:solidFill>
                  <a:srgbClr val="660033"/>
                </a:solidFill>
                <a:latin typeface="Times New Roman"/>
                <a:cs typeface="Times New Roman"/>
              </a:rPr>
              <a:t>sufficient </a:t>
            </a:r>
            <a:r>
              <a:rPr sz="32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supply </a:t>
            </a:r>
            <a:r>
              <a:rPr sz="3200" b="1" dirty="0">
                <a:solidFill>
                  <a:srgbClr val="660033"/>
                </a:solidFill>
                <a:latin typeface="Times New Roman"/>
                <a:cs typeface="Times New Roman"/>
              </a:rPr>
              <a:t>of oxygen </a:t>
            </a:r>
            <a:r>
              <a:rPr sz="3200" dirty="0">
                <a:latin typeface="Times New Roman"/>
                <a:cs typeface="Times New Roman"/>
              </a:rPr>
              <a:t>in  combustion </a:t>
            </a:r>
            <a:r>
              <a:rPr sz="3200" spc="-15" dirty="0">
                <a:latin typeface="Times New Roman"/>
                <a:cs typeface="Times New Roman"/>
              </a:rPr>
              <a:t>chamber, </a:t>
            </a:r>
            <a:r>
              <a:rPr sz="3200" dirty="0">
                <a:latin typeface="Times New Roman"/>
                <a:cs typeface="Times New Roman"/>
              </a:rPr>
              <a:t>so that the combustion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  complete.</a:t>
            </a: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Use </a:t>
            </a:r>
            <a:r>
              <a:rPr sz="3200" b="1" dirty="0">
                <a:solidFill>
                  <a:srgbClr val="660033"/>
                </a:solidFill>
                <a:latin typeface="Times New Roman"/>
                <a:cs typeface="Times New Roman"/>
              </a:rPr>
              <a:t>mechanical devices </a:t>
            </a:r>
            <a:r>
              <a:rPr sz="3200" dirty="0">
                <a:latin typeface="Times New Roman"/>
                <a:cs typeface="Times New Roman"/>
              </a:rPr>
              <a:t>such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</a:p>
          <a:p>
            <a:pPr marL="762635" indent="-749935">
              <a:lnSpc>
                <a:spcPts val="3650"/>
              </a:lnSpc>
              <a:spcBef>
                <a:spcPts val="385"/>
              </a:spcBef>
              <a:buFont typeface="Wingdings"/>
              <a:buChar char=""/>
              <a:tabLst>
                <a:tab pos="762635" algn="l"/>
                <a:tab pos="76327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scrubbers, cyclones, bag houses</a:t>
            </a:r>
            <a:r>
              <a:rPr sz="32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</a:p>
          <a:p>
            <a:pPr marL="355600" marR="5080">
              <a:lnSpc>
                <a:spcPts val="3460"/>
              </a:lnSpc>
              <a:spcBef>
                <a:spcPts val="24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electro-static precipitators</a:t>
            </a:r>
            <a:r>
              <a:rPr sz="3200" dirty="0">
                <a:latin typeface="Times New Roman"/>
                <a:cs typeface="Times New Roman"/>
              </a:rPr>
              <a:t> to reduce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particulate  pollutants</a:t>
            </a:r>
          </a:p>
        </p:txBody>
      </p:sp>
    </p:spTree>
    <p:extLst>
      <p:ext uri="{BB962C8B-B14F-4D97-AF65-F5344CB8AC3E}">
        <p14:creationId xmlns:p14="http://schemas.microsoft.com/office/powerpoint/2010/main" xmlns="" val="10875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5025" y="244602"/>
            <a:ext cx="5033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FF"/>
                </a:solidFill>
              </a:rPr>
              <a:t>Electrostatic</a:t>
            </a:r>
            <a:r>
              <a:rPr sz="4000" spc="-45" dirty="0">
                <a:solidFill>
                  <a:srgbClr val="0000FF"/>
                </a:solidFill>
              </a:rPr>
              <a:t> </a:t>
            </a:r>
            <a:r>
              <a:rPr sz="4000" dirty="0">
                <a:solidFill>
                  <a:srgbClr val="0000FF"/>
                </a:solidFill>
              </a:rPr>
              <a:t>precipitator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7725156" cy="4855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181600"/>
            <a:ext cx="289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Induced electrostatic charge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835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Filtration device that removes fine particles like dust and smoke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87" y="5638800"/>
            <a:ext cx="3657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Apply </a:t>
            </a:r>
            <a:r>
              <a:rPr lang="en-US" b="1" dirty="0" smtClean="0">
                <a:solidFill>
                  <a:srgbClr val="0000FF"/>
                </a:solidFill>
              </a:rPr>
              <a:t>energy </a:t>
            </a:r>
            <a:r>
              <a:rPr lang="en-US" b="1" dirty="0">
                <a:solidFill>
                  <a:srgbClr val="0000FF"/>
                </a:solidFill>
              </a:rPr>
              <a:t>to </a:t>
            </a:r>
            <a:r>
              <a:rPr lang="en-US" b="1" dirty="0" smtClean="0">
                <a:solidFill>
                  <a:srgbClr val="0000FF"/>
                </a:solidFill>
              </a:rPr>
              <a:t>particulate material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&amp; efficient in energy consumption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5181600"/>
            <a:ext cx="2505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To avoid formation of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Nitrogen Oxide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Sulfur Oxide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Hydrogen Chloride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4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2738" y="230250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FF"/>
                </a:solidFill>
              </a:rPr>
              <a:t>Bag </a:t>
            </a:r>
            <a:r>
              <a:rPr sz="4000" dirty="0">
                <a:solidFill>
                  <a:srgbClr val="0000FF"/>
                </a:solidFill>
              </a:rPr>
              <a:t>house filter/cyclone</a:t>
            </a:r>
            <a:r>
              <a:rPr sz="4000" spc="-65" dirty="0">
                <a:solidFill>
                  <a:srgbClr val="0000FF"/>
                </a:solidFill>
              </a:rPr>
              <a:t> </a:t>
            </a:r>
            <a:r>
              <a:rPr sz="4000" spc="-5" dirty="0">
                <a:solidFill>
                  <a:srgbClr val="0000FF"/>
                </a:solidFill>
              </a:rPr>
              <a:t>separator</a:t>
            </a:r>
            <a:endParaRPr sz="4000" dirty="0">
              <a:solidFill>
                <a:srgbClr val="0000FF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780569"/>
            <a:ext cx="3247355" cy="4419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1600200"/>
            <a:ext cx="4288536" cy="4430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406681" y="914400"/>
            <a:ext cx="4737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Use principle of Inertia (centrifugal force)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Remove larger pieces of </a:t>
            </a:r>
            <a:r>
              <a:rPr lang="en-US" sz="2000" b="1" dirty="0">
                <a:solidFill>
                  <a:srgbClr val="FF0000"/>
                </a:solidFill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</a:rPr>
              <a:t>articulate matter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382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Fabric dust collector/ Fabric filters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6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0" y="76200"/>
            <a:ext cx="2707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4" dirty="0">
                <a:solidFill>
                  <a:srgbClr val="0000FF"/>
                </a:solidFill>
              </a:rPr>
              <a:t>Wet</a:t>
            </a:r>
            <a:r>
              <a:rPr sz="4000" spc="-75" dirty="0">
                <a:solidFill>
                  <a:srgbClr val="0000FF"/>
                </a:solidFill>
              </a:rPr>
              <a:t> </a:t>
            </a:r>
            <a:r>
              <a:rPr sz="4000" dirty="0">
                <a:solidFill>
                  <a:srgbClr val="0000FF"/>
                </a:solidFill>
              </a:rPr>
              <a:t>scrubber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1371600"/>
            <a:ext cx="70866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762000"/>
            <a:ext cx="6162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Apply energy directly to flowing fluid medium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Remove dust particles by capturing in liquid droplets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Scrubbing reagents such as lime and sodium hydroxide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830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Benzene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indent="-228600">
              <a:spcBef>
                <a:spcPts val="615"/>
              </a:spcBef>
              <a:tabLst>
                <a:tab pos="241300" algn="l"/>
              </a:tabLst>
            </a:pPr>
            <a:r>
              <a:rPr lang="en-US" dirty="0">
                <a:latin typeface="Microsoft YaHei UI Light"/>
                <a:cs typeface="Microsoft YaHei UI Light"/>
              </a:rPr>
              <a:t>Benzene </a:t>
            </a:r>
            <a:r>
              <a:rPr lang="en-US" spc="-5" dirty="0">
                <a:latin typeface="Microsoft YaHei UI Light"/>
                <a:cs typeface="Microsoft YaHei UI Light"/>
              </a:rPr>
              <a:t>was discovered </a:t>
            </a:r>
            <a:r>
              <a:rPr lang="en-US" dirty="0">
                <a:latin typeface="Microsoft YaHei UI Light"/>
                <a:cs typeface="Microsoft YaHei UI Light"/>
              </a:rPr>
              <a:t>by </a:t>
            </a:r>
            <a:r>
              <a:rPr lang="en-US" spc="-5" dirty="0">
                <a:latin typeface="Microsoft YaHei UI Light"/>
                <a:cs typeface="Microsoft YaHei UI Light"/>
              </a:rPr>
              <a:t>Michael </a:t>
            </a:r>
            <a:r>
              <a:rPr lang="en-US" spc="-30" dirty="0">
                <a:latin typeface="Microsoft YaHei UI Light"/>
                <a:cs typeface="Microsoft YaHei UI Light"/>
              </a:rPr>
              <a:t>Faraday </a:t>
            </a:r>
            <a:r>
              <a:rPr lang="en-US" dirty="0">
                <a:latin typeface="Microsoft YaHei UI Light"/>
                <a:cs typeface="Microsoft YaHei UI Light"/>
              </a:rPr>
              <a:t>in</a:t>
            </a:r>
            <a:r>
              <a:rPr lang="en-US" spc="15" dirty="0">
                <a:latin typeface="Microsoft YaHei UI Light"/>
                <a:cs typeface="Microsoft YaHei UI Light"/>
              </a:rPr>
              <a:t> </a:t>
            </a:r>
            <a:r>
              <a:rPr lang="en-US" dirty="0">
                <a:latin typeface="Microsoft YaHei UI Light"/>
                <a:cs typeface="Microsoft YaHei UI Light"/>
              </a:rPr>
              <a:t>1825</a:t>
            </a:r>
          </a:p>
          <a:p>
            <a:pPr marL="241300" indent="-228600">
              <a:spcBef>
                <a:spcPts val="625"/>
              </a:spcBef>
              <a:tabLst>
                <a:tab pos="241300" algn="l"/>
              </a:tabLst>
            </a:pPr>
            <a:r>
              <a:rPr lang="en-US" spc="-5" dirty="0">
                <a:latin typeface="Microsoft YaHei UI Light"/>
                <a:cs typeface="Microsoft YaHei UI Light"/>
              </a:rPr>
              <a:t>It </a:t>
            </a:r>
            <a:r>
              <a:rPr lang="en-US" dirty="0">
                <a:latin typeface="Microsoft YaHei UI Light"/>
                <a:cs typeface="Microsoft YaHei UI Light"/>
              </a:rPr>
              <a:t>is an </a:t>
            </a:r>
            <a:r>
              <a:rPr lang="en-US" spc="-10" dirty="0">
                <a:latin typeface="Microsoft YaHei UI Light"/>
                <a:cs typeface="Microsoft YaHei UI Light"/>
              </a:rPr>
              <a:t>aromatic hydrocarbon</a:t>
            </a:r>
            <a:r>
              <a:rPr lang="en-US" spc="-5" dirty="0">
                <a:latin typeface="Microsoft YaHei UI Light"/>
                <a:cs typeface="Microsoft YaHei UI Light"/>
              </a:rPr>
              <a:t> </a:t>
            </a:r>
            <a:r>
              <a:rPr lang="en-US" dirty="0">
                <a:latin typeface="Microsoft YaHei UI Light"/>
                <a:cs typeface="Microsoft YaHei UI Light"/>
              </a:rPr>
              <a:t>compound</a:t>
            </a:r>
          </a:p>
          <a:p>
            <a:pPr marL="241300" indent="-228600">
              <a:spcBef>
                <a:spcPts val="610"/>
              </a:spcBef>
              <a:tabLst>
                <a:tab pos="241300" algn="l"/>
              </a:tabLst>
            </a:pPr>
            <a:r>
              <a:rPr lang="en-US" spc="-5" dirty="0">
                <a:latin typeface="Microsoft YaHei UI Light"/>
                <a:cs typeface="Microsoft YaHei UI Light"/>
              </a:rPr>
              <a:t>Also </a:t>
            </a:r>
            <a:r>
              <a:rPr lang="en-US" spc="-20" dirty="0">
                <a:latin typeface="Microsoft YaHei UI Light"/>
                <a:cs typeface="Microsoft YaHei UI Light"/>
              </a:rPr>
              <a:t>referred </a:t>
            </a:r>
            <a:r>
              <a:rPr lang="en-US" dirty="0">
                <a:latin typeface="Microsoft YaHei UI Light"/>
                <a:cs typeface="Microsoft YaHei UI Light"/>
              </a:rPr>
              <a:t>to as phenol, </a:t>
            </a:r>
            <a:r>
              <a:rPr lang="en-US" dirty="0" err="1">
                <a:latin typeface="Microsoft YaHei UI Light"/>
                <a:cs typeface="Microsoft YaHei UI Light"/>
              </a:rPr>
              <a:t>benzol</a:t>
            </a:r>
            <a:r>
              <a:rPr lang="en-US" dirty="0">
                <a:latin typeface="Microsoft YaHei UI Light"/>
                <a:cs typeface="Microsoft YaHei UI Light"/>
              </a:rPr>
              <a:t>, phenyl</a:t>
            </a:r>
            <a:r>
              <a:rPr lang="en-US" spc="-45" dirty="0">
                <a:latin typeface="Microsoft YaHei UI Light"/>
                <a:cs typeface="Microsoft YaHei UI Light"/>
              </a:rPr>
              <a:t> </a:t>
            </a:r>
            <a:r>
              <a:rPr lang="en-US" spc="-5" dirty="0">
                <a:latin typeface="Microsoft YaHei UI Light"/>
                <a:cs typeface="Microsoft YaHei UI Light"/>
              </a:rPr>
              <a:t>hydride</a:t>
            </a:r>
            <a:endParaRPr lang="en-US" dirty="0">
              <a:latin typeface="Microsoft YaHei UI Light"/>
              <a:cs typeface="Microsoft YaHei UI Light"/>
            </a:endParaRPr>
          </a:p>
          <a:p>
            <a:pPr marL="241300" indent="-228600">
              <a:spcBef>
                <a:spcPts val="615"/>
              </a:spcBef>
              <a:tabLst>
                <a:tab pos="241300" algn="l"/>
              </a:tabLst>
            </a:pPr>
            <a:r>
              <a:rPr lang="en-US" dirty="0">
                <a:latin typeface="Microsoft YaHei UI Light"/>
                <a:cs typeface="Microsoft YaHei UI Light"/>
              </a:rPr>
              <a:t>Chemical formula</a:t>
            </a:r>
            <a:r>
              <a:rPr lang="en-US" spc="-15" dirty="0">
                <a:latin typeface="Microsoft YaHei UI Light"/>
                <a:cs typeface="Microsoft YaHei UI Light"/>
              </a:rPr>
              <a:t> </a:t>
            </a:r>
            <a:r>
              <a:rPr lang="en-US" dirty="0">
                <a:latin typeface="Microsoft YaHei UI Light"/>
                <a:cs typeface="Microsoft YaHei UI Light"/>
              </a:rPr>
              <a:t>C6H6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6975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42007" cy="3081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5644" y="0"/>
            <a:ext cx="2848355" cy="2854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2098" y="0"/>
            <a:ext cx="2551175" cy="2996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4096" y="3744466"/>
            <a:ext cx="2700909" cy="3113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5644" y="3744466"/>
            <a:ext cx="2848355" cy="3113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744466"/>
            <a:ext cx="2342007" cy="3113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06155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SOURCES and USES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715"/>
              </a:spcBef>
              <a:buNone/>
            </a:pPr>
            <a:r>
              <a:rPr lang="en-US" b="1" spc="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SOURCE</a:t>
            </a:r>
            <a:endParaRPr lang="en-US" b="1" dirty="0">
              <a:solidFill>
                <a:srgbClr val="FF0000"/>
              </a:solidFill>
              <a:latin typeface="Microsoft YaHei UI Light"/>
              <a:cs typeface="Microsoft YaHei UI Light"/>
            </a:endParaRPr>
          </a:p>
          <a:p>
            <a:pPr marL="241300" indent="-228600">
              <a:spcBef>
                <a:spcPts val="615"/>
              </a:spcBef>
              <a:tabLst>
                <a:tab pos="241300" algn="l"/>
              </a:tabLst>
            </a:pP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A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natural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component </a:t>
            </a:r>
            <a:r>
              <a:rPr lang="en-US" spc="-4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of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crude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oil &amp; </a:t>
            </a:r>
            <a:r>
              <a:rPr lang="en-US" spc="-1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refined</a:t>
            </a:r>
            <a:r>
              <a:rPr lang="en-US" spc="3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pc="-1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petroleum</a:t>
            </a:r>
            <a:endParaRPr lang="en-US" dirty="0">
              <a:solidFill>
                <a:srgbClr val="000000"/>
              </a:solidFill>
              <a:latin typeface="Microsoft YaHei UI Light"/>
              <a:cs typeface="Microsoft YaHei UI Light"/>
            </a:endParaRPr>
          </a:p>
          <a:p>
            <a:pPr marL="241300" indent="-228600">
              <a:spcBef>
                <a:spcPts val="62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It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is sometimes emitted </a:t>
            </a:r>
            <a:r>
              <a:rPr lang="en-US" spc="-2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from</a:t>
            </a:r>
            <a:r>
              <a:rPr lang="en-US" spc="-7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volcanoes</a:t>
            </a:r>
          </a:p>
          <a:p>
            <a:pPr marL="12700" marR="2661285">
              <a:lnSpc>
                <a:spcPts val="4450"/>
              </a:lnSpc>
              <a:spcBef>
                <a:spcPts val="254"/>
              </a:spcBef>
              <a:tabLst>
                <a:tab pos="361315" algn="l"/>
                <a:tab pos="362585" algn="l"/>
              </a:tabLst>
            </a:pPr>
            <a:r>
              <a:rPr lang="en-US" spc="-1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present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in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tobacco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smoke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&amp; </a:t>
            </a:r>
            <a:r>
              <a:rPr lang="en-US" spc="-15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forest fires  </a:t>
            </a:r>
          </a:p>
          <a:p>
            <a:pPr marL="0" marR="2661285" indent="0">
              <a:lnSpc>
                <a:spcPts val="4450"/>
              </a:lnSpc>
              <a:spcBef>
                <a:spcPts val="254"/>
              </a:spcBef>
              <a:buNone/>
              <a:tabLst>
                <a:tab pos="361315" algn="l"/>
                <a:tab pos="362585" algn="l"/>
              </a:tabLst>
            </a:pPr>
            <a:r>
              <a:rPr lang="en-US" b="1" spc="5" dirty="0" smtClean="0">
                <a:solidFill>
                  <a:srgbClr val="FF0000"/>
                </a:solidFill>
                <a:latin typeface="Microsoft YaHei UI Light"/>
                <a:cs typeface="Microsoft YaHei UI Light"/>
              </a:rPr>
              <a:t>USE</a:t>
            </a:r>
            <a:endParaRPr lang="en-US" b="1" dirty="0">
              <a:solidFill>
                <a:srgbClr val="FF0000"/>
              </a:solidFill>
              <a:latin typeface="Microsoft YaHei UI Light"/>
              <a:cs typeface="Microsoft YaHei UI Light"/>
            </a:endParaRPr>
          </a:p>
          <a:p>
            <a:pPr marL="241300" indent="-228600">
              <a:spcBef>
                <a:spcPts val="375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As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a solvent in extraction </a:t>
            </a:r>
            <a:r>
              <a:rPr lang="en-US" spc="-4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of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other</a:t>
            </a:r>
            <a:r>
              <a:rPr lang="en-US" spc="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substances</a:t>
            </a:r>
          </a:p>
          <a:p>
            <a:pPr marL="241300" marR="260350" indent="-228600">
              <a:lnSpc>
                <a:spcPts val="3460"/>
              </a:lnSpc>
              <a:spcBef>
                <a:spcPts val="1045"/>
              </a:spcBef>
              <a:tabLst>
                <a:tab pos="241300" algn="l"/>
              </a:tabLst>
            </a:pP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In the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manufacture </a:t>
            </a:r>
            <a:r>
              <a:rPr lang="en-US" spc="-4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of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plastics, </a:t>
            </a:r>
            <a:r>
              <a:rPr lang="en-US" spc="-1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resins,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nylon,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synthetic  </a:t>
            </a:r>
            <a:r>
              <a:rPr lang="en-US" spc="-1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fibres,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lubricants, dyes,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detergents,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drugs,</a:t>
            </a:r>
            <a:r>
              <a:rPr lang="en-US" spc="-1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pesticides</a:t>
            </a:r>
            <a:endParaRPr lang="en-US" dirty="0">
              <a:solidFill>
                <a:srgbClr val="000000"/>
              </a:solidFill>
              <a:latin typeface="Microsoft YaHei UI Light"/>
              <a:cs typeface="Microsoft YaHei UI Light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87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j-cs"/>
              </a:rPr>
              <a:t>Primary Pollutants</a:t>
            </a:r>
            <a:endParaRPr lang="en-US" sz="3200" i="1" smtClean="0">
              <a:cs typeface="+mj-cs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Sulfur Oxides (</a:t>
            </a:r>
            <a:r>
              <a:rPr lang="en-US" sz="2800" b="1" dirty="0" err="1" smtClean="0">
                <a:cs typeface="+mn-cs"/>
              </a:rPr>
              <a:t>SOx</a:t>
            </a:r>
            <a:r>
              <a:rPr lang="en-US" sz="2800" b="1" dirty="0" smtClean="0">
                <a:cs typeface="+mn-cs"/>
              </a:rPr>
              <a:t>) 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008000"/>
                </a:solidFill>
              </a:rPr>
              <a:t>SO2 - sulfur dioxide 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produced largely through coal burning 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responsible for acid rain problem </a:t>
            </a:r>
          </a:p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Volatile Organic Compounds (VOCs) 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highly reactive organic compounds </a:t>
            </a:r>
            <a:r>
              <a:rPr lang="en-US" sz="2400" b="1" dirty="0" smtClean="0">
                <a:solidFill>
                  <a:srgbClr val="008000"/>
                </a:solidFill>
              </a:rPr>
              <a:t>(carbon compounds; plants (Isoprene, Terpenes)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released through incomplete combustion and industrial sources (</a:t>
            </a:r>
            <a:r>
              <a:rPr lang="en-US" sz="2400" b="1" dirty="0" smtClean="0">
                <a:solidFill>
                  <a:srgbClr val="008000"/>
                </a:solidFill>
              </a:rPr>
              <a:t>Paints and coatings), (Solvents; ethyl acetate, Acetone etc)</a:t>
            </a:r>
          </a:p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Particulate Matter (dust, ash, smoke, salt) 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10 um particles (PM10) stay </a:t>
            </a:r>
            <a:r>
              <a:rPr lang="en-US" sz="2400" b="1" dirty="0" smtClean="0">
                <a:solidFill>
                  <a:srgbClr val="008000"/>
                </a:solidFill>
              </a:rPr>
              <a:t>lodged in your lungs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2.5 um particles (PM2.5) can </a:t>
            </a:r>
            <a:r>
              <a:rPr lang="en-US" sz="2400" b="1" dirty="0" smtClean="0">
                <a:solidFill>
                  <a:srgbClr val="008000"/>
                </a:solidFill>
              </a:rPr>
              <a:t>enter blood stream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477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Sources of Exposure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lang="en-US" b="1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OUTDOORS</a:t>
            </a:r>
          </a:p>
          <a:p>
            <a:pPr marL="241300" indent="-228600">
              <a:spcBef>
                <a:spcPts val="575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Burning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coal &amp;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crude</a:t>
            </a:r>
            <a:r>
              <a:rPr lang="en-US" spc="2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oil</a:t>
            </a:r>
          </a:p>
          <a:p>
            <a:pPr marL="241300" indent="-228600">
              <a:spcBef>
                <a:spcPts val="565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Ambient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air </a:t>
            </a:r>
            <a:r>
              <a:rPr lang="en-US" spc="-1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around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waste</a:t>
            </a:r>
            <a:r>
              <a:rPr lang="en-US" spc="2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site</a:t>
            </a:r>
            <a:endParaRPr lang="en-US" dirty="0">
              <a:solidFill>
                <a:srgbClr val="000000"/>
              </a:solidFill>
              <a:latin typeface="Microsoft YaHei UI Light"/>
              <a:cs typeface="Microsoft YaHei UI Light"/>
            </a:endParaRPr>
          </a:p>
          <a:p>
            <a:pPr marL="241300" indent="-228600">
              <a:spcBef>
                <a:spcPts val="565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Gas stations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&amp; motor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vehicle exhaust</a:t>
            </a:r>
            <a:r>
              <a:rPr lang="en-US" spc="1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fumes</a:t>
            </a:r>
            <a:endParaRPr lang="en-US" dirty="0">
              <a:solidFill>
                <a:srgbClr val="000000"/>
              </a:solidFill>
              <a:latin typeface="Microsoft YaHei UI Light"/>
              <a:cs typeface="Microsoft YaHei UI Light"/>
            </a:endParaRPr>
          </a:p>
          <a:p>
            <a:pPr marL="241300" indent="-228600">
              <a:spcBef>
                <a:spcPts val="58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Industrial</a:t>
            </a:r>
            <a:r>
              <a:rPr lang="en-US" spc="2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emissions</a:t>
            </a:r>
            <a:endParaRPr lang="en-US" dirty="0">
              <a:solidFill>
                <a:srgbClr val="000000"/>
              </a:solidFill>
              <a:latin typeface="Microsoft YaHei UI Light"/>
              <a:cs typeface="Microsoft YaHei UI Light"/>
            </a:endParaRPr>
          </a:p>
          <a:p>
            <a:pPr marL="241300" indent="-228600">
              <a:spcBef>
                <a:spcPts val="565"/>
              </a:spcBef>
              <a:tabLst>
                <a:tab pos="241300" algn="l"/>
              </a:tabLst>
            </a:pPr>
            <a:r>
              <a:rPr lang="en-US" spc="-5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Petrol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pc="-5" dirty="0" err="1">
                <a:solidFill>
                  <a:srgbClr val="000000"/>
                </a:solidFill>
                <a:latin typeface="Microsoft YaHei UI Light"/>
                <a:cs typeface="Microsoft YaHei UI Light"/>
              </a:rPr>
              <a:t>vapour</a:t>
            </a:r>
            <a:endParaRPr lang="en-US" dirty="0">
              <a:solidFill>
                <a:srgbClr val="000000"/>
              </a:solidFill>
              <a:latin typeface="Microsoft YaHei UI Light"/>
              <a:cs typeface="Microsoft YaHei UI Light"/>
            </a:endParaRPr>
          </a:p>
          <a:p>
            <a:pPr marL="241300" indent="-228600">
              <a:spcBef>
                <a:spcPts val="565"/>
              </a:spcBef>
              <a:tabLst>
                <a:tab pos="241300" algn="l"/>
              </a:tabLst>
            </a:pPr>
            <a:r>
              <a:rPr lang="en-US" spc="-9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Tobacco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smoke</a:t>
            </a:r>
            <a:r>
              <a:rPr lang="en-US" spc="1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inhalation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262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Sources of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b="1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INDOORS</a:t>
            </a:r>
          </a:p>
          <a:p>
            <a:pPr marL="241300" indent="-228600">
              <a:spcBef>
                <a:spcPts val="580"/>
              </a:spcBef>
              <a:tabLst>
                <a:tab pos="241300" algn="l"/>
              </a:tabLst>
            </a:pPr>
            <a:r>
              <a:rPr lang="en-US" spc="-9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Tobacco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smoke</a:t>
            </a:r>
            <a:endParaRPr lang="en-US" dirty="0">
              <a:solidFill>
                <a:srgbClr val="000000"/>
              </a:solidFill>
              <a:latin typeface="Microsoft YaHei UI Light"/>
              <a:cs typeface="Microsoft YaHei UI Light"/>
            </a:endParaRPr>
          </a:p>
          <a:p>
            <a:pPr marL="241300" indent="-228600">
              <a:spcBef>
                <a:spcPts val="565"/>
              </a:spcBef>
              <a:tabLst>
                <a:tab pos="241300" algn="l"/>
              </a:tabLst>
            </a:pPr>
            <a:r>
              <a:rPr lang="en-US" spc="-1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Industrial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use </a:t>
            </a:r>
            <a:r>
              <a:rPr lang="en-US" spc="-5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of</a:t>
            </a:r>
            <a:r>
              <a:rPr lang="en-US" spc="3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benzene</a:t>
            </a:r>
            <a:endParaRPr lang="en-US" dirty="0">
              <a:solidFill>
                <a:srgbClr val="000000"/>
              </a:solidFill>
              <a:latin typeface="Microsoft YaHei UI Light"/>
              <a:cs typeface="Microsoft YaHei UI Light"/>
            </a:endParaRPr>
          </a:p>
          <a:p>
            <a:pPr marL="241300" marR="5080" indent="-228600">
              <a:lnSpc>
                <a:spcPts val="3890"/>
              </a:lnSpc>
              <a:spcBef>
                <a:spcPts val="105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Air </a:t>
            </a:r>
            <a:r>
              <a:rPr lang="en-US" spc="-2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from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benzene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containing </a:t>
            </a:r>
            <a:r>
              <a:rPr lang="en-US" spc="-1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products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( glue,  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paint,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wax, </a:t>
            </a:r>
            <a:r>
              <a:rPr lang="en-US" spc="-1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detergents</a:t>
            </a:r>
            <a:r>
              <a:rPr lang="en-US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352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77" y="274638"/>
            <a:ext cx="8573910" cy="1143000"/>
          </a:xfrm>
        </p:spPr>
        <p:txBody>
          <a:bodyPr>
            <a:normAutofit/>
          </a:bodyPr>
          <a:lstStyle/>
          <a:p>
            <a:pPr marR="5080">
              <a:lnSpc>
                <a:spcPts val="5015"/>
              </a:lnSpc>
              <a:spcBef>
                <a:spcPts val="105"/>
              </a:spcBef>
            </a:pPr>
            <a:r>
              <a:rPr lang="en-US" b="1" spc="-40" dirty="0">
                <a:solidFill>
                  <a:srgbClr val="0000FF"/>
                </a:solidFill>
              </a:rPr>
              <a:t>SYMPTOMS </a:t>
            </a:r>
            <a:r>
              <a:rPr lang="en-US" b="1" spc="5" dirty="0">
                <a:solidFill>
                  <a:srgbClr val="0000FF"/>
                </a:solidFill>
              </a:rPr>
              <a:t>OF</a:t>
            </a:r>
            <a:r>
              <a:rPr lang="en-US" b="1" spc="-55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BENZENE </a:t>
            </a:r>
            <a:r>
              <a:rPr lang="en-US" b="1" spc="-5" dirty="0" smtClean="0">
                <a:solidFill>
                  <a:srgbClr val="0000FF"/>
                </a:solidFill>
              </a:rPr>
              <a:t>E</a:t>
            </a:r>
            <a:r>
              <a:rPr lang="en-US" b="1" spc="15" dirty="0" smtClean="0">
                <a:solidFill>
                  <a:srgbClr val="0000FF"/>
                </a:solidFill>
              </a:rPr>
              <a:t>X</a:t>
            </a:r>
            <a:r>
              <a:rPr lang="en-US" b="1" spc="-5" dirty="0" smtClean="0">
                <a:solidFill>
                  <a:srgbClr val="0000FF"/>
                </a:solidFill>
              </a:rPr>
              <a:t>POSURE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89465"/>
            <a:ext cx="8932333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2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INHALATION</a:t>
            </a:r>
            <a:r>
              <a:rPr lang="en-US" b="1" spc="-50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b="1" spc="-2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SYMPTOMS:</a:t>
            </a:r>
            <a:endParaRPr lang="en-US" b="1" dirty="0">
              <a:solidFill>
                <a:srgbClr val="FF0000"/>
              </a:solidFill>
              <a:latin typeface="Microsoft YaHei UI Light"/>
              <a:cs typeface="Microsoft YaHei UI Light"/>
            </a:endParaRPr>
          </a:p>
          <a:p>
            <a:pPr marL="377190" indent="-36512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376555" algn="l"/>
                <a:tab pos="377825" algn="l"/>
              </a:tabLst>
            </a:pPr>
            <a:r>
              <a:rPr lang="en-US" sz="24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Irritated nose </a:t>
            </a:r>
            <a:r>
              <a:rPr lang="en-US" sz="24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and </a:t>
            </a:r>
            <a:r>
              <a:rPr lang="en-US" sz="2400" spc="-1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throat, </a:t>
            </a:r>
            <a:r>
              <a:rPr lang="en-US" sz="24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sneezing,</a:t>
            </a:r>
            <a:r>
              <a:rPr lang="en-US" sz="2400" spc="-1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400" spc="-5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coughing</a:t>
            </a:r>
            <a:r>
              <a:rPr lang="en-US" sz="2400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, </a:t>
            </a:r>
            <a:r>
              <a:rPr lang="en-US" sz="2400" spc="-10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drowsiness</a:t>
            </a:r>
            <a:r>
              <a:rPr lang="en-US" sz="2400" spc="-1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dizziness, </a:t>
            </a:r>
            <a:r>
              <a:rPr lang="en-US" sz="24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confusion, </a:t>
            </a:r>
            <a:r>
              <a:rPr lang="en-US" sz="2400" spc="-1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tremors,  </a:t>
            </a:r>
            <a:r>
              <a:rPr lang="en-US" sz="24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unconsciousness, headaches,</a:t>
            </a:r>
            <a:r>
              <a:rPr lang="en-US" sz="2400" spc="6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400" spc="-5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euphoria</a:t>
            </a:r>
            <a:r>
              <a:rPr lang="en-US" sz="2400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, </a:t>
            </a:r>
            <a:r>
              <a:rPr lang="en-US" sz="2400" spc="-5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rapid </a:t>
            </a:r>
            <a:r>
              <a:rPr lang="en-US" sz="24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and </a:t>
            </a:r>
            <a:r>
              <a:rPr lang="en-US" sz="2400" spc="-1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irregular </a:t>
            </a:r>
            <a:r>
              <a:rPr lang="en-US" sz="2400" spc="3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heart </a:t>
            </a:r>
            <a:r>
              <a:rPr lang="en-US" sz="24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beat,</a:t>
            </a:r>
            <a:r>
              <a:rPr lang="en-US" sz="2400" spc="-1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4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vascular  congestion </a:t>
            </a:r>
            <a:r>
              <a:rPr lang="en-US" sz="24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in</a:t>
            </a:r>
            <a:r>
              <a:rPr lang="en-US" sz="2400" spc="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brain, </a:t>
            </a:r>
            <a:r>
              <a:rPr lang="en-US" sz="2400" spc="-5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congestive</a:t>
            </a:r>
            <a:r>
              <a:rPr lang="en-US" sz="2400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400" spc="-5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gastritis</a:t>
            </a:r>
            <a:r>
              <a:rPr lang="en-US" sz="2400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, </a:t>
            </a:r>
            <a:r>
              <a:rPr lang="en-US" sz="2400" spc="-5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kidney</a:t>
            </a:r>
            <a:r>
              <a:rPr lang="en-US" sz="2400" spc="-10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4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congestion</a:t>
            </a:r>
            <a:endParaRPr lang="en-US" sz="2400" dirty="0">
              <a:solidFill>
                <a:srgbClr val="000000"/>
              </a:solidFill>
              <a:latin typeface="Microsoft YaHei UI Light"/>
              <a:cs typeface="Microsoft YaHei UI Light"/>
            </a:endParaRPr>
          </a:p>
          <a:p>
            <a:pPr marL="377190" indent="-36512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376555" algn="l"/>
                <a:tab pos="377825" algn="l"/>
              </a:tabLst>
            </a:pPr>
            <a:r>
              <a:rPr lang="en-US" sz="24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death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7" y="3441364"/>
            <a:ext cx="8932333" cy="331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lang="en-US" b="1" dirty="0">
                <a:solidFill>
                  <a:srgbClr val="FF0000"/>
                </a:solidFill>
              </a:rPr>
              <a:t>INGESTION</a:t>
            </a:r>
            <a:r>
              <a:rPr lang="en-US" b="1" spc="-35" dirty="0">
                <a:solidFill>
                  <a:srgbClr val="FF0000"/>
                </a:solidFill>
              </a:rPr>
              <a:t> </a:t>
            </a:r>
            <a:r>
              <a:rPr lang="en-US" b="1" spc="-30" dirty="0">
                <a:solidFill>
                  <a:srgbClr val="FF0000"/>
                </a:solidFill>
              </a:rPr>
              <a:t>SYMPTOMS:</a:t>
            </a:r>
          </a:p>
          <a:p>
            <a:pPr marL="241300" marR="5080" indent="-228600">
              <a:lnSpc>
                <a:spcPts val="3890"/>
              </a:lnSpc>
              <a:spcBef>
                <a:spcPts val="1065"/>
              </a:spcBef>
              <a:buFont typeface="Arial"/>
              <a:buChar char="•"/>
              <a:tabLst>
                <a:tab pos="241300" algn="l"/>
                <a:tab pos="4149090" algn="l"/>
              </a:tabLst>
            </a:pPr>
            <a:r>
              <a:rPr lang="en-US" sz="2400" spc="-45" dirty="0"/>
              <a:t>Vomiting,</a:t>
            </a:r>
            <a:r>
              <a:rPr lang="en-US" sz="2400" spc="10" dirty="0"/>
              <a:t> </a:t>
            </a:r>
            <a:r>
              <a:rPr lang="en-US" sz="2400" dirty="0" smtClean="0"/>
              <a:t>causing aspiration</a:t>
            </a:r>
            <a:r>
              <a:rPr lang="en-US" sz="2400" dirty="0"/>
              <a:t>, </a:t>
            </a:r>
            <a:r>
              <a:rPr lang="en-US" sz="2400" spc="-15" dirty="0"/>
              <a:t>breathing </a:t>
            </a:r>
            <a:r>
              <a:rPr lang="en-US" sz="2400" spc="-10" dirty="0"/>
              <a:t>problems  </a:t>
            </a:r>
            <a:r>
              <a:rPr lang="en-US" sz="2400" dirty="0"/>
              <a:t>and</a:t>
            </a:r>
            <a:r>
              <a:rPr lang="en-US" sz="2400" spc="-5" dirty="0"/>
              <a:t> coughing</a:t>
            </a:r>
            <a:r>
              <a:rPr lang="en-US" sz="2400" spc="-5" dirty="0" smtClean="0"/>
              <a:t>, </a:t>
            </a:r>
            <a:r>
              <a:rPr lang="en-US" sz="2400" dirty="0" smtClean="0"/>
              <a:t>irritation </a:t>
            </a:r>
            <a:r>
              <a:rPr lang="en-US" sz="2400" spc="-50" dirty="0"/>
              <a:t>of </a:t>
            </a:r>
            <a:r>
              <a:rPr lang="en-US" sz="2400" dirty="0"/>
              <a:t>the </a:t>
            </a:r>
            <a:r>
              <a:rPr lang="en-US" sz="2400" spc="-5" dirty="0"/>
              <a:t>stomach, </a:t>
            </a:r>
            <a:r>
              <a:rPr lang="en-US" sz="2400" spc="-15" dirty="0"/>
              <a:t>toxic </a:t>
            </a:r>
            <a:r>
              <a:rPr lang="en-US" sz="2400" dirty="0" smtClean="0"/>
              <a:t>gastritis</a:t>
            </a:r>
            <a:r>
              <a:rPr lang="en-US" sz="2400" spc="-5" dirty="0" smtClean="0"/>
              <a:t> </a:t>
            </a:r>
            <a:r>
              <a:rPr lang="en-US" sz="2400" dirty="0" smtClean="0"/>
              <a:t>dizziness</a:t>
            </a:r>
            <a:r>
              <a:rPr lang="en-US" sz="2400" dirty="0"/>
              <a:t>, </a:t>
            </a:r>
            <a:r>
              <a:rPr lang="en-US" sz="2400" spc="-5" dirty="0"/>
              <a:t>sleepiness,</a:t>
            </a:r>
            <a:r>
              <a:rPr lang="en-US" sz="2400" spc="-25" dirty="0"/>
              <a:t> </a:t>
            </a:r>
            <a:r>
              <a:rPr lang="en-US" sz="2400" spc="-5" dirty="0"/>
              <a:t>convulsions</a:t>
            </a:r>
            <a:r>
              <a:rPr lang="en-US" sz="2400" spc="-5" dirty="0" smtClean="0"/>
              <a:t>, rapid </a:t>
            </a:r>
            <a:r>
              <a:rPr lang="en-US" sz="2400" spc="-5" dirty="0"/>
              <a:t>and </a:t>
            </a:r>
            <a:r>
              <a:rPr lang="en-US" sz="2400" spc="-10" dirty="0"/>
              <a:t>irregular </a:t>
            </a:r>
            <a:r>
              <a:rPr lang="en-US" sz="2400" spc="30" dirty="0"/>
              <a:t>heart</a:t>
            </a:r>
            <a:r>
              <a:rPr lang="en-US" sz="2400" spc="5" dirty="0"/>
              <a:t> </a:t>
            </a:r>
            <a:r>
              <a:rPr lang="en-US" sz="2400" dirty="0" smtClean="0"/>
              <a:t>beat </a:t>
            </a:r>
            <a:r>
              <a:rPr lang="en-US" sz="2400" b="1" dirty="0" smtClean="0">
                <a:solidFill>
                  <a:srgbClr val="0000FF"/>
                </a:solidFill>
              </a:rPr>
              <a:t>(Lower levels (700–3,000 ppm)</a:t>
            </a:r>
            <a:endParaRPr lang="en-US" sz="2400" b="1" dirty="0">
              <a:solidFill>
                <a:srgbClr val="0000FF"/>
              </a:solidFill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 smtClean="0"/>
              <a:t>Death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Brief exposure (5–10 minutes) to very high levels of benzene in air (10,000–20,000 ppm)  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643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Exposure to Benzene Effects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0665" marR="5080" indent="-228600" algn="just">
              <a:lnSpc>
                <a:spcPts val="3890"/>
              </a:lnSpc>
              <a:spcBef>
                <a:spcPts val="780"/>
              </a:spcBef>
              <a:tabLst>
                <a:tab pos="241300" algn="l"/>
              </a:tabLst>
            </a:pPr>
            <a:r>
              <a:rPr lang="en-US" sz="28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Severity </a:t>
            </a:r>
            <a:r>
              <a:rPr lang="en-US" sz="2800" spc="-5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of </a:t>
            </a:r>
            <a:r>
              <a:rPr lang="en-US" sz="28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effects </a:t>
            </a:r>
            <a:r>
              <a:rPr lang="en-US" sz="28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is </a:t>
            </a:r>
            <a:r>
              <a:rPr lang="en-US" sz="28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dependent </a:t>
            </a:r>
            <a:r>
              <a:rPr lang="en-US" sz="2800" spc="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on</a:t>
            </a:r>
            <a:r>
              <a:rPr lang="en-US" sz="2800" b="1" spc="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b="1" i="1" u="heavy" spc="-10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icrosoft YaHei UI Light"/>
                <a:cs typeface="Microsoft YaHei UI Light"/>
              </a:rPr>
              <a:t>amount, </a:t>
            </a:r>
            <a:r>
              <a:rPr lang="en-US" b="1" i="1" u="heavy" spc="-11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icrosoft YaHei UI Light"/>
                <a:cs typeface="Microsoft YaHei UI Light"/>
              </a:rPr>
              <a:t>route  and </a:t>
            </a:r>
            <a:r>
              <a:rPr lang="en-US" b="1" i="1" u="heavy" spc="-9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icrosoft YaHei UI Light"/>
                <a:cs typeface="Microsoft YaHei UI Light"/>
              </a:rPr>
              <a:t>length </a:t>
            </a:r>
            <a:r>
              <a:rPr lang="en-US" b="1" i="1" u="heavy" spc="-14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icrosoft YaHei UI Light"/>
                <a:cs typeface="Microsoft YaHei UI Light"/>
              </a:rPr>
              <a:t>of </a:t>
            </a:r>
            <a:r>
              <a:rPr lang="en-US" b="1" i="1" u="heavy" spc="-11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icrosoft YaHei UI Light"/>
                <a:cs typeface="Microsoft YaHei UI Light"/>
              </a:rPr>
              <a:t>exposure </a:t>
            </a:r>
            <a:r>
              <a:rPr lang="en-US" b="1" i="1" u="heavy" spc="-8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icrosoft YaHei UI Light"/>
                <a:cs typeface="Microsoft YaHei UI Light"/>
              </a:rPr>
              <a:t>time, </a:t>
            </a:r>
            <a:r>
              <a:rPr lang="en-US" b="1" i="1" u="heavy" spc="-11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icrosoft YaHei UI Light"/>
                <a:cs typeface="Microsoft YaHei UI Light"/>
              </a:rPr>
              <a:t>age and </a:t>
            </a:r>
            <a:r>
              <a:rPr lang="en-US" b="1" i="1" u="heavy" spc="-12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icrosoft YaHei UI Light"/>
                <a:cs typeface="Microsoft YaHei UI Light"/>
              </a:rPr>
              <a:t>pre </a:t>
            </a:r>
            <a:r>
              <a:rPr lang="en-US" b="1" i="1" u="heavy" spc="-8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icrosoft YaHei UI Light"/>
                <a:cs typeface="Microsoft YaHei UI Light"/>
              </a:rPr>
              <a:t>existing  </a:t>
            </a:r>
            <a:r>
              <a:rPr lang="en-US" b="1" i="1" u="heavy" spc="-10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icrosoft YaHei UI Light"/>
                <a:cs typeface="Microsoft YaHei UI Light"/>
              </a:rPr>
              <a:t>medical </a:t>
            </a:r>
            <a:r>
              <a:rPr lang="en-US" b="1" i="1" u="heavy" spc="-9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icrosoft YaHei UI Light"/>
                <a:cs typeface="Microsoft YaHei UI Light"/>
              </a:rPr>
              <a:t>condition</a:t>
            </a:r>
            <a:r>
              <a:rPr lang="en-US" b="1" i="1" spc="-9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800" spc="-5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of </a:t>
            </a:r>
            <a:r>
              <a:rPr lang="en-US" sz="28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the person</a:t>
            </a:r>
            <a:r>
              <a:rPr lang="en-US" sz="2800" spc="1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8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exposed.</a:t>
            </a:r>
            <a:endParaRPr lang="en-US" sz="2800" dirty="0">
              <a:solidFill>
                <a:srgbClr val="000000"/>
              </a:solidFill>
              <a:latin typeface="Microsoft YaHei UI Light"/>
              <a:cs typeface="Microsoft YaHei UI Light"/>
            </a:endParaRPr>
          </a:p>
          <a:p>
            <a:pPr marL="241300" marR="315595" indent="-228600">
              <a:lnSpc>
                <a:spcPct val="90000"/>
              </a:lnSpc>
              <a:spcBef>
                <a:spcPts val="950"/>
              </a:spcBef>
              <a:tabLst>
                <a:tab pos="241300" algn="l"/>
              </a:tabLst>
            </a:pPr>
            <a:r>
              <a:rPr lang="en-US" sz="28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Damage to </a:t>
            </a:r>
            <a:r>
              <a:rPr lang="en-US" sz="28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both </a:t>
            </a:r>
            <a:r>
              <a:rPr lang="en-US" sz="2800" spc="-5" dirty="0" err="1">
                <a:solidFill>
                  <a:srgbClr val="000000"/>
                </a:solidFill>
                <a:latin typeface="Microsoft YaHei UI Light"/>
                <a:cs typeface="Microsoft YaHei UI Light"/>
              </a:rPr>
              <a:t>humoral</a:t>
            </a:r>
            <a:r>
              <a:rPr lang="en-US" sz="28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and cellular  components </a:t>
            </a:r>
            <a:r>
              <a:rPr lang="en-US" sz="2800" spc="-5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of </a:t>
            </a:r>
            <a:r>
              <a:rPr lang="en-US" sz="28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the immune </a:t>
            </a:r>
            <a:r>
              <a:rPr lang="en-US" sz="28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system can occur </a:t>
            </a:r>
            <a:r>
              <a:rPr lang="en-US" sz="28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in  </a:t>
            </a:r>
            <a:r>
              <a:rPr lang="en-US" sz="28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humans </a:t>
            </a:r>
            <a:r>
              <a:rPr lang="en-US" sz="28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following inhalation</a:t>
            </a:r>
            <a:r>
              <a:rPr lang="en-US" sz="2800" spc="7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800" spc="-1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exposure</a:t>
            </a:r>
            <a:endParaRPr lang="en-US" sz="2800" dirty="0">
              <a:solidFill>
                <a:srgbClr val="000000"/>
              </a:solidFill>
              <a:latin typeface="Microsoft YaHei UI Light"/>
              <a:cs typeface="Microsoft YaHei UI Light"/>
            </a:endParaRPr>
          </a:p>
          <a:p>
            <a:pPr marL="241300" marR="53340" indent="-228600">
              <a:lnSpc>
                <a:spcPts val="3890"/>
              </a:lnSpc>
              <a:spcBef>
                <a:spcPts val="1050"/>
              </a:spcBef>
              <a:tabLst>
                <a:tab pos="241300" algn="l"/>
              </a:tabLst>
            </a:pPr>
            <a:r>
              <a:rPr lang="en-US" sz="28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Damage the </a:t>
            </a:r>
            <a:r>
              <a:rPr lang="en-US" sz="28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immune system </a:t>
            </a:r>
            <a:r>
              <a:rPr lang="en-US" sz="28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by </a:t>
            </a:r>
            <a:r>
              <a:rPr lang="en-US" sz="28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altering </a:t>
            </a:r>
            <a:r>
              <a:rPr lang="en-US" sz="28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antibody  blood</a:t>
            </a:r>
            <a:r>
              <a:rPr lang="en-US" sz="28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levels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6717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Long Term Exposure to Benzene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6" y="1439332"/>
            <a:ext cx="8531578" cy="5291668"/>
          </a:xfrm>
        </p:spPr>
        <p:txBody>
          <a:bodyPr>
            <a:noAutofit/>
          </a:bodyPr>
          <a:lstStyle/>
          <a:p>
            <a:pPr marL="12700"/>
            <a:r>
              <a:rPr lang="en-US" sz="2400" b="1" spc="-1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Exposure </a:t>
            </a:r>
            <a:r>
              <a:rPr lang="en-US" sz="2400" b="1" spc="-4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of </a:t>
            </a:r>
            <a:r>
              <a:rPr lang="en-US" sz="2400" b="1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a </a:t>
            </a:r>
            <a:r>
              <a:rPr lang="en-US" sz="2400" b="1" spc="-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year </a:t>
            </a:r>
            <a:r>
              <a:rPr lang="en-US" sz="2400" b="1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or </a:t>
            </a:r>
            <a:r>
              <a:rPr lang="en-US" sz="2400" b="1" spc="-20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more </a:t>
            </a:r>
            <a:r>
              <a:rPr lang="en-US" sz="2400" b="1" spc="-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can</a:t>
            </a:r>
            <a:r>
              <a:rPr lang="en-US" sz="2400" b="1" spc="40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400" b="1" spc="-5" dirty="0" smtClean="0">
                <a:solidFill>
                  <a:srgbClr val="FF0000"/>
                </a:solidFill>
                <a:latin typeface="Microsoft YaHei UI Light"/>
                <a:cs typeface="Microsoft YaHei UI Light"/>
              </a:rPr>
              <a:t>cause:</a:t>
            </a:r>
            <a:endParaRPr lang="en-US" sz="2400" b="1" dirty="0" smtClean="0">
              <a:solidFill>
                <a:srgbClr val="FF0000"/>
              </a:solidFill>
              <a:latin typeface="Microsoft YaHei UI Light"/>
              <a:cs typeface="Microsoft YaHei UI Light"/>
            </a:endParaRPr>
          </a:p>
          <a:p>
            <a:pPr marL="12700"/>
            <a:r>
              <a:rPr lang="en-US" sz="2400" b="1" spc="-5" dirty="0" smtClean="0">
                <a:solidFill>
                  <a:srgbClr val="0000FF"/>
                </a:solidFill>
                <a:latin typeface="Microsoft YaHei UI Light"/>
                <a:cs typeface="Microsoft YaHei UI Light"/>
              </a:rPr>
              <a:t>Harmful </a:t>
            </a:r>
            <a:r>
              <a:rPr lang="en-US" sz="2400" b="1" spc="-10" dirty="0" smtClean="0">
                <a:solidFill>
                  <a:srgbClr val="0000FF"/>
                </a:solidFill>
                <a:latin typeface="Microsoft YaHei UI Light"/>
                <a:cs typeface="Microsoft YaHei UI Light"/>
              </a:rPr>
              <a:t>effects </a:t>
            </a:r>
            <a:r>
              <a:rPr lang="en-US" sz="2400" b="1" dirty="0" smtClean="0">
                <a:solidFill>
                  <a:srgbClr val="0000FF"/>
                </a:solidFill>
                <a:latin typeface="Microsoft YaHei UI Light"/>
                <a:cs typeface="Microsoft YaHei UI Light"/>
              </a:rPr>
              <a:t>on the </a:t>
            </a:r>
            <a:r>
              <a:rPr lang="en-US" sz="2400" b="1" spc="-5" dirty="0" smtClean="0">
                <a:solidFill>
                  <a:srgbClr val="0000FF"/>
                </a:solidFill>
                <a:latin typeface="Microsoft YaHei UI Light"/>
                <a:cs typeface="Microsoft YaHei UI Light"/>
              </a:rPr>
              <a:t>bone </a:t>
            </a:r>
            <a:r>
              <a:rPr lang="en-US" sz="2400" b="1" spc="-15" dirty="0" smtClean="0">
                <a:solidFill>
                  <a:srgbClr val="0000FF"/>
                </a:solidFill>
                <a:latin typeface="Microsoft YaHei UI Light"/>
                <a:cs typeface="Microsoft YaHei UI Light"/>
              </a:rPr>
              <a:t>marrow resulting </a:t>
            </a:r>
            <a:r>
              <a:rPr lang="en-US" sz="2400" b="1" dirty="0" smtClean="0">
                <a:solidFill>
                  <a:srgbClr val="0000FF"/>
                </a:solidFill>
                <a:latin typeface="Microsoft YaHei UI Light"/>
                <a:cs typeface="Microsoft YaHei UI Light"/>
              </a:rPr>
              <a:t>in </a:t>
            </a:r>
            <a:r>
              <a:rPr lang="en-US" sz="2400" b="1" spc="-5" dirty="0" smtClean="0">
                <a:solidFill>
                  <a:srgbClr val="0000FF"/>
                </a:solidFill>
                <a:latin typeface="Microsoft YaHei UI Light"/>
                <a:cs typeface="Microsoft YaHei UI Light"/>
              </a:rPr>
              <a:t>aplastic </a:t>
            </a:r>
            <a:r>
              <a:rPr lang="en-US" sz="2400" b="1" spc="-5" dirty="0" err="1" smtClean="0">
                <a:solidFill>
                  <a:srgbClr val="0000FF"/>
                </a:solidFill>
                <a:latin typeface="Microsoft YaHei UI Light"/>
                <a:cs typeface="Microsoft YaHei UI Light"/>
              </a:rPr>
              <a:t>anaemia</a:t>
            </a:r>
            <a:endParaRPr lang="en-US" sz="2400" b="1" dirty="0">
              <a:solidFill>
                <a:srgbClr val="0000FF"/>
              </a:solidFill>
              <a:latin typeface="Microsoft YaHei UI Light"/>
              <a:cs typeface="Microsoft YaHei UI Light"/>
            </a:endParaRPr>
          </a:p>
          <a:p>
            <a:pPr marL="241300" indent="-228600">
              <a:tabLst>
                <a:tab pos="241300" algn="l"/>
              </a:tabLst>
            </a:pPr>
            <a:r>
              <a:rPr lang="en-US" sz="24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excessive</a:t>
            </a:r>
            <a:r>
              <a:rPr lang="en-US" sz="2400" spc="-1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4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bleeding</a:t>
            </a:r>
            <a:endParaRPr lang="en-US" sz="2400" dirty="0">
              <a:solidFill>
                <a:srgbClr val="000000"/>
              </a:solidFill>
              <a:latin typeface="Microsoft YaHei UI Light"/>
              <a:cs typeface="Microsoft YaHei UI Light"/>
            </a:endParaRPr>
          </a:p>
          <a:p>
            <a:pPr marL="241300" indent="-228600">
              <a:tabLst>
                <a:tab pos="241300" algn="l"/>
                <a:tab pos="1836420" algn="l"/>
              </a:tabLst>
            </a:pPr>
            <a:r>
              <a:rPr lang="en-US" sz="2400" spc="5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Cancers </a:t>
            </a:r>
            <a:r>
              <a:rPr lang="en-US" sz="2400" spc="-5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e.g</a:t>
            </a:r>
            <a:r>
              <a:rPr lang="en-US" sz="24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. blood</a:t>
            </a:r>
            <a:r>
              <a:rPr lang="en-US" sz="2400" spc="1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4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cancer</a:t>
            </a:r>
            <a:endParaRPr lang="en-US" sz="2400" dirty="0">
              <a:solidFill>
                <a:srgbClr val="000000"/>
              </a:solidFill>
              <a:latin typeface="Microsoft YaHei UI Light"/>
              <a:cs typeface="Microsoft YaHei UI Light"/>
            </a:endParaRPr>
          </a:p>
          <a:p>
            <a:pPr marL="241300" marR="208279" indent="-228600">
              <a:spcBef>
                <a:spcPts val="1035"/>
              </a:spcBef>
              <a:tabLst>
                <a:tab pos="241300" algn="l"/>
              </a:tabLst>
            </a:pPr>
            <a:r>
              <a:rPr lang="en-US" sz="2400" b="1" spc="-20" dirty="0">
                <a:solidFill>
                  <a:srgbClr val="0000FF"/>
                </a:solidFill>
                <a:latin typeface="Microsoft YaHei UI Light"/>
                <a:cs typeface="Microsoft YaHei UI Light"/>
              </a:rPr>
              <a:t>Weakening </a:t>
            </a:r>
            <a:r>
              <a:rPr lang="en-US" sz="2400" b="1" spc="-45" dirty="0">
                <a:solidFill>
                  <a:srgbClr val="0000FF"/>
                </a:solidFill>
                <a:latin typeface="Microsoft YaHei UI Light"/>
                <a:cs typeface="Microsoft YaHei UI Light"/>
              </a:rPr>
              <a:t>of </a:t>
            </a:r>
            <a:r>
              <a:rPr lang="en-US" sz="2400" b="1" spc="-10" dirty="0">
                <a:solidFill>
                  <a:srgbClr val="0000FF"/>
                </a:solidFill>
                <a:latin typeface="Microsoft YaHei UI Light"/>
                <a:cs typeface="Microsoft YaHei UI Light"/>
              </a:rPr>
              <a:t>the </a:t>
            </a:r>
            <a:r>
              <a:rPr lang="en-US" sz="2400" b="1" spc="-5" dirty="0">
                <a:solidFill>
                  <a:srgbClr val="0000FF"/>
                </a:solidFill>
                <a:latin typeface="Microsoft YaHei UI Light"/>
                <a:cs typeface="Microsoft YaHei UI Light"/>
              </a:rPr>
              <a:t>immune system, making </a:t>
            </a:r>
            <a:r>
              <a:rPr lang="en-US" sz="2400" b="1" dirty="0">
                <a:solidFill>
                  <a:srgbClr val="0000FF"/>
                </a:solidFill>
                <a:latin typeface="Microsoft YaHei UI Light"/>
                <a:cs typeface="Microsoft YaHei UI Light"/>
              </a:rPr>
              <a:t>one  </a:t>
            </a:r>
            <a:r>
              <a:rPr lang="en-US" sz="2400" b="1" spc="-5" dirty="0" smtClean="0">
                <a:solidFill>
                  <a:srgbClr val="0000FF"/>
                </a:solidFill>
                <a:latin typeface="Microsoft YaHei UI Light"/>
                <a:cs typeface="Microsoft YaHei UI Light"/>
              </a:rPr>
              <a:t>susceptible  </a:t>
            </a:r>
            <a:r>
              <a:rPr lang="en-US" sz="2400" b="1" dirty="0">
                <a:solidFill>
                  <a:srgbClr val="0000FF"/>
                </a:solidFill>
                <a:latin typeface="Microsoft YaHei UI Light"/>
                <a:cs typeface="Microsoft YaHei UI Light"/>
              </a:rPr>
              <a:t>to</a:t>
            </a:r>
            <a:r>
              <a:rPr lang="en-US" sz="2400" b="1" spc="-15" dirty="0">
                <a:solidFill>
                  <a:srgbClr val="0000FF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400" b="1" spc="-5" dirty="0">
                <a:solidFill>
                  <a:srgbClr val="0000FF"/>
                </a:solidFill>
                <a:latin typeface="Microsoft YaHei UI Light"/>
                <a:cs typeface="Microsoft YaHei UI Light"/>
              </a:rPr>
              <a:t>infection</a:t>
            </a:r>
            <a:endParaRPr lang="en-US" sz="2400" b="1" dirty="0">
              <a:solidFill>
                <a:srgbClr val="0000FF"/>
              </a:solidFill>
              <a:latin typeface="Microsoft YaHei UI Light"/>
              <a:cs typeface="Microsoft YaHei UI Light"/>
            </a:endParaRPr>
          </a:p>
          <a:p>
            <a:pPr marL="241300" marR="353695" indent="-228600">
              <a:spcBef>
                <a:spcPts val="994"/>
              </a:spcBef>
              <a:tabLst>
                <a:tab pos="241300" algn="l"/>
              </a:tabLst>
            </a:pPr>
            <a:r>
              <a:rPr lang="en-US" sz="2400" spc="-1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Irregular </a:t>
            </a:r>
            <a:r>
              <a:rPr lang="en-US" sz="24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menstrual </a:t>
            </a:r>
            <a:r>
              <a:rPr lang="en-US" sz="24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periods </a:t>
            </a:r>
            <a:r>
              <a:rPr lang="en-US" sz="24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in women &amp; </a:t>
            </a:r>
            <a:r>
              <a:rPr lang="en-US" sz="2400" spc="-1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decreased </a:t>
            </a:r>
            <a:endParaRPr lang="en-US" sz="2400" spc="-15" dirty="0" smtClean="0">
              <a:solidFill>
                <a:srgbClr val="000000"/>
              </a:solidFill>
              <a:latin typeface="Microsoft YaHei UI Light"/>
              <a:cs typeface="Microsoft YaHei UI Light"/>
            </a:endParaRPr>
          </a:p>
          <a:p>
            <a:pPr marL="241300" marR="353695" indent="-228600">
              <a:spcBef>
                <a:spcPts val="994"/>
              </a:spcBef>
              <a:tabLst>
                <a:tab pos="241300" algn="l"/>
              </a:tabLst>
            </a:pPr>
            <a:r>
              <a:rPr lang="en-US" sz="2400" spc="-5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size </a:t>
            </a:r>
            <a:r>
              <a:rPr lang="en-US" sz="2400" spc="-4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of  </a:t>
            </a:r>
            <a:r>
              <a:rPr lang="en-US" sz="24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ovaries</a:t>
            </a:r>
            <a:endParaRPr lang="en-US" sz="2400" dirty="0">
              <a:solidFill>
                <a:srgbClr val="000000"/>
              </a:solidFill>
              <a:latin typeface="Microsoft YaHei UI Light"/>
              <a:cs typeface="Microsoft YaHei UI Light"/>
            </a:endParaRPr>
          </a:p>
          <a:p>
            <a:pPr marL="241300" indent="-228600">
              <a:tabLst>
                <a:tab pos="241300" algn="l"/>
              </a:tabLst>
            </a:pPr>
            <a:r>
              <a:rPr lang="en-US" sz="2400" b="1" spc="20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Drying, </a:t>
            </a:r>
            <a:r>
              <a:rPr lang="en-US" sz="2400" b="1" spc="-2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red </a:t>
            </a:r>
            <a:r>
              <a:rPr lang="en-US" sz="2400" b="1" spc="-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scaling </a:t>
            </a:r>
            <a:r>
              <a:rPr lang="en-US" sz="2400" b="1" spc="-4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of </a:t>
            </a:r>
            <a:r>
              <a:rPr lang="en-US" sz="2400" b="1" spc="-10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the </a:t>
            </a:r>
            <a:r>
              <a:rPr lang="en-US" sz="2400" b="1" spc="-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skin</a:t>
            </a:r>
            <a:r>
              <a:rPr lang="en-US" sz="2400" b="1" spc="5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 </a:t>
            </a:r>
            <a:r>
              <a:rPr lang="en-US" sz="2400" b="1" spc="-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(dermatitis)</a:t>
            </a:r>
            <a:endParaRPr lang="en-US" sz="2400" b="1" dirty="0">
              <a:solidFill>
                <a:srgbClr val="FF0000"/>
              </a:solidFill>
              <a:latin typeface="Microsoft YaHei UI Light"/>
              <a:cs typeface="Microsoft YaHei UI Light"/>
            </a:endParaRPr>
          </a:p>
          <a:p>
            <a:pPr marL="241300" indent="-228600">
              <a:tabLst>
                <a:tab pos="241300" algn="l"/>
              </a:tabLst>
            </a:pPr>
            <a:r>
              <a:rPr lang="en-US" sz="2400" spc="2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memory </a:t>
            </a:r>
            <a:r>
              <a:rPr lang="en-US" sz="2400" spc="-5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loss, difficulty </a:t>
            </a:r>
            <a:r>
              <a:rPr lang="en-US" sz="2400" dirty="0">
                <a:solidFill>
                  <a:srgbClr val="000000"/>
                </a:solidFill>
                <a:latin typeface="Microsoft YaHei UI Light"/>
                <a:cs typeface="Microsoft YaHei UI Light"/>
              </a:rPr>
              <a:t>in </a:t>
            </a:r>
            <a:r>
              <a:rPr lang="en-US" sz="2400" spc="-10" dirty="0" smtClean="0">
                <a:solidFill>
                  <a:srgbClr val="000000"/>
                </a:solidFill>
                <a:latin typeface="Microsoft YaHei UI Light"/>
                <a:cs typeface="Microsoft YaHei UI Light"/>
              </a:rPr>
              <a:t>sleeping neuropathy</a:t>
            </a:r>
            <a:endParaRPr lang="en-US" sz="2400" dirty="0">
              <a:solidFill>
                <a:srgbClr val="000000"/>
              </a:solidFill>
              <a:latin typeface="Microsoft YaHei UI Light"/>
              <a:cs typeface="Microsoft YaHei U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13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cs typeface="+mj-cs"/>
              </a:rPr>
              <a:t>Secondary Pollutants</a:t>
            </a:r>
            <a:r>
              <a:rPr lang="en-US" sz="4000" dirty="0" smtClean="0">
                <a:solidFill>
                  <a:srgbClr val="0000FF"/>
                </a:solidFill>
                <a:cs typeface="+mj-cs"/>
              </a:rPr>
              <a:t/>
            </a:r>
            <a:br>
              <a:rPr lang="en-US" sz="4000" dirty="0" smtClean="0">
                <a:solidFill>
                  <a:srgbClr val="0000FF"/>
                </a:solidFill>
                <a:cs typeface="+mj-cs"/>
              </a:rPr>
            </a:br>
            <a:r>
              <a:rPr lang="en-US" sz="2800" i="1" dirty="0" smtClean="0">
                <a:cs typeface="+mj-cs"/>
              </a:rPr>
              <a:t>Form in atmosphere from chemical-photochemical reactions that involve primary pollutants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Sulfuric Acid H2SO4 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major cause of acid rain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Nitrogen Dioxide NO2 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brownish hue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3200" u="sng" dirty="0" smtClean="0">
              <a:solidFill>
                <a:srgbClr val="FF0000"/>
              </a:solidFill>
            </a:endParaRPr>
          </a:p>
        </p:txBody>
      </p:sp>
      <p:grpSp>
        <p:nvGrpSpPr>
          <p:cNvPr id="94222" name="Group 14"/>
          <p:cNvGrpSpPr>
            <a:grpSpLocks/>
          </p:cNvGrpSpPr>
          <p:nvPr/>
        </p:nvGrpSpPr>
        <p:grpSpPr bwMode="auto">
          <a:xfrm>
            <a:off x="4343400" y="3810000"/>
            <a:ext cx="4038600" cy="2852738"/>
            <a:chOff x="1008" y="2112"/>
            <a:chExt cx="3744" cy="1951"/>
          </a:xfrm>
        </p:grpSpPr>
        <p:grpSp>
          <p:nvGrpSpPr>
            <p:cNvPr id="16388" name="Group 11"/>
            <p:cNvGrpSpPr>
              <a:grpSpLocks/>
            </p:cNvGrpSpPr>
            <p:nvPr/>
          </p:nvGrpSpPr>
          <p:grpSpPr bwMode="auto">
            <a:xfrm>
              <a:off x="1008" y="2112"/>
              <a:ext cx="3744" cy="1951"/>
              <a:chOff x="960" y="2112"/>
              <a:chExt cx="3744" cy="1951"/>
            </a:xfrm>
          </p:grpSpPr>
          <p:pic>
            <p:nvPicPr>
              <p:cNvPr id="94217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2112"/>
                <a:ext cx="3744" cy="19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218" name="Text Box 10"/>
              <p:cNvSpPr txBox="1">
                <a:spLocks noChangeArrowheads="1"/>
              </p:cNvSpPr>
              <p:nvPr/>
            </p:nvSpPr>
            <p:spPr bwMode="auto">
              <a:xfrm>
                <a:off x="2928" y="3792"/>
                <a:ext cx="1635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sz="2000" b="1">
                  <a:solidFill>
                    <a:srgbClr val="FF0000"/>
                  </a:solidFill>
                  <a:cs typeface="+mn-cs"/>
                </a:endParaRPr>
              </a:p>
            </p:txBody>
          </p:sp>
        </p:grpSp>
        <p:sp>
          <p:nvSpPr>
            <p:cNvPr id="94220" name="Text Box 12"/>
            <p:cNvSpPr txBox="1">
              <a:spLocks noChangeArrowheads="1"/>
            </p:cNvSpPr>
            <p:nvPr/>
          </p:nvSpPr>
          <p:spPr bwMode="auto">
            <a:xfrm>
              <a:off x="2016" y="2160"/>
              <a:ext cx="1441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>
                  <a:solidFill>
                    <a:srgbClr val="FF0000"/>
                  </a:solidFill>
                  <a:cs typeface="+mn-cs"/>
                </a:rPr>
                <a:t>L.A. Sky Colors Dec 2000</a:t>
              </a:r>
            </a:p>
          </p:txBody>
        </p:sp>
        <p:sp>
          <p:nvSpPr>
            <p:cNvPr id="94221" name="Text Box 13"/>
            <p:cNvSpPr txBox="1">
              <a:spLocks noChangeArrowheads="1"/>
            </p:cNvSpPr>
            <p:nvPr/>
          </p:nvSpPr>
          <p:spPr bwMode="auto">
            <a:xfrm>
              <a:off x="3073" y="3744"/>
              <a:ext cx="163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>
                  <a:cs typeface="+mn-cs"/>
                  <a:hlinkClick r:id="rId3"/>
                </a:rPr>
                <a:t>Mark Z. Jacobson</a:t>
              </a:r>
              <a:endParaRPr lang="en-US" sz="140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080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cs typeface="+mj-cs"/>
              </a:rPr>
              <a:t>Secondary Pollutants</a:t>
            </a:r>
            <a:endParaRPr lang="en-US" sz="2800" i="1" dirty="0" smtClean="0">
              <a:solidFill>
                <a:srgbClr val="0000FF"/>
              </a:solidFill>
              <a:cs typeface="+mj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606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cs typeface="+mn-cs"/>
              </a:rPr>
              <a:t>Ozone O3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colorless gas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has an pungent, sweet smell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oxidizing agent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cs typeface="+mn-cs"/>
              </a:rPr>
              <a:t>Primary and secondary pollutants are found in the two types of smog: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London-type smog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LA-type photochemical smog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SMOG = </a:t>
            </a: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SM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OKE + F</a:t>
            </a: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OG</a:t>
            </a:r>
          </a:p>
        </p:txBody>
      </p:sp>
    </p:spTree>
    <p:extLst>
      <p:ext uri="{BB962C8B-B14F-4D97-AF65-F5344CB8AC3E}">
        <p14:creationId xmlns:p14="http://schemas.microsoft.com/office/powerpoint/2010/main" xmlns="" val="20678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SMOG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Sulfurous smog and photochemical smog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Sulfurous smog, </a:t>
            </a:r>
            <a:r>
              <a:rPr lang="en-US" dirty="0" smtClean="0"/>
              <a:t>also known as </a:t>
            </a:r>
            <a:r>
              <a:rPr lang="en-US" b="1" dirty="0" smtClean="0">
                <a:solidFill>
                  <a:srgbClr val="FF0000"/>
                </a:solidFill>
              </a:rPr>
              <a:t>London smog</a:t>
            </a:r>
            <a:r>
              <a:rPr lang="en-US" dirty="0" smtClean="0"/>
              <a:t>, develops due to high concentration of </a:t>
            </a:r>
            <a:r>
              <a:rPr lang="en-US" b="1" dirty="0" smtClean="0">
                <a:solidFill>
                  <a:srgbClr val="0000FF"/>
                </a:solidFill>
              </a:rPr>
              <a:t>sulfur oxides in the air.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It is released into the air by </a:t>
            </a:r>
            <a:r>
              <a:rPr lang="en-US" b="1" dirty="0" smtClean="0">
                <a:solidFill>
                  <a:srgbClr val="FF0000"/>
                </a:solidFill>
              </a:rPr>
              <a:t>sulfur-bearing fossil fuels like coal. </a:t>
            </a:r>
          </a:p>
          <a:p>
            <a:r>
              <a:rPr lang="en-US" dirty="0" smtClean="0"/>
              <a:t>Volcanoes also emit sulfur dioxide in the atmosphere.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04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168400"/>
            <a:ext cx="7518400" cy="4508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7476" y="6052827"/>
            <a:ext cx="6736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Formation of industrial smog( L</a:t>
            </a:r>
            <a:r>
              <a:rPr lang="en-US" sz="2800" b="1" dirty="0" smtClean="0">
                <a:solidFill>
                  <a:srgbClr val="FF0000"/>
                </a:solidFill>
              </a:rPr>
              <a:t>ondon </a:t>
            </a:r>
            <a:r>
              <a:rPr lang="en-US" sz="2800" b="1" dirty="0">
                <a:solidFill>
                  <a:srgbClr val="FF0000"/>
                </a:solidFill>
              </a:rPr>
              <a:t>smog)</a:t>
            </a:r>
          </a:p>
        </p:txBody>
      </p:sp>
    </p:spTree>
    <p:extLst>
      <p:ext uri="{BB962C8B-B14F-4D97-AF65-F5344CB8AC3E}">
        <p14:creationId xmlns:p14="http://schemas.microsoft.com/office/powerpoint/2010/main" xmlns="" val="18105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71963" y="171450"/>
            <a:ext cx="5385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0000FF"/>
                </a:solidFill>
              </a:rPr>
              <a:t>Some SO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Chemistry in the atmosphere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93233" y="1085850"/>
            <a:ext cx="4950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the gas phase (clear sky, no clouds):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23533" y="1647825"/>
            <a:ext cx="386310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Swis721 BT" charset="0"/>
              </a:rPr>
              <a:t>SO</a:t>
            </a:r>
            <a:r>
              <a:rPr lang="en-US" baseline="-25000">
                <a:latin typeface="Swis721 BT" charset="0"/>
              </a:rPr>
              <a:t>2</a:t>
            </a:r>
            <a:r>
              <a:rPr lang="en-US">
                <a:latin typeface="Swis721 BT" charset="0"/>
              </a:rPr>
              <a:t> + •OH </a:t>
            </a:r>
            <a:r>
              <a:rPr lang="en-US">
                <a:latin typeface="Swis721 BT" charset="0"/>
                <a:sym typeface="Symbol" charset="0"/>
              </a:rPr>
              <a:t> HSO</a:t>
            </a:r>
            <a:r>
              <a:rPr lang="en-US" baseline="-25000">
                <a:latin typeface="Swis721 BT" charset="0"/>
                <a:sym typeface="Symbol" charset="0"/>
              </a:rPr>
              <a:t>3</a:t>
            </a:r>
          </a:p>
          <a:p>
            <a:endParaRPr lang="en-US">
              <a:latin typeface="Swis721 BT" charset="0"/>
              <a:sym typeface="Symbol" charset="0"/>
            </a:endParaRPr>
          </a:p>
          <a:p>
            <a:r>
              <a:rPr lang="en-US">
                <a:latin typeface="Swis721 BT" charset="0"/>
              </a:rPr>
              <a:t>HSO</a:t>
            </a:r>
            <a:r>
              <a:rPr lang="en-US" baseline="-25000">
                <a:latin typeface="Swis721 BT" charset="0"/>
              </a:rPr>
              <a:t>3</a:t>
            </a:r>
            <a:r>
              <a:rPr lang="en-US">
                <a:latin typeface="Swis721 BT" charset="0"/>
              </a:rPr>
              <a:t> + O</a:t>
            </a:r>
            <a:r>
              <a:rPr lang="en-US" baseline="-25000">
                <a:latin typeface="Swis721 BT" charset="0"/>
              </a:rPr>
              <a:t>2</a:t>
            </a:r>
            <a:r>
              <a:rPr lang="en-US">
                <a:latin typeface="Swis721 BT" charset="0"/>
              </a:rPr>
              <a:t> </a:t>
            </a:r>
            <a:r>
              <a:rPr lang="en-US">
                <a:latin typeface="Swis721 BT" charset="0"/>
                <a:sym typeface="Symbol" charset="0"/>
              </a:rPr>
              <a:t> HOO</a:t>
            </a:r>
            <a:r>
              <a:rPr lang="en-US">
                <a:latin typeface="Swis721 BT" charset="0"/>
              </a:rPr>
              <a:t>• + SO</a:t>
            </a:r>
            <a:r>
              <a:rPr lang="en-US" baseline="-25000">
                <a:latin typeface="Swis721 BT" charset="0"/>
              </a:rPr>
              <a:t>3</a:t>
            </a:r>
            <a:endParaRPr lang="en-US">
              <a:latin typeface="Swis721 BT" charset="0"/>
            </a:endParaRPr>
          </a:p>
          <a:p>
            <a:endParaRPr lang="en-US">
              <a:latin typeface="Swis721 BT" charset="0"/>
            </a:endParaRPr>
          </a:p>
          <a:p>
            <a:r>
              <a:rPr lang="en-US">
                <a:latin typeface="Swis721 BT" charset="0"/>
              </a:rPr>
              <a:t>SO</a:t>
            </a:r>
            <a:r>
              <a:rPr lang="en-US" baseline="-25000">
                <a:latin typeface="Swis721 BT" charset="0"/>
              </a:rPr>
              <a:t>3</a:t>
            </a:r>
            <a:r>
              <a:rPr lang="en-US">
                <a:latin typeface="Swis721 BT" charset="0"/>
              </a:rPr>
              <a:t> + H</a:t>
            </a:r>
            <a:r>
              <a:rPr lang="en-US" baseline="-25000">
                <a:latin typeface="Swis721 BT" charset="0"/>
              </a:rPr>
              <a:t>2</a:t>
            </a:r>
            <a:r>
              <a:rPr lang="en-US">
                <a:latin typeface="Swis721 BT" charset="0"/>
              </a:rPr>
              <a:t>O </a:t>
            </a:r>
            <a:r>
              <a:rPr lang="en-US">
                <a:latin typeface="Swis721 BT" charset="0"/>
                <a:sym typeface="Symbol" charset="0"/>
              </a:rPr>
              <a:t> H</a:t>
            </a:r>
            <a:r>
              <a:rPr lang="en-US" baseline="-25000">
                <a:latin typeface="Swis721 BT" charset="0"/>
                <a:sym typeface="Symbol" charset="0"/>
              </a:rPr>
              <a:t>2</a:t>
            </a:r>
            <a:r>
              <a:rPr lang="en-US">
                <a:latin typeface="Swis721 BT" charset="0"/>
                <a:sym typeface="Symbol" charset="0"/>
              </a:rPr>
              <a:t>SO</a:t>
            </a:r>
            <a:r>
              <a:rPr lang="en-US" baseline="-25000">
                <a:latin typeface="Swis721 BT" charset="0"/>
                <a:sym typeface="Symbol" charset="0"/>
              </a:rPr>
              <a:t>4</a:t>
            </a:r>
            <a:endParaRPr lang="en-US">
              <a:latin typeface="Swis721 BT" charset="0"/>
              <a:sym typeface="Symbol" charset="0"/>
            </a:endParaRP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914401" y="3657600"/>
            <a:ext cx="1133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mist: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2032001" y="4195762"/>
            <a:ext cx="399194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Swis721 BT" charset="0"/>
                <a:sym typeface="Symbol" charset="0"/>
              </a:rPr>
              <a:t>H</a:t>
            </a:r>
            <a:r>
              <a:rPr lang="en-US" baseline="-25000">
                <a:latin typeface="Swis721 BT" charset="0"/>
                <a:sym typeface="Symbol" charset="0"/>
              </a:rPr>
              <a:t>2</a:t>
            </a:r>
            <a:r>
              <a:rPr lang="en-US">
                <a:latin typeface="Swis721 BT" charset="0"/>
                <a:sym typeface="Symbol" charset="0"/>
              </a:rPr>
              <a:t>SO</a:t>
            </a:r>
            <a:r>
              <a:rPr lang="en-US" baseline="-25000">
                <a:latin typeface="Swis721 BT" charset="0"/>
                <a:sym typeface="Symbol" charset="0"/>
              </a:rPr>
              <a:t>4(g)</a:t>
            </a:r>
            <a:r>
              <a:rPr lang="en-US">
                <a:latin typeface="Swis721 BT" charset="0"/>
              </a:rPr>
              <a:t> + H</a:t>
            </a:r>
            <a:r>
              <a:rPr lang="en-US" baseline="-25000">
                <a:latin typeface="Swis721 BT" charset="0"/>
              </a:rPr>
              <a:t>2</a:t>
            </a:r>
            <a:r>
              <a:rPr lang="en-US">
                <a:latin typeface="Swis721 BT" charset="0"/>
              </a:rPr>
              <a:t>O </a:t>
            </a:r>
            <a:r>
              <a:rPr lang="en-US">
                <a:latin typeface="Swis721 BT" charset="0"/>
                <a:sym typeface="Symbol" charset="0"/>
              </a:rPr>
              <a:t> H</a:t>
            </a:r>
            <a:r>
              <a:rPr lang="en-US" baseline="-25000">
                <a:latin typeface="Swis721 BT" charset="0"/>
                <a:sym typeface="Symbol" charset="0"/>
              </a:rPr>
              <a:t>2</a:t>
            </a:r>
            <a:r>
              <a:rPr lang="en-US">
                <a:latin typeface="Swis721 BT" charset="0"/>
                <a:sym typeface="Symbol" charset="0"/>
              </a:rPr>
              <a:t>SO</a:t>
            </a:r>
            <a:r>
              <a:rPr lang="en-US" baseline="-25000">
                <a:latin typeface="Swis721 BT" charset="0"/>
                <a:sym typeface="Symbol" charset="0"/>
              </a:rPr>
              <a:t>4(aq)</a:t>
            </a:r>
            <a:endParaRPr lang="en-US">
              <a:latin typeface="Swis721 BT" charset="0"/>
            </a:endParaRPr>
          </a:p>
          <a:p>
            <a:endParaRPr lang="en-US">
              <a:latin typeface="Swis721 BT" charset="0"/>
            </a:endParaRPr>
          </a:p>
          <a:p>
            <a:r>
              <a:rPr lang="en-US">
                <a:latin typeface="Swis721 BT" charset="0"/>
              </a:rPr>
              <a:t>SO</a:t>
            </a:r>
            <a:r>
              <a:rPr lang="en-US" baseline="-25000">
                <a:latin typeface="Swis721 BT" charset="0"/>
              </a:rPr>
              <a:t>2(g)</a:t>
            </a:r>
            <a:r>
              <a:rPr lang="en-US">
                <a:latin typeface="Swis721 BT" charset="0"/>
              </a:rPr>
              <a:t> + H</a:t>
            </a:r>
            <a:r>
              <a:rPr lang="en-US" baseline="-25000">
                <a:latin typeface="Swis721 BT" charset="0"/>
              </a:rPr>
              <a:t>2</a:t>
            </a:r>
            <a:r>
              <a:rPr lang="en-US">
                <a:latin typeface="Swis721 BT" charset="0"/>
              </a:rPr>
              <a:t>O</a:t>
            </a:r>
            <a:r>
              <a:rPr lang="en-US" baseline="-25000">
                <a:latin typeface="Swis721 BT" charset="0"/>
              </a:rPr>
              <a:t>(l)</a:t>
            </a:r>
            <a:r>
              <a:rPr lang="en-US">
                <a:latin typeface="Swis721 BT" charset="0"/>
              </a:rPr>
              <a:t> </a:t>
            </a:r>
            <a:r>
              <a:rPr lang="en-US">
                <a:latin typeface="Swis721 BT" charset="0"/>
                <a:sym typeface="Symbol" charset="0"/>
              </a:rPr>
              <a:t> H</a:t>
            </a:r>
            <a:r>
              <a:rPr lang="en-US" baseline="-25000">
                <a:latin typeface="Swis721 BT" charset="0"/>
                <a:sym typeface="Symbol" charset="0"/>
              </a:rPr>
              <a:t>2</a:t>
            </a:r>
            <a:r>
              <a:rPr lang="en-US">
                <a:latin typeface="Swis721 BT" charset="0"/>
                <a:sym typeface="Symbol" charset="0"/>
              </a:rPr>
              <a:t>SO</a:t>
            </a:r>
            <a:r>
              <a:rPr lang="en-US" baseline="-25000">
                <a:latin typeface="Swis721 BT" charset="0"/>
                <a:sym typeface="Symbol" charset="0"/>
              </a:rPr>
              <a:t>3(aq)</a:t>
            </a: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2315634" y="2033588"/>
            <a:ext cx="292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Swis721 BT" charset="0"/>
              </a:rPr>
              <a:t>•</a:t>
            </a:r>
          </a:p>
        </p:txBody>
      </p:sp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5058834" y="1488281"/>
            <a:ext cx="292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Swis721 BT" charset="0"/>
              </a:rPr>
              <a:t>•</a:t>
            </a: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406400" y="971551"/>
            <a:ext cx="406932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29933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1956</Words>
  <Application>Microsoft Office PowerPoint</Application>
  <PresentationFormat>On-screen Show (4:3)</PresentationFormat>
  <Paragraphs>297</Paragraphs>
  <Slides>44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SMOG and Air Quality Index</vt:lpstr>
      <vt:lpstr>Air Quality Index</vt:lpstr>
      <vt:lpstr>Slide 3</vt:lpstr>
      <vt:lpstr>Primary Pollutants</vt:lpstr>
      <vt:lpstr>Secondary Pollutants Form in atmosphere from chemical-photochemical reactions that involve primary pollutants</vt:lpstr>
      <vt:lpstr>Secondary Pollutants</vt:lpstr>
      <vt:lpstr>Types of SMOG</vt:lpstr>
      <vt:lpstr>Slide 8</vt:lpstr>
      <vt:lpstr>Slide 9</vt:lpstr>
      <vt:lpstr>Photochemical smog</vt:lpstr>
      <vt:lpstr>Slide 11</vt:lpstr>
      <vt:lpstr>Photolytic Cycle ENGINE</vt:lpstr>
      <vt:lpstr>Photolytic Cycle ENGINE</vt:lpstr>
      <vt:lpstr>Human Response to One Hour Pollutant Exposure </vt:lpstr>
      <vt:lpstr>Human Response to One Hour Pollutant Exposure </vt:lpstr>
      <vt:lpstr>Human Response to One Hour Pollutant Exposure </vt:lpstr>
      <vt:lpstr>Human Response to One Hour Pollutant Exposure </vt:lpstr>
      <vt:lpstr>Slide 18</vt:lpstr>
      <vt:lpstr>Major Air Pollution Episodes of Historic Significance</vt:lpstr>
      <vt:lpstr>Major Air Pollution Episodes of Historic Significance</vt:lpstr>
      <vt:lpstr>The London Smog Disaster of 1952. Days of toxic darkness.</vt:lpstr>
      <vt:lpstr>Slide 22</vt:lpstr>
      <vt:lpstr>Slide 23</vt:lpstr>
      <vt:lpstr>Slide 24</vt:lpstr>
      <vt:lpstr>SMOG and Haze over China January 10, 2003</vt:lpstr>
      <vt:lpstr>Health Effects.</vt:lpstr>
      <vt:lpstr>Health Effects.</vt:lpstr>
      <vt:lpstr>Slide 28</vt:lpstr>
      <vt:lpstr>Slide 29</vt:lpstr>
      <vt:lpstr>Control of air pollution</vt:lpstr>
      <vt:lpstr>Control measures in industries</vt:lpstr>
      <vt:lpstr>EQUIPMENTS USED TO CONTROL AIR  POLLUTION</vt:lpstr>
      <vt:lpstr>Electrostatic precipitator</vt:lpstr>
      <vt:lpstr>Bag house filter/cyclone separator</vt:lpstr>
      <vt:lpstr>Wet scrubber</vt:lpstr>
      <vt:lpstr>Slide 36</vt:lpstr>
      <vt:lpstr>Benzene </vt:lpstr>
      <vt:lpstr>Slide 38</vt:lpstr>
      <vt:lpstr>SOURCES and USES</vt:lpstr>
      <vt:lpstr>Sources of Exposure</vt:lpstr>
      <vt:lpstr>Sources of Exposure</vt:lpstr>
      <vt:lpstr>SYMPTOMS OF BENZENE EXPOSURE</vt:lpstr>
      <vt:lpstr>Exposure to Benzene Effects</vt:lpstr>
      <vt:lpstr>Long Term Exposure to Benzene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SMOG and Air Quality Index</dc:title>
  <dc:creator>Muhammad Tariq</dc:creator>
  <cp:lastModifiedBy>MUHAMMAD JAVAID KHAN</cp:lastModifiedBy>
  <cp:revision>94</cp:revision>
  <cp:lastPrinted>2020-02-18T06:09:09Z</cp:lastPrinted>
  <dcterms:created xsi:type="dcterms:W3CDTF">2019-11-29T09:50:52Z</dcterms:created>
  <dcterms:modified xsi:type="dcterms:W3CDTF">2020-03-03T08:30:31Z</dcterms:modified>
</cp:coreProperties>
</file>